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7" r:id="rId2"/>
  </p:sldMasterIdLst>
  <p:notesMasterIdLst>
    <p:notesMasterId r:id="rId36"/>
  </p:notesMasterIdLst>
  <p:sldIdLst>
    <p:sldId id="2141412077" r:id="rId3"/>
    <p:sldId id="2147470878" r:id="rId4"/>
    <p:sldId id="2147470881" r:id="rId5"/>
    <p:sldId id="267" r:id="rId6"/>
    <p:sldId id="2147470883" r:id="rId7"/>
    <p:sldId id="266" r:id="rId8"/>
    <p:sldId id="2147470900" r:id="rId9"/>
    <p:sldId id="268" r:id="rId10"/>
    <p:sldId id="3347" r:id="rId11"/>
    <p:sldId id="263" r:id="rId12"/>
    <p:sldId id="257" r:id="rId13"/>
    <p:sldId id="264" r:id="rId14"/>
    <p:sldId id="2076137003" r:id="rId15"/>
    <p:sldId id="3386" r:id="rId16"/>
    <p:sldId id="3387" r:id="rId17"/>
    <p:sldId id="2076137031" r:id="rId18"/>
    <p:sldId id="2147470877" r:id="rId19"/>
    <p:sldId id="2147470879" r:id="rId20"/>
    <p:sldId id="2076137033" r:id="rId21"/>
    <p:sldId id="2141412072" r:id="rId22"/>
    <p:sldId id="269" r:id="rId23"/>
    <p:sldId id="271" r:id="rId24"/>
    <p:sldId id="3337" r:id="rId25"/>
    <p:sldId id="3396" r:id="rId26"/>
    <p:sldId id="3261" r:id="rId27"/>
    <p:sldId id="2147470889" r:id="rId28"/>
    <p:sldId id="2147470890" r:id="rId29"/>
    <p:sldId id="2147470894" r:id="rId30"/>
    <p:sldId id="2147470895" r:id="rId31"/>
    <p:sldId id="2147470896" r:id="rId32"/>
    <p:sldId id="2147470897" r:id="rId33"/>
    <p:sldId id="2147470898" r:id="rId34"/>
    <p:sldId id="2147470899" r:id="rId35"/>
  </p:sldIdLst>
  <p:sldSz cx="5761038" cy="3240088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21">
          <p15:clr>
            <a:srgbClr val="A4A3A4"/>
          </p15:clr>
        </p15:guide>
        <p15:guide id="2" pos="181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9123E56-92D1-4841-83F8-70A06042163F}" v="15" dt="2023-06-27T12:45:45.704"/>
    <p1510:client id="{A03DCEFA-9000-47CE-B016-A8EEF2F29778}" v="1" dt="2023-06-27T12:59:47.277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036" autoAdjust="0"/>
  </p:normalViewPr>
  <p:slideViewPr>
    <p:cSldViewPr>
      <p:cViewPr varScale="1">
        <p:scale>
          <a:sx n="312" d="100"/>
          <a:sy n="312" d="100"/>
        </p:scale>
        <p:origin x="978" y="234"/>
      </p:cViewPr>
      <p:guideLst>
        <p:guide orient="horz" pos="1021"/>
        <p:guide pos="181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microsoft.com/office/2015/10/relationships/revisionInfo" Target="revisionInfo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elmukhambetova, Galiya" userId="ad0f9e9e-f88e-4ce8-978d-172bf4f90057" providerId="ADAL" clId="{A03DCEFA-9000-47CE-B016-A8EEF2F29778}"/>
    <pc:docChg chg="undo custSel delSld modSld sldOrd">
      <pc:chgData name="Yelmukhambetova, Galiya" userId="ad0f9e9e-f88e-4ce8-978d-172bf4f90057" providerId="ADAL" clId="{A03DCEFA-9000-47CE-B016-A8EEF2F29778}" dt="2023-06-27T13:50:55.998" v="46" actId="1076"/>
      <pc:docMkLst>
        <pc:docMk/>
      </pc:docMkLst>
      <pc:sldChg chg="addSp delSp modSp mod">
        <pc:chgData name="Yelmukhambetova, Galiya" userId="ad0f9e9e-f88e-4ce8-978d-172bf4f90057" providerId="ADAL" clId="{A03DCEFA-9000-47CE-B016-A8EEF2F29778}" dt="2023-06-27T13:00:32.093" v="40" actId="1076"/>
        <pc:sldMkLst>
          <pc:docMk/>
          <pc:sldMk cId="0" sldId="263"/>
        </pc:sldMkLst>
        <pc:spChg chg="add mod">
          <ac:chgData name="Yelmukhambetova, Galiya" userId="ad0f9e9e-f88e-4ce8-978d-172bf4f90057" providerId="ADAL" clId="{A03DCEFA-9000-47CE-B016-A8EEF2F29778}" dt="2023-06-27T13:00:32.093" v="40" actId="1076"/>
          <ac:spMkLst>
            <pc:docMk/>
            <pc:sldMk cId="0" sldId="263"/>
            <ac:spMk id="3" creationId="{CD976066-A2F7-EF90-7834-D94B190CFB77}"/>
          </ac:spMkLst>
        </pc:spChg>
        <pc:spChg chg="del mod">
          <ac:chgData name="Yelmukhambetova, Galiya" userId="ad0f9e9e-f88e-4ce8-978d-172bf4f90057" providerId="ADAL" clId="{A03DCEFA-9000-47CE-B016-A8EEF2F29778}" dt="2023-06-27T13:00:01.042" v="21" actId="478"/>
          <ac:spMkLst>
            <pc:docMk/>
            <pc:sldMk cId="0" sldId="263"/>
            <ac:spMk id="16" creationId="{00000000-0000-0000-0000-000000000000}"/>
          </ac:spMkLst>
        </pc:spChg>
        <pc:spChg chg="mod">
          <ac:chgData name="Yelmukhambetova, Galiya" userId="ad0f9e9e-f88e-4ce8-978d-172bf4f90057" providerId="ADAL" clId="{A03DCEFA-9000-47CE-B016-A8EEF2F29778}" dt="2023-06-27T12:59:10.213" v="9" actId="1076"/>
          <ac:spMkLst>
            <pc:docMk/>
            <pc:sldMk cId="0" sldId="263"/>
            <ac:spMk id="17" creationId="{00000000-0000-0000-0000-000000000000}"/>
          </ac:spMkLst>
        </pc:spChg>
        <pc:spChg chg="del mod">
          <ac:chgData name="Yelmukhambetova, Galiya" userId="ad0f9e9e-f88e-4ce8-978d-172bf4f90057" providerId="ADAL" clId="{A03DCEFA-9000-47CE-B016-A8EEF2F29778}" dt="2023-06-27T12:59:27.472" v="17" actId="478"/>
          <ac:spMkLst>
            <pc:docMk/>
            <pc:sldMk cId="0" sldId="263"/>
            <ac:spMk id="19" creationId="{00000000-0000-0000-0000-000000000000}"/>
          </ac:spMkLst>
        </pc:spChg>
        <pc:picChg chg="mod">
          <ac:chgData name="Yelmukhambetova, Galiya" userId="ad0f9e9e-f88e-4ce8-978d-172bf4f90057" providerId="ADAL" clId="{A03DCEFA-9000-47CE-B016-A8EEF2F29778}" dt="2023-06-27T13:00:28.107" v="39" actId="1076"/>
          <ac:picMkLst>
            <pc:docMk/>
            <pc:sldMk cId="0" sldId="263"/>
            <ac:picMk id="2" creationId="{00000000-0000-0000-0000-000000000000}"/>
          </ac:picMkLst>
        </pc:picChg>
      </pc:sldChg>
      <pc:sldChg chg="modSp mod">
        <pc:chgData name="Yelmukhambetova, Galiya" userId="ad0f9e9e-f88e-4ce8-978d-172bf4f90057" providerId="ADAL" clId="{A03DCEFA-9000-47CE-B016-A8EEF2F29778}" dt="2023-06-27T13:48:14.921" v="45" actId="20577"/>
        <pc:sldMkLst>
          <pc:docMk/>
          <pc:sldMk cId="3041677017" sldId="264"/>
        </pc:sldMkLst>
        <pc:spChg chg="mod">
          <ac:chgData name="Yelmukhambetova, Galiya" userId="ad0f9e9e-f88e-4ce8-978d-172bf4f90057" providerId="ADAL" clId="{A03DCEFA-9000-47CE-B016-A8EEF2F29778}" dt="2023-06-27T13:48:14.921" v="45" actId="20577"/>
          <ac:spMkLst>
            <pc:docMk/>
            <pc:sldMk cId="3041677017" sldId="264"/>
            <ac:spMk id="3" creationId="{DF23DAFA-4C10-489E-97DF-08EB31B8556E}"/>
          </ac:spMkLst>
        </pc:spChg>
      </pc:sldChg>
      <pc:sldChg chg="modSp mod">
        <pc:chgData name="Yelmukhambetova, Galiya" userId="ad0f9e9e-f88e-4ce8-978d-172bf4f90057" providerId="ADAL" clId="{A03DCEFA-9000-47CE-B016-A8EEF2F29778}" dt="2023-06-27T13:00:47.714" v="42" actId="1076"/>
        <pc:sldMkLst>
          <pc:docMk/>
          <pc:sldMk cId="0" sldId="266"/>
        </pc:sldMkLst>
        <pc:spChg chg="mod">
          <ac:chgData name="Yelmukhambetova, Galiya" userId="ad0f9e9e-f88e-4ce8-978d-172bf4f90057" providerId="ADAL" clId="{A03DCEFA-9000-47CE-B016-A8EEF2F29778}" dt="2023-06-27T13:00:44.493" v="41" actId="14100"/>
          <ac:spMkLst>
            <pc:docMk/>
            <pc:sldMk cId="0" sldId="266"/>
            <ac:spMk id="3" creationId="{FEF33CD6-18AD-7106-B596-A7EED589E956}"/>
          </ac:spMkLst>
        </pc:spChg>
        <pc:picChg chg="mod">
          <ac:chgData name="Yelmukhambetova, Galiya" userId="ad0f9e9e-f88e-4ce8-978d-172bf4f90057" providerId="ADAL" clId="{A03DCEFA-9000-47CE-B016-A8EEF2F29778}" dt="2023-06-27T13:00:47.714" v="42" actId="1076"/>
          <ac:picMkLst>
            <pc:docMk/>
            <pc:sldMk cId="0" sldId="266"/>
            <ac:picMk id="2" creationId="{00000000-0000-0000-0000-000000000000}"/>
          </ac:picMkLst>
        </pc:picChg>
      </pc:sldChg>
      <pc:sldChg chg="modSp mod ord">
        <pc:chgData name="Yelmukhambetova, Galiya" userId="ad0f9e9e-f88e-4ce8-978d-172bf4f90057" providerId="ADAL" clId="{A03DCEFA-9000-47CE-B016-A8EEF2F29778}" dt="2023-06-27T13:50:55.998" v="46" actId="1076"/>
        <pc:sldMkLst>
          <pc:docMk/>
          <pc:sldMk cId="0" sldId="267"/>
        </pc:sldMkLst>
        <pc:picChg chg="mod">
          <ac:chgData name="Yelmukhambetova, Galiya" userId="ad0f9e9e-f88e-4ce8-978d-172bf4f90057" providerId="ADAL" clId="{A03DCEFA-9000-47CE-B016-A8EEF2F29778}" dt="2023-06-27T13:50:55.998" v="46" actId="1076"/>
          <ac:picMkLst>
            <pc:docMk/>
            <pc:sldMk cId="0" sldId="267"/>
            <ac:picMk id="2" creationId="{00000000-0000-0000-0000-000000000000}"/>
          </ac:picMkLst>
        </pc:picChg>
      </pc:sldChg>
      <pc:sldChg chg="modSp mod">
        <pc:chgData name="Yelmukhambetova, Galiya" userId="ad0f9e9e-f88e-4ce8-978d-172bf4f90057" providerId="ADAL" clId="{A03DCEFA-9000-47CE-B016-A8EEF2F29778}" dt="2023-06-27T12:56:56.623" v="4" actId="20577"/>
        <pc:sldMkLst>
          <pc:docMk/>
          <pc:sldMk cId="1469458915" sldId="2141412077"/>
        </pc:sldMkLst>
        <pc:spChg chg="mod">
          <ac:chgData name="Yelmukhambetova, Galiya" userId="ad0f9e9e-f88e-4ce8-978d-172bf4f90057" providerId="ADAL" clId="{A03DCEFA-9000-47CE-B016-A8EEF2F29778}" dt="2023-06-27T12:56:56.623" v="4" actId="20577"/>
          <ac:spMkLst>
            <pc:docMk/>
            <pc:sldMk cId="1469458915" sldId="2141412077"/>
            <ac:spMk id="6" creationId="{F1E6FD1E-082D-4640-A4BA-83BFF8EDCB44}"/>
          </ac:spMkLst>
        </pc:spChg>
      </pc:sldChg>
      <pc:sldChg chg="ord">
        <pc:chgData name="Yelmukhambetova, Galiya" userId="ad0f9e9e-f88e-4ce8-978d-172bf4f90057" providerId="ADAL" clId="{A03DCEFA-9000-47CE-B016-A8EEF2F29778}" dt="2023-06-27T12:58:56.393" v="8"/>
        <pc:sldMkLst>
          <pc:docMk/>
          <pc:sldMk cId="4075341590" sldId="2147470877"/>
        </pc:sldMkLst>
      </pc:sldChg>
      <pc:sldChg chg="modSp mod ord">
        <pc:chgData name="Yelmukhambetova, Galiya" userId="ad0f9e9e-f88e-4ce8-978d-172bf4f90057" providerId="ADAL" clId="{A03DCEFA-9000-47CE-B016-A8EEF2F29778}" dt="2023-06-27T12:58:56.393" v="8"/>
        <pc:sldMkLst>
          <pc:docMk/>
          <pc:sldMk cId="3864103412" sldId="2147470879"/>
        </pc:sldMkLst>
        <pc:spChg chg="mod">
          <ac:chgData name="Yelmukhambetova, Galiya" userId="ad0f9e9e-f88e-4ce8-978d-172bf4f90057" providerId="ADAL" clId="{A03DCEFA-9000-47CE-B016-A8EEF2F29778}" dt="2023-06-27T12:58:31.351" v="5" actId="1076"/>
          <ac:spMkLst>
            <pc:docMk/>
            <pc:sldMk cId="3864103412" sldId="2147470879"/>
            <ac:spMk id="3" creationId="{00000000-0000-0000-0000-000000000000}"/>
          </ac:spMkLst>
        </pc:spChg>
      </pc:sldChg>
      <pc:sldChg chg="del">
        <pc:chgData name="Yelmukhambetova, Galiya" userId="ad0f9e9e-f88e-4ce8-978d-172bf4f90057" providerId="ADAL" clId="{A03DCEFA-9000-47CE-B016-A8EEF2F29778}" dt="2023-06-27T12:58:39.511" v="6" actId="47"/>
        <pc:sldMkLst>
          <pc:docMk/>
          <pc:sldMk cId="3402929778" sldId="214747088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5043A5-E8EF-49CD-89FA-02F66A369C6F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90F68D-1DC7-4884-8440-1BA18B7D8F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912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90F68D-1DC7-4884-8440-1BA18B7D8FC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1744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90F68D-1DC7-4884-8440-1BA18B7D8FC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5848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534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18534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B9DB7A-FA91-4DDA-B01B-3BE8C965AE05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43310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534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56100" marR="0" indent="-292100">
              <a:lnSpc>
                <a:spcPct val="94000"/>
              </a:lnSpc>
              <a:spcAft>
                <a:spcPts val="770"/>
              </a:spcAft>
            </a:pPr>
            <a:r>
              <a:rPr lang="ru-RU" dirty="0">
                <a:solidFill>
                  <a:srgbClr val="0D0D0D"/>
                </a:solidFill>
                <a:latin typeface="Arial"/>
              </a:rPr>
              <a:t>В клетках, лишенных функциональных </a:t>
            </a:r>
            <a:r>
              <a:rPr lang="ru-RU" i="1" dirty="0">
                <a:solidFill>
                  <a:srgbClr val="0D0D0D"/>
                </a:solidFill>
                <a:latin typeface="Arial"/>
              </a:rPr>
              <a:t>BRCA1</a:t>
            </a:r>
            <a:r>
              <a:rPr lang="ru-RU" dirty="0">
                <a:solidFill>
                  <a:srgbClr val="0D0D0D"/>
                </a:solidFill>
                <a:latin typeface="Arial"/>
              </a:rPr>
              <a:t> или </a:t>
            </a:r>
            <a:r>
              <a:rPr lang="ru-RU" i="1" dirty="0">
                <a:solidFill>
                  <a:srgbClr val="0D0D0D"/>
                </a:solidFill>
                <a:latin typeface="Arial"/>
              </a:rPr>
              <a:t>BRCA2</a:t>
            </a:r>
            <a:r>
              <a:rPr lang="ru-RU" dirty="0">
                <a:solidFill>
                  <a:srgbClr val="0D0D0D"/>
                </a:solidFill>
                <a:latin typeface="Arial"/>
              </a:rPr>
              <a:t>, гомологичная рекомбинация недостаточна, и репарация ДНК происходит по путям репарации, более подверженным ошибкам</a:t>
            </a:r>
            <a:r>
              <a:rPr lang="ru-RU" baseline="30000" dirty="0">
                <a:solidFill>
                  <a:srgbClr val="0D0D0D"/>
                </a:solidFill>
                <a:latin typeface="Arial"/>
              </a:rPr>
              <a:t>1</a:t>
            </a:r>
          </a:p>
          <a:p>
            <a:pPr marL="535500" marR="0" indent="-279400">
              <a:lnSpc>
                <a:spcPct val="92000"/>
              </a:lnSpc>
              <a:spcAft>
                <a:spcPts val="1610"/>
              </a:spcAft>
            </a:pPr>
            <a:r>
              <a:rPr lang="ru-RU" dirty="0">
                <a:solidFill>
                  <a:srgbClr val="0D0D0D"/>
                </a:solidFill>
                <a:latin typeface="Verdana"/>
              </a:rPr>
              <a:t>- </a:t>
            </a:r>
            <a:r>
              <a:rPr lang="ru-RU" dirty="0">
                <a:solidFill>
                  <a:srgbClr val="0D0D0D"/>
                </a:solidFill>
                <a:latin typeface="Arial"/>
              </a:rPr>
              <a:t>Это может привести к развитию многих видов рака, таких как рак груди, простаты, яичников или поджелудочной железы</a:t>
            </a:r>
            <a:r>
              <a:rPr lang="ru-RU" baseline="30000" dirty="0">
                <a:solidFill>
                  <a:srgbClr val="0D0D0D"/>
                </a:solidFill>
                <a:latin typeface="Arial"/>
              </a:rPr>
              <a:t>2</a:t>
            </a:r>
          </a:p>
          <a:p>
            <a:pPr marL="256100" marR="0" indent="-292100">
              <a:lnSpc>
                <a:spcPct val="94000"/>
              </a:lnSpc>
              <a:spcAft>
                <a:spcPts val="770"/>
              </a:spcAft>
            </a:pPr>
            <a:r>
              <a:rPr lang="ru-RU" dirty="0">
                <a:solidFill>
                  <a:srgbClr val="0D0D0D"/>
                </a:solidFill>
                <a:latin typeface="Arial"/>
              </a:rPr>
              <a:t>• Дефицит белка BRCA1 или BRCA2 возникает в результате</a:t>
            </a:r>
            <a:r>
              <a:rPr lang="ru-RU" baseline="30000" dirty="0">
                <a:solidFill>
                  <a:srgbClr val="0D0D0D"/>
                </a:solidFill>
                <a:latin typeface="Arial"/>
              </a:rPr>
              <a:t>3</a:t>
            </a:r>
            <a:r>
              <a:rPr lang="ru-RU" dirty="0">
                <a:solidFill>
                  <a:srgbClr val="0D0D0D"/>
                </a:solidFill>
                <a:latin typeface="Arial"/>
              </a:rPr>
              <a:t>:</a:t>
            </a:r>
          </a:p>
          <a:p>
            <a:pPr marL="0" marR="0" indent="292100">
              <a:lnSpc>
                <a:spcPct val="89000"/>
              </a:lnSpc>
              <a:spcAft>
                <a:spcPts val="770"/>
              </a:spcAft>
            </a:pPr>
            <a:r>
              <a:rPr lang="ru-RU" dirty="0">
                <a:solidFill>
                  <a:srgbClr val="0D0D0D"/>
                </a:solidFill>
                <a:latin typeface="Verdana"/>
              </a:rPr>
              <a:t>- </a:t>
            </a:r>
            <a:r>
              <a:rPr lang="ru-RU" dirty="0">
                <a:solidFill>
                  <a:srgbClr val="0D0D0D"/>
                </a:solidFill>
                <a:latin typeface="Arial"/>
              </a:rPr>
              <a:t>Герминальной мутации</a:t>
            </a:r>
          </a:p>
          <a:p>
            <a:pPr marL="0" marR="0" indent="292100">
              <a:lnSpc>
                <a:spcPct val="89000"/>
              </a:lnSpc>
              <a:spcAft>
                <a:spcPts val="770"/>
              </a:spcAft>
            </a:pPr>
            <a:r>
              <a:rPr lang="ru-RU" dirty="0">
                <a:solidFill>
                  <a:srgbClr val="0D0D0D"/>
                </a:solidFill>
                <a:latin typeface="Verdana"/>
              </a:rPr>
              <a:t>- </a:t>
            </a:r>
            <a:r>
              <a:rPr lang="ru-RU" dirty="0">
                <a:solidFill>
                  <a:srgbClr val="0D0D0D"/>
                </a:solidFill>
                <a:latin typeface="Arial"/>
              </a:rPr>
              <a:t>Соматической мутации</a:t>
            </a:r>
          </a:p>
          <a:p>
            <a:pPr marL="0" marR="0" indent="292100">
              <a:lnSpc>
                <a:spcPct val="89000"/>
              </a:lnSpc>
            </a:pPr>
            <a:r>
              <a:rPr lang="ru-RU" dirty="0">
                <a:solidFill>
                  <a:srgbClr val="0D0D0D"/>
                </a:solidFill>
                <a:latin typeface="Verdana"/>
              </a:rPr>
              <a:t>- </a:t>
            </a:r>
            <a:r>
              <a:rPr lang="ru-RU" dirty="0">
                <a:solidFill>
                  <a:srgbClr val="0D0D0D"/>
                </a:solidFill>
                <a:latin typeface="Arial"/>
              </a:rPr>
              <a:t>Эпигенетического сайленсинга </a:t>
            </a:r>
            <a:r>
              <a:rPr lang="ru-RU" i="1" dirty="0">
                <a:solidFill>
                  <a:srgbClr val="0D0D0D"/>
                </a:solidFill>
                <a:latin typeface="Arial"/>
              </a:rPr>
              <a:t>BRCA</a:t>
            </a:r>
            <a:r>
              <a:rPr lang="ru-RU" baseline="30000" dirty="0">
                <a:solidFill>
                  <a:srgbClr val="0D0D0D"/>
                </a:solidFill>
                <a:latin typeface="Arial"/>
              </a:rPr>
              <a:t>1</a:t>
            </a:r>
          </a:p>
          <a:p>
            <a:endParaRPr lang="ru-RU" altLang="ru-RU" dirty="0"/>
          </a:p>
        </p:txBody>
      </p:sp>
      <p:sp>
        <p:nvSpPr>
          <p:cNvPr id="18534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B9DB7A-FA91-4DDA-B01B-3BE8C965AE05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07148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90F68D-1DC7-4884-8440-1BA18B7D8FC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6214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90F68D-1DC7-4884-8440-1BA18B7D8FC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4750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4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54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ru-RU" dirty="0"/>
          </a:p>
        </p:txBody>
      </p:sp>
      <p:sp>
        <p:nvSpPr>
          <p:cNvPr id="1854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043DE679-CF71-4075-A11E-2016C9D4534D}" type="slidenum">
              <a:rPr lang="en-US" altLang="ru-RU">
                <a:solidFill>
                  <a:srgbClr val="000000"/>
                </a:solidFill>
                <a:latin typeface="Arial" pitchFamily="34" charset="0"/>
              </a:rPr>
              <a:pPr/>
              <a:t>21</a:t>
            </a:fld>
            <a:endParaRPr lang="en-US" altLang="ru-RU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65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565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18565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0130B74A-FEA8-49B6-AB21-97960FDA1556}" type="slidenum">
              <a:rPr lang="ru-RU" altLang="ru-RU">
                <a:solidFill>
                  <a:srgbClr val="000000"/>
                </a:solidFill>
              </a:rPr>
              <a:pPr/>
              <a:t>22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7FA49-F5BE-465B-A919-91E4DDAFB5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0130" y="530264"/>
            <a:ext cx="4320779" cy="1128031"/>
          </a:xfrm>
        </p:spPr>
        <p:txBody>
          <a:bodyPr anchor="b"/>
          <a:lstStyle>
            <a:lvl1pPr algn="ctr">
              <a:defRPr sz="283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60E650-1E3D-46DE-9124-C2F1D5E34F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0130" y="1701796"/>
            <a:ext cx="4320779" cy="782271"/>
          </a:xfrm>
        </p:spPr>
        <p:txBody>
          <a:bodyPr/>
          <a:lstStyle>
            <a:lvl1pPr marL="0" indent="0" algn="ctr">
              <a:buNone/>
              <a:defRPr sz="1134"/>
            </a:lvl1pPr>
            <a:lvl2pPr marL="216027" indent="0" algn="ctr">
              <a:buNone/>
              <a:defRPr sz="945"/>
            </a:lvl2pPr>
            <a:lvl3pPr marL="432054" indent="0" algn="ctr">
              <a:buNone/>
              <a:defRPr sz="851"/>
            </a:lvl3pPr>
            <a:lvl4pPr marL="648081" indent="0" algn="ctr">
              <a:buNone/>
              <a:defRPr sz="756"/>
            </a:lvl4pPr>
            <a:lvl5pPr marL="864108" indent="0" algn="ctr">
              <a:buNone/>
              <a:defRPr sz="756"/>
            </a:lvl5pPr>
            <a:lvl6pPr marL="1080135" indent="0" algn="ctr">
              <a:buNone/>
              <a:defRPr sz="756"/>
            </a:lvl6pPr>
            <a:lvl7pPr marL="1296162" indent="0" algn="ctr">
              <a:buNone/>
              <a:defRPr sz="756"/>
            </a:lvl7pPr>
            <a:lvl8pPr marL="1512189" indent="0" algn="ctr">
              <a:buNone/>
              <a:defRPr sz="756"/>
            </a:lvl8pPr>
            <a:lvl9pPr marL="1728216" indent="0" algn="ctr">
              <a:buNone/>
              <a:defRPr sz="756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7BB1A8-2093-4251-970C-5E1C9AFAC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729BE-AB6C-4F29-A51E-6BFD289BCE94}" type="datetimeFigureOut">
              <a:rPr lang="ru-RU" smtClean="0"/>
              <a:t>27.06.2023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2E5A38-925A-4735-BBB5-A7B833218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972993-F03B-4EF1-AB7D-272BF2799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3D6FD-AD90-4968-A560-AC8D993099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2902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5D220-A19F-4AC8-94DC-CF8759ED1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4AEA6E-1130-428C-8A60-D01F32395F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506CCC-421F-4E07-9938-2FD75DE51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729BE-AB6C-4F29-A51E-6BFD289BCE94}" type="datetimeFigureOut">
              <a:rPr lang="ru-RU" smtClean="0"/>
              <a:t>27.06.2023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DE88C5-AFF2-45CA-8B49-59358C481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A697C2-4ED4-476A-B18C-A6966B73A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3D6FD-AD90-4968-A560-AC8D993099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7971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9B902B-DC97-4EA1-903F-F19F34F98D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122743" y="172505"/>
            <a:ext cx="1242224" cy="27458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E59A66-2398-4966-9642-1AA50C7B09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396072" y="172505"/>
            <a:ext cx="3654658" cy="27458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85F654-FEAD-4B6B-9BF8-B4FBF2AEEB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729BE-AB6C-4F29-A51E-6BFD289BCE94}" type="datetimeFigureOut">
              <a:rPr lang="ru-RU" smtClean="0"/>
              <a:t>27.06.2023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8CEC47-8F5D-4C9A-8678-608638003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D11E29-3BC1-4432-836B-F07EC94F8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3D6FD-AD90-4968-A560-AC8D993099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46365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GB" dirty="0"/>
          </a:p>
        </p:txBody>
      </p:sp>
      <p:sp>
        <p:nvSpPr>
          <p:cNvPr id="7" name="Segnaposto testo 2"/>
          <p:cNvSpPr>
            <a:spLocks noGrp="1"/>
          </p:cNvSpPr>
          <p:nvPr>
            <p:ph type="body" idx="10"/>
          </p:nvPr>
        </p:nvSpPr>
        <p:spPr>
          <a:xfrm>
            <a:off x="272061" y="423038"/>
            <a:ext cx="5109920" cy="137410"/>
          </a:xfrm>
          <a:prstGeom prst="rect">
            <a:avLst/>
          </a:prstGeom>
        </p:spPr>
        <p:txBody>
          <a:bodyPr tIns="0" rIns="0" bIns="0" rtlCol="0">
            <a:spAutoFit/>
          </a:bodyPr>
          <a:lstStyle>
            <a:lvl1pPr>
              <a:defRPr lang="en-GB" sz="992" b="1" noProof="0" dirty="0" smtClean="0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noProof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7813506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8"/>
          <p:cNvSpPr>
            <a:spLocks noGrp="1"/>
          </p:cNvSpPr>
          <p:nvPr>
            <p:ph type="title" hasCustomPrompt="1"/>
          </p:nvPr>
        </p:nvSpPr>
        <p:spPr>
          <a:xfrm>
            <a:off x="149358" y="90711"/>
            <a:ext cx="5522665" cy="317489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ct val="100000"/>
              </a:lnSpc>
              <a:defRPr sz="1100" b="1" baseline="0">
                <a:solidFill>
                  <a:srgbClr val="83005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0587" y="3053156"/>
            <a:ext cx="249494" cy="1020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C4F54F3-C349-4609-AFEE-01462D5C794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6" hasCustomPrompt="1"/>
          </p:nvPr>
        </p:nvSpPr>
        <p:spPr>
          <a:xfrm>
            <a:off x="149696" y="777621"/>
            <a:ext cx="4445525" cy="1019548"/>
          </a:xfrm>
          <a:prstGeom prst="rect">
            <a:avLst/>
          </a:prstGeom>
        </p:spPr>
        <p:txBody>
          <a:bodyPr/>
          <a:lstStyle>
            <a:lvl1pPr marL="85050" indent="-85050">
              <a:lnSpc>
                <a:spcPct val="100000"/>
              </a:lnSpc>
              <a:spcBef>
                <a:spcPts val="0"/>
              </a:spcBef>
              <a:buClr>
                <a:srgbClr val="830051"/>
              </a:buClr>
              <a:buFont typeface="Arial" pitchFamily="34" charset="0"/>
              <a:buChar char="•"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255150" indent="-85050">
              <a:lnSpc>
                <a:spcPct val="100000"/>
              </a:lnSpc>
              <a:spcBef>
                <a:spcPts val="0"/>
              </a:spcBef>
              <a:defRPr sz="9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700" baseline="0">
                <a:latin typeface="Arial" pitchFamily="34" charset="0"/>
                <a:cs typeface="Arial" pitchFamily="34" charset="0"/>
              </a:defRPr>
            </a:lvl3pPr>
            <a:lvl4pPr marL="294273" indent="-85050">
              <a:defRPr sz="700">
                <a:latin typeface="Arial" pitchFamily="34" charset="0"/>
                <a:cs typeface="Arial" pitchFamily="34" charset="0"/>
              </a:defRPr>
            </a:lvl4pPr>
            <a:lvl5pPr marL="294273">
              <a:defRPr sz="700">
                <a:latin typeface="Arial" pitchFamily="34" charset="0"/>
                <a:cs typeface="Arial" pitchFamily="34" charset="0"/>
              </a:defRPr>
            </a:lvl5pPr>
            <a:lvl6pPr>
              <a:defRPr>
                <a:latin typeface="Arial" pitchFamily="34" charset="0"/>
                <a:cs typeface="Arial" pitchFamily="34" charset="0"/>
              </a:defRPr>
            </a:lvl6pPr>
          </a:lstStyle>
          <a:p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1"/>
            <a:r>
              <a:rPr lang="en-GB" noProof="0" dirty="0"/>
              <a:t>Third level</a:t>
            </a:r>
          </a:p>
          <a:p>
            <a:pPr lvl="1"/>
            <a:r>
              <a:rPr lang="en-GB" noProof="0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8123026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81858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7512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B150BA-7C4C-4177-88A0-7452FB784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8B910-D32E-4834-B335-F8317E5777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DBC9E6-8685-4B88-B8CC-3BE17B4B2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729BE-AB6C-4F29-A51E-6BFD289BCE94}" type="datetimeFigureOut">
              <a:rPr lang="ru-RU" smtClean="0"/>
              <a:t>27.06.2023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8823B7-1216-405E-8FC5-B0EB07C28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DBE12E-F305-4792-A210-EFA82347B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3D6FD-AD90-4968-A560-AC8D993099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2027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DAE17-0F0D-4BB1-97B9-841646D24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071" y="807773"/>
            <a:ext cx="4968895" cy="1347786"/>
          </a:xfrm>
        </p:spPr>
        <p:txBody>
          <a:bodyPr anchor="b"/>
          <a:lstStyle>
            <a:lvl1pPr>
              <a:defRPr sz="283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71C550-E2D5-4E3C-9809-9758378BEB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3071" y="2168309"/>
            <a:ext cx="4968895" cy="708769"/>
          </a:xfrm>
        </p:spPr>
        <p:txBody>
          <a:bodyPr/>
          <a:lstStyle>
            <a:lvl1pPr marL="0" indent="0">
              <a:buNone/>
              <a:defRPr sz="1134">
                <a:solidFill>
                  <a:schemeClr val="tx1">
                    <a:tint val="75000"/>
                  </a:schemeClr>
                </a:solidFill>
              </a:defRPr>
            </a:lvl1pPr>
            <a:lvl2pPr marL="216027" indent="0">
              <a:buNone/>
              <a:defRPr sz="945">
                <a:solidFill>
                  <a:schemeClr val="tx1">
                    <a:tint val="75000"/>
                  </a:schemeClr>
                </a:solidFill>
              </a:defRPr>
            </a:lvl2pPr>
            <a:lvl3pPr marL="432054" indent="0">
              <a:buNone/>
              <a:defRPr sz="851">
                <a:solidFill>
                  <a:schemeClr val="tx1">
                    <a:tint val="75000"/>
                  </a:schemeClr>
                </a:solidFill>
              </a:defRPr>
            </a:lvl3pPr>
            <a:lvl4pPr marL="648081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4pPr>
            <a:lvl5pPr marL="864108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5pPr>
            <a:lvl6pPr marL="1080135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6pPr>
            <a:lvl7pPr marL="1296162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7pPr>
            <a:lvl8pPr marL="1512189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8pPr>
            <a:lvl9pPr marL="1728216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558860-407C-4A56-8B31-EF3631876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729BE-AB6C-4F29-A51E-6BFD289BCE94}" type="datetimeFigureOut">
              <a:rPr lang="ru-RU" smtClean="0"/>
              <a:t>27.06.2023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681655-1A59-48E5-9D84-2ED455CF0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A9334B-326E-4C08-871B-DAE55F582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3D6FD-AD90-4968-A560-AC8D993099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17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7C9E70-5BBE-4E08-B7F1-979AC4FF9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7A4E47-E8B9-4961-8DEC-243183E8AB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6071" y="862523"/>
            <a:ext cx="2448441" cy="20558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96A94A-D8D3-4249-BE57-D3053E677B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16526" y="862523"/>
            <a:ext cx="2448441" cy="20558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E2318A-C1AB-44E1-9121-204B158A6D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729BE-AB6C-4F29-A51E-6BFD289BCE94}" type="datetimeFigureOut">
              <a:rPr lang="ru-RU" smtClean="0"/>
              <a:t>27.06.2023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DF4D9B-549E-4819-B185-B4A955A2A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981E9E-3586-4A6C-B498-9AF4E0DFF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3D6FD-AD90-4968-A560-AC8D993099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5960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EFDDE4-4778-4C0C-A4D8-DF7E13522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822" y="172505"/>
            <a:ext cx="4968895" cy="62626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182EE9-A793-4104-A39B-6BF02FEB34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6822" y="794272"/>
            <a:ext cx="2437189" cy="389260"/>
          </a:xfrm>
        </p:spPr>
        <p:txBody>
          <a:bodyPr anchor="b"/>
          <a:lstStyle>
            <a:lvl1pPr marL="0" indent="0">
              <a:buNone/>
              <a:defRPr sz="1134" b="1"/>
            </a:lvl1pPr>
            <a:lvl2pPr marL="216027" indent="0">
              <a:buNone/>
              <a:defRPr sz="945" b="1"/>
            </a:lvl2pPr>
            <a:lvl3pPr marL="432054" indent="0">
              <a:buNone/>
              <a:defRPr sz="851" b="1"/>
            </a:lvl3pPr>
            <a:lvl4pPr marL="648081" indent="0">
              <a:buNone/>
              <a:defRPr sz="756" b="1"/>
            </a:lvl4pPr>
            <a:lvl5pPr marL="864108" indent="0">
              <a:buNone/>
              <a:defRPr sz="756" b="1"/>
            </a:lvl5pPr>
            <a:lvl6pPr marL="1080135" indent="0">
              <a:buNone/>
              <a:defRPr sz="756" b="1"/>
            </a:lvl6pPr>
            <a:lvl7pPr marL="1296162" indent="0">
              <a:buNone/>
              <a:defRPr sz="756" b="1"/>
            </a:lvl7pPr>
            <a:lvl8pPr marL="1512189" indent="0">
              <a:buNone/>
              <a:defRPr sz="756" b="1"/>
            </a:lvl8pPr>
            <a:lvl9pPr marL="1728216" indent="0">
              <a:buNone/>
              <a:defRPr sz="75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E9D0EE-9C3E-46BF-B413-80C6C74E5E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6822" y="1183532"/>
            <a:ext cx="2437189" cy="17407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AE84A0-AF36-4021-8146-72F3DF1104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916525" y="794272"/>
            <a:ext cx="2449192" cy="389260"/>
          </a:xfrm>
        </p:spPr>
        <p:txBody>
          <a:bodyPr anchor="b"/>
          <a:lstStyle>
            <a:lvl1pPr marL="0" indent="0">
              <a:buNone/>
              <a:defRPr sz="1134" b="1"/>
            </a:lvl1pPr>
            <a:lvl2pPr marL="216027" indent="0">
              <a:buNone/>
              <a:defRPr sz="945" b="1"/>
            </a:lvl2pPr>
            <a:lvl3pPr marL="432054" indent="0">
              <a:buNone/>
              <a:defRPr sz="851" b="1"/>
            </a:lvl3pPr>
            <a:lvl4pPr marL="648081" indent="0">
              <a:buNone/>
              <a:defRPr sz="756" b="1"/>
            </a:lvl4pPr>
            <a:lvl5pPr marL="864108" indent="0">
              <a:buNone/>
              <a:defRPr sz="756" b="1"/>
            </a:lvl5pPr>
            <a:lvl6pPr marL="1080135" indent="0">
              <a:buNone/>
              <a:defRPr sz="756" b="1"/>
            </a:lvl6pPr>
            <a:lvl7pPr marL="1296162" indent="0">
              <a:buNone/>
              <a:defRPr sz="756" b="1"/>
            </a:lvl7pPr>
            <a:lvl8pPr marL="1512189" indent="0">
              <a:buNone/>
              <a:defRPr sz="756" b="1"/>
            </a:lvl8pPr>
            <a:lvl9pPr marL="1728216" indent="0">
              <a:buNone/>
              <a:defRPr sz="75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AC6069-AC56-41A3-A373-EE0977B3FD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2916525" y="1183532"/>
            <a:ext cx="2449192" cy="17407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38BBEA1-86FB-4438-B897-0A24FC640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729BE-AB6C-4F29-A51E-6BFD289BCE94}" type="datetimeFigureOut">
              <a:rPr lang="ru-RU" smtClean="0"/>
              <a:t>27.06.2023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EF8E033-B457-4B1B-8160-E129130B9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E6FCF6E-164D-445B-86D0-C540D03F7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3D6FD-AD90-4968-A560-AC8D993099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2900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C4173-6964-4766-9526-97333E7C5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65EDEF-5A74-4624-ABB9-7399ADA2D1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729BE-AB6C-4F29-A51E-6BFD289BCE94}" type="datetimeFigureOut">
              <a:rPr lang="ru-RU" smtClean="0"/>
              <a:t>27.06.2023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9A8AB9-0A42-4AB0-B5A4-F53D3694F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5A490A-F2FB-48F0-9ED2-7AB89A096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3D6FD-AD90-4968-A560-AC8D993099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0123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7D085C-5E28-4F75-8909-C286FAD78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729BE-AB6C-4F29-A51E-6BFD289BCE94}" type="datetimeFigureOut">
              <a:rPr lang="ru-RU" smtClean="0"/>
              <a:t>27.06.2023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7AA370-D398-47E5-8B57-36406457D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37E11C-0E9C-424B-B80C-E7FE0EBBC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3D6FD-AD90-4968-A560-AC8D993099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0782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91252-2888-4DC5-A690-607DBD34F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822" y="216006"/>
            <a:ext cx="1858085" cy="756021"/>
          </a:xfrm>
        </p:spPr>
        <p:txBody>
          <a:bodyPr anchor="b"/>
          <a:lstStyle>
            <a:lvl1pPr>
              <a:defRPr sz="151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A069E5-4BBD-4C8D-B9F3-CAE37B3EC7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9192" y="466513"/>
            <a:ext cx="2916525" cy="2302563"/>
          </a:xfrm>
        </p:spPr>
        <p:txBody>
          <a:bodyPr/>
          <a:lstStyle>
            <a:lvl1pPr>
              <a:defRPr sz="1512"/>
            </a:lvl1pPr>
            <a:lvl2pPr>
              <a:defRPr sz="1323"/>
            </a:lvl2pPr>
            <a:lvl3pPr>
              <a:defRPr sz="1134"/>
            </a:lvl3pPr>
            <a:lvl4pPr>
              <a:defRPr sz="945"/>
            </a:lvl4pPr>
            <a:lvl5pPr>
              <a:defRPr sz="945"/>
            </a:lvl5pPr>
            <a:lvl6pPr>
              <a:defRPr sz="945"/>
            </a:lvl6pPr>
            <a:lvl7pPr>
              <a:defRPr sz="945"/>
            </a:lvl7pPr>
            <a:lvl8pPr>
              <a:defRPr sz="945"/>
            </a:lvl8pPr>
            <a:lvl9pPr>
              <a:defRPr sz="94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4BAE94-8E06-4585-A7E7-9841BE3CFE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6822" y="972026"/>
            <a:ext cx="1858085" cy="1800799"/>
          </a:xfrm>
        </p:spPr>
        <p:txBody>
          <a:bodyPr/>
          <a:lstStyle>
            <a:lvl1pPr marL="0" indent="0">
              <a:buNone/>
              <a:defRPr sz="756"/>
            </a:lvl1pPr>
            <a:lvl2pPr marL="216027" indent="0">
              <a:buNone/>
              <a:defRPr sz="662"/>
            </a:lvl2pPr>
            <a:lvl3pPr marL="432054" indent="0">
              <a:buNone/>
              <a:defRPr sz="567"/>
            </a:lvl3pPr>
            <a:lvl4pPr marL="648081" indent="0">
              <a:buNone/>
              <a:defRPr sz="472"/>
            </a:lvl4pPr>
            <a:lvl5pPr marL="864108" indent="0">
              <a:buNone/>
              <a:defRPr sz="472"/>
            </a:lvl5pPr>
            <a:lvl6pPr marL="1080135" indent="0">
              <a:buNone/>
              <a:defRPr sz="472"/>
            </a:lvl6pPr>
            <a:lvl7pPr marL="1296162" indent="0">
              <a:buNone/>
              <a:defRPr sz="472"/>
            </a:lvl7pPr>
            <a:lvl8pPr marL="1512189" indent="0">
              <a:buNone/>
              <a:defRPr sz="472"/>
            </a:lvl8pPr>
            <a:lvl9pPr marL="1728216" indent="0">
              <a:buNone/>
              <a:defRPr sz="4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C5B82B-4193-4100-84FE-65FCBC6FB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729BE-AB6C-4F29-A51E-6BFD289BCE94}" type="datetimeFigureOut">
              <a:rPr lang="ru-RU" smtClean="0"/>
              <a:t>27.06.2023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A1ABF9-470B-44EC-A743-B71DE3C5C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D0AC6C-40B5-493C-BD74-FD358582E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3D6FD-AD90-4968-A560-AC8D993099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6768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9FB52-0112-41C2-BE83-68D43B1DC0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822" y="216006"/>
            <a:ext cx="1858085" cy="756021"/>
          </a:xfrm>
        </p:spPr>
        <p:txBody>
          <a:bodyPr anchor="b"/>
          <a:lstStyle>
            <a:lvl1pPr>
              <a:defRPr sz="151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1EA3684-B00C-4CA6-8718-E2849580AC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449192" y="466513"/>
            <a:ext cx="2916525" cy="2302563"/>
          </a:xfrm>
        </p:spPr>
        <p:txBody>
          <a:bodyPr/>
          <a:lstStyle>
            <a:lvl1pPr marL="0" indent="0">
              <a:buNone/>
              <a:defRPr sz="1512"/>
            </a:lvl1pPr>
            <a:lvl2pPr marL="216027" indent="0">
              <a:buNone/>
              <a:defRPr sz="1323"/>
            </a:lvl2pPr>
            <a:lvl3pPr marL="432054" indent="0">
              <a:buNone/>
              <a:defRPr sz="1134"/>
            </a:lvl3pPr>
            <a:lvl4pPr marL="648081" indent="0">
              <a:buNone/>
              <a:defRPr sz="945"/>
            </a:lvl4pPr>
            <a:lvl5pPr marL="864108" indent="0">
              <a:buNone/>
              <a:defRPr sz="945"/>
            </a:lvl5pPr>
            <a:lvl6pPr marL="1080135" indent="0">
              <a:buNone/>
              <a:defRPr sz="945"/>
            </a:lvl6pPr>
            <a:lvl7pPr marL="1296162" indent="0">
              <a:buNone/>
              <a:defRPr sz="945"/>
            </a:lvl7pPr>
            <a:lvl8pPr marL="1512189" indent="0">
              <a:buNone/>
              <a:defRPr sz="945"/>
            </a:lvl8pPr>
            <a:lvl9pPr marL="1728216" indent="0">
              <a:buNone/>
              <a:defRPr sz="945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0A1098-894C-4A89-8167-9E341F39FA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6822" y="972026"/>
            <a:ext cx="1858085" cy="1800799"/>
          </a:xfrm>
        </p:spPr>
        <p:txBody>
          <a:bodyPr/>
          <a:lstStyle>
            <a:lvl1pPr marL="0" indent="0">
              <a:buNone/>
              <a:defRPr sz="756"/>
            </a:lvl1pPr>
            <a:lvl2pPr marL="216027" indent="0">
              <a:buNone/>
              <a:defRPr sz="662"/>
            </a:lvl2pPr>
            <a:lvl3pPr marL="432054" indent="0">
              <a:buNone/>
              <a:defRPr sz="567"/>
            </a:lvl3pPr>
            <a:lvl4pPr marL="648081" indent="0">
              <a:buNone/>
              <a:defRPr sz="472"/>
            </a:lvl4pPr>
            <a:lvl5pPr marL="864108" indent="0">
              <a:buNone/>
              <a:defRPr sz="472"/>
            </a:lvl5pPr>
            <a:lvl6pPr marL="1080135" indent="0">
              <a:buNone/>
              <a:defRPr sz="472"/>
            </a:lvl6pPr>
            <a:lvl7pPr marL="1296162" indent="0">
              <a:buNone/>
              <a:defRPr sz="472"/>
            </a:lvl7pPr>
            <a:lvl8pPr marL="1512189" indent="0">
              <a:buNone/>
              <a:defRPr sz="472"/>
            </a:lvl8pPr>
            <a:lvl9pPr marL="1728216" indent="0">
              <a:buNone/>
              <a:defRPr sz="4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18CD53-D2B8-4BC4-8093-6A26C78CF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729BE-AB6C-4F29-A51E-6BFD289BCE94}" type="datetimeFigureOut">
              <a:rPr lang="ru-RU" smtClean="0"/>
              <a:t>27.06.2023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E506C3-76C9-43FF-AD76-1001C4406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75C92D-45E2-4DA4-9132-0BA92F24E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3D6FD-AD90-4968-A560-AC8D993099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857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FA7BE6D-B73F-4C81-874F-1A9459977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072" y="172505"/>
            <a:ext cx="4968895" cy="626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238739-A9AE-439C-83EA-83589E1CDF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6072" y="862523"/>
            <a:ext cx="4968895" cy="20558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03F20F-7B07-4F2C-AE5B-A8610C945A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96071" y="3003082"/>
            <a:ext cx="1296234" cy="1725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0729BE-AB6C-4F29-A51E-6BFD289BCE94}" type="datetimeFigureOut">
              <a:rPr lang="ru-RU" smtClean="0"/>
              <a:t>27.06.2023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81E73A-DA6F-437F-82B2-E6FB8D9240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08344" y="3003082"/>
            <a:ext cx="1944350" cy="1725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9FEF84-F342-4E38-B9CD-BCF6DABF9D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068733" y="3003082"/>
            <a:ext cx="1296234" cy="1725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C3D6FD-AD90-4968-A560-AC8D993099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2942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5" r:id="rId13"/>
    <p:sldLayoutId id="2147483676" r:id="rId14"/>
  </p:sldLayoutIdLst>
  <p:txStyles>
    <p:titleStyle>
      <a:lvl1pPr algn="l" defTabSz="432054" rtl="0" eaLnBrk="1" latinLnBrk="0" hangingPunct="1">
        <a:lnSpc>
          <a:spcPct val="90000"/>
        </a:lnSpc>
        <a:spcBef>
          <a:spcPct val="0"/>
        </a:spcBef>
        <a:buNone/>
        <a:defRPr sz="207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8014" indent="-108014" algn="l" defTabSz="432054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1pPr>
      <a:lvl2pPr marL="324041" indent="-108014" algn="l" defTabSz="432054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40068" indent="-108014" algn="l" defTabSz="432054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945" kern="1200">
          <a:solidFill>
            <a:schemeClr val="tx1"/>
          </a:solidFill>
          <a:latin typeface="+mn-lt"/>
          <a:ea typeface="+mn-ea"/>
          <a:cs typeface="+mn-cs"/>
        </a:defRPr>
      </a:lvl3pPr>
      <a:lvl4pPr marL="756095" indent="-108014" algn="l" defTabSz="432054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1" kern="1200">
          <a:solidFill>
            <a:schemeClr val="tx1"/>
          </a:solidFill>
          <a:latin typeface="+mn-lt"/>
          <a:ea typeface="+mn-ea"/>
          <a:cs typeface="+mn-cs"/>
        </a:defRPr>
      </a:lvl4pPr>
      <a:lvl5pPr marL="972122" indent="-108014" algn="l" defTabSz="432054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1" kern="1200">
          <a:solidFill>
            <a:schemeClr val="tx1"/>
          </a:solidFill>
          <a:latin typeface="+mn-lt"/>
          <a:ea typeface="+mn-ea"/>
          <a:cs typeface="+mn-cs"/>
        </a:defRPr>
      </a:lvl5pPr>
      <a:lvl6pPr marL="1188149" indent="-108014" algn="l" defTabSz="432054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1" kern="1200">
          <a:solidFill>
            <a:schemeClr val="tx1"/>
          </a:solidFill>
          <a:latin typeface="+mn-lt"/>
          <a:ea typeface="+mn-ea"/>
          <a:cs typeface="+mn-cs"/>
        </a:defRPr>
      </a:lvl6pPr>
      <a:lvl7pPr marL="1404176" indent="-108014" algn="l" defTabSz="432054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1" kern="1200">
          <a:solidFill>
            <a:schemeClr val="tx1"/>
          </a:solidFill>
          <a:latin typeface="+mn-lt"/>
          <a:ea typeface="+mn-ea"/>
          <a:cs typeface="+mn-cs"/>
        </a:defRPr>
      </a:lvl7pPr>
      <a:lvl8pPr marL="1620203" indent="-108014" algn="l" defTabSz="432054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1" kern="1200">
          <a:solidFill>
            <a:schemeClr val="tx1"/>
          </a:solidFill>
          <a:latin typeface="+mn-lt"/>
          <a:ea typeface="+mn-ea"/>
          <a:cs typeface="+mn-cs"/>
        </a:defRPr>
      </a:lvl8pPr>
      <a:lvl9pPr marL="1836230" indent="-108014" algn="l" defTabSz="432054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2054" rtl="0" eaLnBrk="1" latinLnBrk="0" hangingPunct="1">
        <a:defRPr sz="851" kern="1200">
          <a:solidFill>
            <a:schemeClr val="tx1"/>
          </a:solidFill>
          <a:latin typeface="+mn-lt"/>
          <a:ea typeface="+mn-ea"/>
          <a:cs typeface="+mn-cs"/>
        </a:defRPr>
      </a:lvl1pPr>
      <a:lvl2pPr marL="216027" algn="l" defTabSz="432054" rtl="0" eaLnBrk="1" latinLnBrk="0" hangingPunct="1">
        <a:defRPr sz="851" kern="1200">
          <a:solidFill>
            <a:schemeClr val="tx1"/>
          </a:solidFill>
          <a:latin typeface="+mn-lt"/>
          <a:ea typeface="+mn-ea"/>
          <a:cs typeface="+mn-cs"/>
        </a:defRPr>
      </a:lvl2pPr>
      <a:lvl3pPr marL="432054" algn="l" defTabSz="432054" rtl="0" eaLnBrk="1" latinLnBrk="0" hangingPunct="1">
        <a:defRPr sz="851" kern="1200">
          <a:solidFill>
            <a:schemeClr val="tx1"/>
          </a:solidFill>
          <a:latin typeface="+mn-lt"/>
          <a:ea typeface="+mn-ea"/>
          <a:cs typeface="+mn-cs"/>
        </a:defRPr>
      </a:lvl3pPr>
      <a:lvl4pPr marL="648081" algn="l" defTabSz="432054" rtl="0" eaLnBrk="1" latinLnBrk="0" hangingPunct="1">
        <a:defRPr sz="851" kern="1200">
          <a:solidFill>
            <a:schemeClr val="tx1"/>
          </a:solidFill>
          <a:latin typeface="+mn-lt"/>
          <a:ea typeface="+mn-ea"/>
          <a:cs typeface="+mn-cs"/>
        </a:defRPr>
      </a:lvl4pPr>
      <a:lvl5pPr marL="864108" algn="l" defTabSz="432054" rtl="0" eaLnBrk="1" latinLnBrk="0" hangingPunct="1">
        <a:defRPr sz="851" kern="1200">
          <a:solidFill>
            <a:schemeClr val="tx1"/>
          </a:solidFill>
          <a:latin typeface="+mn-lt"/>
          <a:ea typeface="+mn-ea"/>
          <a:cs typeface="+mn-cs"/>
        </a:defRPr>
      </a:lvl5pPr>
      <a:lvl6pPr marL="1080135" algn="l" defTabSz="432054" rtl="0" eaLnBrk="1" latinLnBrk="0" hangingPunct="1">
        <a:defRPr sz="851" kern="1200">
          <a:solidFill>
            <a:schemeClr val="tx1"/>
          </a:solidFill>
          <a:latin typeface="+mn-lt"/>
          <a:ea typeface="+mn-ea"/>
          <a:cs typeface="+mn-cs"/>
        </a:defRPr>
      </a:lvl6pPr>
      <a:lvl7pPr marL="1296162" algn="l" defTabSz="432054" rtl="0" eaLnBrk="1" latinLnBrk="0" hangingPunct="1">
        <a:defRPr sz="851" kern="1200">
          <a:solidFill>
            <a:schemeClr val="tx1"/>
          </a:solidFill>
          <a:latin typeface="+mn-lt"/>
          <a:ea typeface="+mn-ea"/>
          <a:cs typeface="+mn-cs"/>
        </a:defRPr>
      </a:lvl7pPr>
      <a:lvl8pPr marL="1512189" algn="l" defTabSz="432054" rtl="0" eaLnBrk="1" latinLnBrk="0" hangingPunct="1">
        <a:defRPr sz="851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algn="l" defTabSz="432054" rtl="0" eaLnBrk="1" latinLnBrk="0" hangingPunct="1">
        <a:defRPr sz="8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0032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PfizerKazakhstan@Pfizer.co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ccn.org/guidelines/guidelines-detail?category=1&amp;id=1419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rosoncoweb.ru/library/journals/practical_oncology/arh009/05.pdf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rosoncoweb.ru/library/journals/practical_oncology/arh009/05.pdf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56/nejmoa1802905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unim.su/blog/stadirovanie-onkologicheskih-zabolevanij/" TargetMode="Externa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ancergenome.ru/page40" TargetMode="Externa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ncergenome.ru/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ncergenome.ru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ubmed.ncbi.nlm.nih.gov/?term=Cancer+Genome+Atlas+Network%5bCorporate+Author%5d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924BAB-91D7-4F9D-BEDE-033F2AB9D6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4255" y="593737"/>
            <a:ext cx="4824536" cy="1128031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  <a:t>Определение мутаций в генах 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  <a:t>BRCA</a:t>
            </a:r>
            <a:r>
              <a:rPr lang="ru-RU" sz="2000" b="1" dirty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  <a:t>1/2 при раке молочной железы</a:t>
            </a:r>
            <a:endParaRPr lang="en-US" sz="2000" b="1" dirty="0">
              <a:solidFill>
                <a:srgbClr val="00206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EA21901-DA71-4636-A9E5-EEBFFE56DE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263" y="2067340"/>
            <a:ext cx="4489114" cy="782271"/>
          </a:xfrm>
        </p:spPr>
        <p:txBody>
          <a:bodyPr>
            <a:normAutofit/>
          </a:bodyPr>
          <a:lstStyle/>
          <a:p>
            <a:r>
              <a:rPr lang="ru-RU" sz="11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Сатбаева Эльвира Болатовна</a:t>
            </a:r>
          </a:p>
          <a:p>
            <a:r>
              <a:rPr lang="ru-RU" sz="11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Заведующая лаборатории ИГХ и молекулярной диагностики КГП на ПХВ «Алматинский онкологический центр»</a:t>
            </a:r>
          </a:p>
          <a:p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46A7CC-17E3-48CB-84A5-5BC60498587D}"/>
              </a:ext>
            </a:extLst>
          </p:cNvPr>
          <p:cNvSpPr txBox="1"/>
          <p:nvPr/>
        </p:nvSpPr>
        <p:spPr>
          <a:xfrm>
            <a:off x="-13623" y="2960964"/>
            <a:ext cx="375823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ru-RU" altLang="en-US" sz="500" b="1" i="1" dirty="0"/>
              <a:t>Выступление организовано при поддержке Филиала компании</a:t>
            </a:r>
            <a:r>
              <a:rPr lang="kk-KZ" altLang="en-US" sz="500" b="1" i="1" dirty="0"/>
              <a:t> </a:t>
            </a:r>
            <a:r>
              <a:rPr lang="en-US" altLang="en-US" sz="500" b="1" i="1" dirty="0"/>
              <a:t>Pfizer Export B.V. </a:t>
            </a:r>
            <a:r>
              <a:rPr lang="ru-RU" altLang="en-US" sz="500" b="1" i="1" dirty="0"/>
              <a:t>в Республике Казахстан, </a:t>
            </a:r>
            <a:endParaRPr lang="en-US" altLang="en-US" sz="500" b="1" i="1" dirty="0"/>
          </a:p>
          <a:p>
            <a:pPr defTabSz="914400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ru-RU" altLang="en-US" sz="500" b="1" i="1" dirty="0"/>
              <a:t>г. Алматы, </a:t>
            </a:r>
            <a:r>
              <a:rPr lang="ru-RU" altLang="en-US" sz="500" b="1" i="1" dirty="0" err="1"/>
              <a:t>пр.Н.Назарбаева</a:t>
            </a:r>
            <a:r>
              <a:rPr lang="ru-RU" altLang="en-US" sz="500" b="1" i="1" dirty="0"/>
              <a:t>, д.100</a:t>
            </a:r>
            <a:r>
              <a:rPr lang="en-US" altLang="en-US" sz="500" b="1" i="1" dirty="0"/>
              <a:t>/</a:t>
            </a:r>
            <a:r>
              <a:rPr lang="ru-RU" altLang="en-US" sz="500" b="1" i="1" dirty="0"/>
              <a:t>4. </a:t>
            </a:r>
            <a:r>
              <a:rPr lang="en-US" altLang="en-US" sz="500" b="1" i="1" u="sng" dirty="0">
                <a:hlinkClick r:id="rId2"/>
              </a:rPr>
              <a:t>PfizerKazakhstan@Pfizer.com</a:t>
            </a:r>
            <a:r>
              <a:rPr lang="en-US" altLang="en-US" sz="500" b="1" i="1" u="sng" dirty="0"/>
              <a:t>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E6FD1E-082D-4640-A4BA-83BFF8EDCB44}"/>
              </a:ext>
            </a:extLst>
          </p:cNvPr>
          <p:cNvSpPr txBox="1"/>
          <p:nvPr/>
        </p:nvSpPr>
        <p:spPr>
          <a:xfrm>
            <a:off x="-13622" y="2326"/>
            <a:ext cx="288153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b="0" i="0" dirty="0">
                <a:solidFill>
                  <a:srgbClr val="303030"/>
                </a:solidFill>
                <a:effectLst/>
                <a:latin typeface="Arial" panose="020B0604020202020204" pitchFamily="34" charset="0"/>
              </a:rPr>
              <a:t>PP-TAL-KAZ-0025</a:t>
            </a:r>
          </a:p>
          <a:p>
            <a:endParaRPr lang="en-US" sz="700" dirty="0"/>
          </a:p>
        </p:txBody>
      </p:sp>
    </p:spTree>
    <p:extLst>
      <p:ext uri="{BB962C8B-B14F-4D97-AF65-F5344CB8AC3E}">
        <p14:creationId xmlns:p14="http://schemas.microsoft.com/office/powerpoint/2010/main" val="14694589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7124" t="7911" r="1" b="9734"/>
          <a:stretch/>
        </p:blipFill>
        <p:spPr>
          <a:xfrm>
            <a:off x="410851" y="256327"/>
            <a:ext cx="5349745" cy="266839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73411" y="249848"/>
            <a:ext cx="5244622" cy="459372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>
              <a:spcAft>
                <a:spcPts val="397"/>
              </a:spcAft>
            </a:pPr>
            <a:r>
              <a:rPr lang="ru-RU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Синтетическая летальность — </a:t>
            </a:r>
            <a:r>
              <a:rPr lang="en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PARP</a:t>
            </a:r>
            <a:r>
              <a:rPr lang="ru-RU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мутации BRCA</a:t>
            </a:r>
          </a:p>
          <a:p>
            <a:pPr marL="121007" indent="-138017">
              <a:lnSpc>
                <a:spcPct val="94000"/>
              </a:lnSpc>
            </a:pPr>
            <a:r>
              <a:rPr lang="ru-RU" sz="851" dirty="0">
                <a:solidFill>
                  <a:srgbClr val="0D0D0D"/>
                </a:solidFill>
                <a:latin typeface="Arial"/>
              </a:rPr>
              <a:t>• Синтетическая летальность возникает, когда одновременная аберрация двух генов приводит к гибели клетки, тогда как при нарушении только одного из этих генов жизнеспособность сохраняется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77731" y="833783"/>
            <a:ext cx="5244622" cy="236166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marL="128266" indent="-128266">
              <a:lnSpc>
                <a:spcPct val="94000"/>
              </a:lnSpc>
            </a:pPr>
            <a:r>
              <a:rPr lang="ru-RU" sz="851" dirty="0">
                <a:solidFill>
                  <a:srgbClr val="0D0D0D"/>
                </a:solidFill>
                <a:latin typeface="Arial"/>
              </a:rPr>
              <a:t>• На основании доклинических данных было показано, что </a:t>
            </a:r>
            <a:r>
              <a:rPr lang="en" sz="851" dirty="0">
                <a:solidFill>
                  <a:srgbClr val="0D0D0D"/>
                </a:solidFill>
                <a:latin typeface="Arial"/>
              </a:rPr>
              <a:t>PARP</a:t>
            </a:r>
            <a:r>
              <a:rPr lang="ru-RU" sz="851" dirty="0">
                <a:solidFill>
                  <a:srgbClr val="0D0D0D"/>
                </a:solidFill>
                <a:latin typeface="Arial"/>
              </a:rPr>
              <a:t> блокируют репарацию ОР. Если это не исправить, эти ОР во время репликации преобразуются в ДР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77731" y="1156351"/>
            <a:ext cx="2432226" cy="1260034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marL="121007" indent="-138017">
              <a:lnSpc>
                <a:spcPct val="94000"/>
              </a:lnSpc>
              <a:spcAft>
                <a:spcPts val="496"/>
              </a:spcAft>
            </a:pPr>
            <a:r>
              <a:rPr lang="ru-RU" sz="851" dirty="0">
                <a:solidFill>
                  <a:srgbClr val="0D0D0D"/>
                </a:solidFill>
                <a:latin typeface="Arial"/>
              </a:rPr>
              <a:t>• В нормальных клетках носителей мутаций </a:t>
            </a:r>
            <a:r>
              <a:rPr lang="ru-RU" sz="851" i="1" dirty="0">
                <a:solidFill>
                  <a:srgbClr val="0D0D0D"/>
                </a:solidFill>
                <a:latin typeface="Arial"/>
              </a:rPr>
              <a:t>BRCA1</a:t>
            </a:r>
            <a:r>
              <a:rPr lang="ru-RU" sz="851" dirty="0">
                <a:solidFill>
                  <a:srgbClr val="0D0D0D"/>
                </a:solidFill>
                <a:latin typeface="Arial"/>
              </a:rPr>
              <a:t> и </a:t>
            </a:r>
            <a:r>
              <a:rPr lang="ru-RU" sz="851" i="1" dirty="0">
                <a:solidFill>
                  <a:srgbClr val="0D0D0D"/>
                </a:solidFill>
                <a:latin typeface="Arial"/>
              </a:rPr>
              <a:t>BRCA2</a:t>
            </a:r>
            <a:r>
              <a:rPr lang="ru-RU" sz="851" dirty="0">
                <a:solidFill>
                  <a:srgbClr val="0D0D0D"/>
                </a:solidFill>
                <a:latin typeface="Arial"/>
              </a:rPr>
              <a:t> (</a:t>
            </a:r>
            <a:r>
              <a:rPr lang="ru-RU" sz="851" i="1" dirty="0">
                <a:solidFill>
                  <a:srgbClr val="0D0D0D"/>
                </a:solidFill>
                <a:latin typeface="Arial"/>
              </a:rPr>
              <a:t>BRCA1/2</a:t>
            </a:r>
            <a:r>
              <a:rPr lang="ru-RU" sz="851" i="1" baseline="30000" dirty="0">
                <a:solidFill>
                  <a:srgbClr val="0D0D0D"/>
                </a:solidFill>
                <a:latin typeface="Arial"/>
              </a:rPr>
              <a:t>+/-</a:t>
            </a:r>
            <a:r>
              <a:rPr lang="ru-RU" sz="851" dirty="0">
                <a:solidFill>
                  <a:srgbClr val="0D0D0D"/>
                </a:solidFill>
                <a:latin typeface="Arial"/>
              </a:rPr>
              <a:t>) эти повреждения ДР </a:t>
            </a:r>
            <a:r>
              <a:rPr lang="ru-RU" sz="851" dirty="0" err="1">
                <a:solidFill>
                  <a:srgbClr val="0D0D0D"/>
                </a:solidFill>
                <a:latin typeface="Arial"/>
              </a:rPr>
              <a:t>репарируются</a:t>
            </a:r>
            <a:r>
              <a:rPr lang="ru-RU" sz="851" dirty="0">
                <a:solidFill>
                  <a:srgbClr val="0D0D0D"/>
                </a:solidFill>
                <a:latin typeface="Arial"/>
              </a:rPr>
              <a:t> с помощью ГР, потому что для способности к репарации достаточно одной копии </a:t>
            </a:r>
            <a:r>
              <a:rPr lang="ru-RU" sz="851" i="1" dirty="0">
                <a:solidFill>
                  <a:srgbClr val="0D0D0D"/>
                </a:solidFill>
                <a:latin typeface="Arial"/>
              </a:rPr>
              <a:t>BRCA1</a:t>
            </a:r>
            <a:r>
              <a:rPr lang="ru-RU" sz="851" dirty="0">
                <a:solidFill>
                  <a:srgbClr val="0D0D0D"/>
                </a:solidFill>
                <a:latin typeface="Arial"/>
              </a:rPr>
              <a:t> или </a:t>
            </a:r>
            <a:r>
              <a:rPr lang="ru-RU" sz="851" i="1" dirty="0">
                <a:solidFill>
                  <a:srgbClr val="0D0D0D"/>
                </a:solidFill>
                <a:latin typeface="Arial"/>
              </a:rPr>
              <a:t>BRCA2</a:t>
            </a:r>
            <a:r>
              <a:rPr lang="ru-RU" sz="851" dirty="0">
                <a:solidFill>
                  <a:srgbClr val="0D0D0D"/>
                </a:solidFill>
                <a:latin typeface="Arial"/>
              </a:rPr>
              <a:t> и клетки остаются жизнеспособными</a:t>
            </a:r>
          </a:p>
          <a:p>
            <a:pPr marL="121007" indent="-138017">
              <a:lnSpc>
                <a:spcPct val="94000"/>
              </a:lnSpc>
            </a:pPr>
            <a:r>
              <a:rPr lang="ru-RU" sz="851" dirty="0">
                <a:solidFill>
                  <a:srgbClr val="0D0D0D"/>
                </a:solidFill>
                <a:latin typeface="Arial"/>
              </a:rPr>
              <a:t>• В клетках с нарушенной ГР, таких как опухолевые клетки, у носителей мутации </a:t>
            </a:r>
            <a:r>
              <a:rPr lang="ru-RU" sz="851" i="1" dirty="0">
                <a:solidFill>
                  <a:srgbClr val="0D0D0D"/>
                </a:solidFill>
                <a:latin typeface="Arial"/>
              </a:rPr>
              <a:t>BRCA</a:t>
            </a:r>
            <a:r>
              <a:rPr lang="ru-RU" sz="851" dirty="0">
                <a:solidFill>
                  <a:srgbClr val="0D0D0D"/>
                </a:solidFill>
                <a:latin typeface="Arial"/>
              </a:rPr>
              <a:t>, которые потеряли копию </a:t>
            </a:r>
            <a:r>
              <a:rPr lang="ru-RU" sz="851" i="1" dirty="0">
                <a:solidFill>
                  <a:srgbClr val="0D0D0D"/>
                </a:solidFill>
                <a:latin typeface="Arial"/>
              </a:rPr>
              <a:t>BRCA</a:t>
            </a:r>
            <a:r>
              <a:rPr lang="ru-RU" sz="851" dirty="0">
                <a:solidFill>
                  <a:srgbClr val="0D0D0D"/>
                </a:solidFill>
                <a:latin typeface="Arial"/>
              </a:rPr>
              <a:t> дикого типа из-за потери гетерозиготности (ПГ), ДР не могут быть эффективно </a:t>
            </a:r>
            <a:r>
              <a:rPr lang="ru-RU" sz="851" dirty="0" err="1">
                <a:solidFill>
                  <a:srgbClr val="0D0D0D"/>
                </a:solidFill>
                <a:latin typeface="Arial"/>
              </a:rPr>
              <a:t>репарированы</a:t>
            </a:r>
            <a:r>
              <a:rPr lang="ru-RU" sz="851" dirty="0">
                <a:solidFill>
                  <a:srgbClr val="0D0D0D"/>
                </a:solidFill>
                <a:latin typeface="Arial"/>
              </a:rPr>
              <a:t>, что может привести к гибели раковых клеток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44215" y="3036280"/>
            <a:ext cx="2432225" cy="156996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r>
              <a:rPr lang="ru-RU" sz="378" i="1" dirty="0">
                <a:solidFill>
                  <a:srgbClr val="181818"/>
                </a:solidFill>
                <a:latin typeface="Arial"/>
              </a:rPr>
              <a:t>BRCA</a:t>
            </a:r>
            <a:r>
              <a:rPr lang="ru-RU" sz="378" dirty="0">
                <a:solidFill>
                  <a:srgbClr val="181818"/>
                </a:solidFill>
                <a:latin typeface="Arial"/>
              </a:rPr>
              <a:t> = ген предрасположенности к раку молочной железы; ДР = </a:t>
            </a:r>
            <a:r>
              <a:rPr lang="ru-RU" sz="378" dirty="0" err="1">
                <a:solidFill>
                  <a:srgbClr val="181818"/>
                </a:solidFill>
                <a:latin typeface="Arial"/>
              </a:rPr>
              <a:t>двухцепочечный</a:t>
            </a:r>
            <a:r>
              <a:rPr lang="ru-RU" sz="378" dirty="0">
                <a:solidFill>
                  <a:srgbClr val="181818"/>
                </a:solidFill>
                <a:latin typeface="Arial"/>
              </a:rPr>
              <a:t> разрыв;</a:t>
            </a:r>
          </a:p>
          <a:p>
            <a:r>
              <a:rPr lang="ru-RU" sz="378" dirty="0">
                <a:solidFill>
                  <a:srgbClr val="181818"/>
                </a:solidFill>
                <a:latin typeface="Arial"/>
              </a:rPr>
              <a:t>ГР = гомологичная рекомбинация; ПАРП = поли(АДФ-рибоза) полимераза; ОР = одноцепочечный разрыв.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879079" y="1196672"/>
            <a:ext cx="375850" cy="285128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algn="ctr"/>
            <a:r>
              <a:rPr lang="ru-RU" sz="449" dirty="0">
                <a:solidFill>
                  <a:srgbClr val="4C4D4C"/>
                </a:solidFill>
                <a:latin typeface="Arial"/>
              </a:rPr>
              <a:t>Носители мутаций </a:t>
            </a:r>
            <a:r>
              <a:rPr lang="ru-RU" sz="449" i="1" dirty="0">
                <a:solidFill>
                  <a:srgbClr val="4C4D4C"/>
                </a:solidFill>
                <a:latin typeface="Arial"/>
              </a:rPr>
              <a:t>BRCA1/2</a:t>
            </a:r>
            <a:r>
              <a:rPr lang="ru-RU" sz="449" dirty="0">
                <a:solidFill>
                  <a:srgbClr val="4C4D4C"/>
                </a:solidFill>
                <a:latin typeface="Arial"/>
              </a:rPr>
              <a:t> </a:t>
            </a:r>
            <a:r>
              <a:rPr lang="ru-RU" sz="449" i="1" dirty="0">
                <a:solidFill>
                  <a:srgbClr val="4C4D4C"/>
                </a:solidFill>
                <a:latin typeface="Arial"/>
              </a:rPr>
              <a:t>(BRCA1/2</a:t>
            </a:r>
            <a:r>
              <a:rPr lang="ru-RU" sz="567" i="1" baseline="30000" dirty="0">
                <a:solidFill>
                  <a:srgbClr val="4C4D4C"/>
                </a:solidFill>
                <a:latin typeface="Arial"/>
              </a:rPr>
              <a:t>+/-</a:t>
            </a:r>
            <a:r>
              <a:rPr lang="ru-RU" sz="449" i="1" dirty="0">
                <a:solidFill>
                  <a:srgbClr val="4C4D4C"/>
                </a:solidFill>
                <a:latin typeface="Arial"/>
              </a:rPr>
              <a:t>)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885666" y="1126111"/>
            <a:ext cx="707059" cy="79202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algn="r"/>
            <a:r>
              <a:rPr lang="ru-RU" sz="472" dirty="0">
                <a:solidFill>
                  <a:srgbClr val="483A46"/>
                </a:solidFill>
                <a:latin typeface="Arial"/>
              </a:rPr>
              <a:t>Обычная клетка </a:t>
            </a:r>
            <a:r>
              <a:rPr lang="ru-RU" sz="472" b="1" i="1" cap="small" dirty="0">
                <a:solidFill>
                  <a:srgbClr val="483A46"/>
                </a:solidFill>
                <a:latin typeface="Arial"/>
              </a:rPr>
              <a:t>BRCA1/2</a:t>
            </a:r>
            <a:r>
              <a:rPr lang="ru-RU" sz="472" b="1" i="1" cap="small" baseline="30000" dirty="0">
                <a:solidFill>
                  <a:srgbClr val="483A46"/>
                </a:solidFill>
                <a:latin typeface="Arial"/>
              </a:rPr>
              <a:t>+/-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897186" y="1300355"/>
            <a:ext cx="151204" cy="73442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r>
              <a:rPr lang="ru-RU" sz="449">
                <a:solidFill>
                  <a:srgbClr val="483A46"/>
                </a:solidFill>
                <a:latin typeface="Arial"/>
              </a:rPr>
              <a:t>ОР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3989349" y="1238434"/>
            <a:ext cx="452172" cy="128163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algn="ctr">
              <a:lnSpc>
                <a:spcPct val="95000"/>
              </a:lnSpc>
            </a:pPr>
            <a:r>
              <a:rPr lang="en-US" sz="449" dirty="0">
                <a:solidFill>
                  <a:srgbClr val="483A46"/>
                </a:solidFill>
                <a:latin typeface="Arial"/>
              </a:rPr>
              <a:t>PARP</a:t>
            </a:r>
            <a:endParaRPr lang="ru-RU" sz="449" dirty="0">
              <a:solidFill>
                <a:srgbClr val="483A46"/>
              </a:solidFill>
              <a:latin typeface="Arial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509203" y="1310435"/>
            <a:ext cx="156964" cy="59042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algn="r"/>
            <a:r>
              <a:rPr lang="ru-RU" sz="449">
                <a:solidFill>
                  <a:srgbClr val="353B3E"/>
                </a:solidFill>
                <a:latin typeface="Arial"/>
              </a:rPr>
              <a:t>ДР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4690648" y="1316196"/>
            <a:ext cx="325449" cy="180005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indent="48006"/>
            <a:r>
              <a:rPr lang="ru-RU" sz="449" dirty="0">
                <a:solidFill>
                  <a:srgbClr val="353B3E"/>
                </a:solidFill>
                <a:latin typeface="Arial"/>
              </a:rPr>
              <a:t>Активный</a:t>
            </a:r>
          </a:p>
          <a:p>
            <a:pPr algn="ctr">
              <a:lnSpc>
                <a:spcPct val="94000"/>
              </a:lnSpc>
            </a:pPr>
            <a:r>
              <a:rPr lang="ru-RU" sz="449" i="1" dirty="0">
                <a:solidFill>
                  <a:srgbClr val="353B3E"/>
                </a:solidFill>
                <a:latin typeface="Arial"/>
              </a:rPr>
              <a:t>BRCA1/2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5384747" y="1425639"/>
            <a:ext cx="325449" cy="154084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algn="ctr">
              <a:lnSpc>
                <a:spcPct val="92000"/>
              </a:lnSpc>
            </a:pPr>
            <a:r>
              <a:rPr lang="ru-RU" sz="449" dirty="0">
                <a:solidFill>
                  <a:srgbClr val="4C4D4C"/>
                </a:solidFill>
                <a:latin typeface="Arial"/>
              </a:rPr>
              <a:t>Выживание клеток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3128206" y="1687726"/>
            <a:ext cx="273607" cy="192965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/>
          <a:p>
            <a:pPr algn="ctr">
              <a:lnSpc>
                <a:spcPct val="95000"/>
              </a:lnSpc>
            </a:pPr>
            <a:r>
              <a:rPr lang="ru-RU" sz="449" dirty="0">
                <a:solidFill>
                  <a:srgbClr val="353B3E"/>
                </a:solidFill>
                <a:latin typeface="Arial"/>
              </a:rPr>
              <a:t>Опухоль молочной железы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3897187" y="1761168"/>
            <a:ext cx="671058" cy="70562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algn="r"/>
            <a:r>
              <a:rPr lang="ru-RU" sz="472" dirty="0">
                <a:solidFill>
                  <a:srgbClr val="483A46"/>
                </a:solidFill>
                <a:latin typeface="Arial"/>
              </a:rPr>
              <a:t>Опухолевая клетка</a:t>
            </a:r>
            <a:r>
              <a:rPr lang="ru-RU" sz="472" i="1" dirty="0">
                <a:solidFill>
                  <a:srgbClr val="483A46"/>
                </a:solidFill>
                <a:latin typeface="Arial"/>
              </a:rPr>
              <a:t> BRCA1/2</a:t>
            </a:r>
            <a:r>
              <a:rPr lang="ru-RU" sz="472" i="1" baseline="30000" dirty="0">
                <a:solidFill>
                  <a:srgbClr val="483A46"/>
                </a:solidFill>
                <a:latin typeface="Arial"/>
              </a:rPr>
              <a:t>+/-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4729529" y="1749647"/>
            <a:ext cx="325449" cy="180005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algn="ctr">
              <a:lnSpc>
                <a:spcPct val="95000"/>
              </a:lnSpc>
            </a:pPr>
            <a:r>
              <a:rPr lang="ru-RU" sz="449" i="1" dirty="0">
                <a:solidFill>
                  <a:srgbClr val="483A46"/>
                </a:solidFill>
                <a:latin typeface="Arial"/>
              </a:rPr>
              <a:t>Активный BRCA1/2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5350185" y="1860831"/>
            <a:ext cx="391691" cy="139684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algn="ctr">
              <a:lnSpc>
                <a:spcPct val="95000"/>
              </a:lnSpc>
            </a:pPr>
            <a:r>
              <a:rPr lang="ru-RU" sz="449" dirty="0">
                <a:solidFill>
                  <a:srgbClr val="483A46"/>
                </a:solidFill>
                <a:latin typeface="Arial"/>
              </a:rPr>
              <a:t>Резистентная опухолевая клетка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3790624" y="2111097"/>
            <a:ext cx="152644" cy="66242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algn="r"/>
            <a:r>
              <a:rPr lang="ru-RU" sz="449">
                <a:solidFill>
                  <a:srgbClr val="353B3E"/>
                </a:solidFill>
                <a:latin typeface="Arial"/>
              </a:rPr>
              <a:t>Потеря гетерозиготности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3989349" y="2102457"/>
            <a:ext cx="411914" cy="116643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algn="ctr">
              <a:lnSpc>
                <a:spcPct val="97000"/>
              </a:lnSpc>
            </a:pPr>
            <a:r>
              <a:rPr lang="en-US" sz="449" dirty="0">
                <a:solidFill>
                  <a:srgbClr val="483A46"/>
                </a:solidFill>
                <a:latin typeface="Arial"/>
              </a:rPr>
              <a:t>PARP</a:t>
            </a:r>
            <a:endParaRPr lang="ru-RU" sz="449" dirty="0">
              <a:solidFill>
                <a:srgbClr val="483A46"/>
              </a:solidFill>
              <a:latin typeface="Arial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4692088" y="2219100"/>
            <a:ext cx="400331" cy="161284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algn="ctr">
              <a:lnSpc>
                <a:spcPct val="95000"/>
              </a:lnSpc>
            </a:pPr>
            <a:r>
              <a:rPr lang="ru-RU" sz="449" dirty="0">
                <a:solidFill>
                  <a:srgbClr val="4C4D4C"/>
                </a:solidFill>
                <a:latin typeface="Arial"/>
              </a:rPr>
              <a:t>Синтетическая летальность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5309864" y="2279582"/>
            <a:ext cx="432012" cy="161284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>
              <a:lnSpc>
                <a:spcPct val="92000"/>
              </a:lnSpc>
            </a:pPr>
            <a:r>
              <a:rPr lang="ru-RU" sz="449" dirty="0">
                <a:solidFill>
                  <a:srgbClr val="4C4D4C"/>
                </a:solidFill>
                <a:latin typeface="Arial"/>
              </a:rPr>
              <a:t>Чувствительная опухолевая клетка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3989349" y="2561086"/>
            <a:ext cx="675378" cy="77762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algn="r"/>
            <a:r>
              <a:rPr lang="ru-RU" sz="472" dirty="0">
                <a:solidFill>
                  <a:srgbClr val="483A46"/>
                </a:solidFill>
                <a:latin typeface="Arial"/>
              </a:rPr>
              <a:t>Опухолевая клетка</a:t>
            </a:r>
            <a:r>
              <a:rPr lang="ru-RU" sz="472" i="1" dirty="0">
                <a:solidFill>
                  <a:srgbClr val="483A46"/>
                </a:solidFill>
                <a:latin typeface="Arial"/>
              </a:rPr>
              <a:t> BRCA1/2</a:t>
            </a:r>
            <a:r>
              <a:rPr lang="ru-RU" sz="472" i="1" baseline="30000" dirty="0">
                <a:solidFill>
                  <a:srgbClr val="483A46"/>
                </a:solidFill>
                <a:latin typeface="Arial"/>
              </a:rPr>
              <a:t>+/-</a:t>
            </a:r>
          </a:p>
        </p:txBody>
      </p:sp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CD976066-A2F7-EF90-7834-D94B190CFB77}"/>
              </a:ext>
            </a:extLst>
          </p:cNvPr>
          <p:cNvSpPr txBox="1">
            <a:spLocks/>
          </p:cNvSpPr>
          <p:nvPr/>
        </p:nvSpPr>
        <p:spPr>
          <a:xfrm>
            <a:off x="4729529" y="3088433"/>
            <a:ext cx="2205353" cy="179467"/>
          </a:xfrm>
          <a:prstGeom prst="rect">
            <a:avLst/>
          </a:prstGeom>
        </p:spPr>
        <p:txBody>
          <a:bodyPr/>
          <a:lstStyle>
            <a:lvl1pPr marL="108014" indent="-108014" algn="l" defTabSz="432054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4041" indent="-108014" algn="l" defTabSz="432054" rtl="0" eaLnBrk="1" latinLnBrk="0" hangingPunct="1">
              <a:lnSpc>
                <a:spcPct val="90000"/>
              </a:lnSpc>
              <a:spcBef>
                <a:spcPts val="236"/>
              </a:spcBef>
              <a:buFont typeface="Arial" panose="020B0604020202020204" pitchFamily="34" charset="0"/>
              <a:buChar char="•"/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68" indent="-108014" algn="l" defTabSz="432054" rtl="0" eaLnBrk="1" latinLnBrk="0" hangingPunct="1">
              <a:lnSpc>
                <a:spcPct val="90000"/>
              </a:lnSpc>
              <a:spcBef>
                <a:spcPts val="236"/>
              </a:spcBef>
              <a:buFont typeface="Arial" panose="020B0604020202020204" pitchFamily="34" charset="0"/>
              <a:buChar char="•"/>
              <a:defRPr sz="9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6095" indent="-108014" algn="l" defTabSz="432054" rtl="0" eaLnBrk="1" latinLnBrk="0" hangingPunct="1">
              <a:lnSpc>
                <a:spcPct val="90000"/>
              </a:lnSpc>
              <a:spcBef>
                <a:spcPts val="236"/>
              </a:spcBef>
              <a:buFont typeface="Arial" panose="020B0604020202020204" pitchFamily="34" charset="0"/>
              <a:buChar char="•"/>
              <a:defRPr sz="8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72122" indent="-108014" algn="l" defTabSz="432054" rtl="0" eaLnBrk="1" latinLnBrk="0" hangingPunct="1">
              <a:lnSpc>
                <a:spcPct val="90000"/>
              </a:lnSpc>
              <a:spcBef>
                <a:spcPts val="236"/>
              </a:spcBef>
              <a:buFont typeface="Arial" panose="020B0604020202020204" pitchFamily="34" charset="0"/>
              <a:buChar char="•"/>
              <a:defRPr sz="8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88149" indent="-108014" algn="l" defTabSz="432054" rtl="0" eaLnBrk="1" latinLnBrk="0" hangingPunct="1">
              <a:lnSpc>
                <a:spcPct val="90000"/>
              </a:lnSpc>
              <a:spcBef>
                <a:spcPts val="236"/>
              </a:spcBef>
              <a:buFont typeface="Arial" panose="020B0604020202020204" pitchFamily="34" charset="0"/>
              <a:buChar char="•"/>
              <a:defRPr sz="8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04176" indent="-108014" algn="l" defTabSz="432054" rtl="0" eaLnBrk="1" latinLnBrk="0" hangingPunct="1">
              <a:lnSpc>
                <a:spcPct val="90000"/>
              </a:lnSpc>
              <a:spcBef>
                <a:spcPts val="236"/>
              </a:spcBef>
              <a:buFont typeface="Arial" panose="020B0604020202020204" pitchFamily="34" charset="0"/>
              <a:buChar char="•"/>
              <a:defRPr sz="8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0203" indent="-108014" algn="l" defTabSz="432054" rtl="0" eaLnBrk="1" latinLnBrk="0" hangingPunct="1">
              <a:lnSpc>
                <a:spcPct val="90000"/>
              </a:lnSpc>
              <a:spcBef>
                <a:spcPts val="236"/>
              </a:spcBef>
              <a:buFont typeface="Arial" panose="020B0604020202020204" pitchFamily="34" charset="0"/>
              <a:buChar char="•"/>
              <a:defRPr sz="8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36230" indent="-108014" algn="l" defTabSz="432054" rtl="0" eaLnBrk="1" latinLnBrk="0" hangingPunct="1">
              <a:lnSpc>
                <a:spcPct val="90000"/>
              </a:lnSpc>
              <a:spcBef>
                <a:spcPts val="236"/>
              </a:spcBef>
              <a:buFont typeface="Arial" panose="020B0604020202020204" pitchFamily="34" charset="0"/>
              <a:buChar char="•"/>
              <a:defRPr sz="8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400" dirty="0" err="1"/>
              <a:t>Polyak</a:t>
            </a:r>
            <a:r>
              <a:rPr lang="en-US" altLang="en-US" sz="400" dirty="0"/>
              <a:t> K, et al. </a:t>
            </a:r>
            <a:r>
              <a:rPr lang="en-US" altLang="en-US" sz="400" i="1" dirty="0"/>
              <a:t>Nat Med</a:t>
            </a:r>
            <a:r>
              <a:rPr lang="en-US" altLang="en-US" sz="400" dirty="0"/>
              <a:t>. 2011;17:283-284.</a:t>
            </a:r>
            <a:endParaRPr lang="en-US" sz="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88052" y="107876"/>
            <a:ext cx="5184934" cy="540015"/>
          </a:xfrm>
        </p:spPr>
        <p:txBody>
          <a:bodyPr>
            <a:noAutofit/>
          </a:bodyPr>
          <a:lstStyle/>
          <a:p>
            <a:pPr algn="ctr"/>
            <a:r>
              <a:rPr lang="ru-RU" sz="1500" b="1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Наличие </a:t>
            </a:r>
            <a:r>
              <a:rPr lang="ru-RU" sz="1500" b="1" dirty="0" err="1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gBRCA</a:t>
            </a:r>
            <a:r>
              <a:rPr lang="ru-RU" sz="1500" b="1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мутации влияет на течение и прогноз выживаемости у пациентов с РМЖ/мРМЖ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88052" y="683940"/>
            <a:ext cx="5184934" cy="2246437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spcBef>
                <a:spcPts val="200"/>
              </a:spcBef>
              <a:buNone/>
            </a:pPr>
            <a:r>
              <a:rPr lang="ru-RU" sz="2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Особенности </a:t>
            </a:r>
            <a:r>
              <a:rPr lang="en-US" sz="23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gBRCA</a:t>
            </a:r>
            <a:r>
              <a:rPr lang="en-US" sz="2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ассоциированного </a:t>
            </a:r>
            <a:r>
              <a:rPr lang="en-US" sz="2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HER2-</a:t>
            </a:r>
            <a:r>
              <a:rPr lang="ru-RU" sz="2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негативного РМЖ:</a:t>
            </a:r>
          </a:p>
          <a:p>
            <a:pPr marL="0" indent="0">
              <a:spcBef>
                <a:spcPts val="200"/>
              </a:spcBef>
              <a:buNone/>
            </a:pPr>
            <a:endParaRPr lang="ru-RU" sz="1700" b="1" dirty="0">
              <a:solidFill>
                <a:srgbClr val="002060"/>
              </a:solidFill>
            </a:endParaRPr>
          </a:p>
          <a:p>
            <a:pPr marL="0" indent="0">
              <a:spcBef>
                <a:spcPts val="200"/>
              </a:spcBef>
              <a:buNone/>
            </a:pPr>
            <a:endParaRPr lang="ru-RU" sz="1700" b="1" dirty="0">
              <a:solidFill>
                <a:srgbClr val="002060"/>
              </a:solidFill>
            </a:endParaRPr>
          </a:p>
          <a:p>
            <a:pPr>
              <a:spcBef>
                <a:spcPts val="200"/>
              </a:spcBef>
              <a:buFont typeface="Wingdings" panose="05000000000000000000" pitchFamily="2" charset="2"/>
              <a:buChar char="Ø"/>
            </a:pPr>
            <a:r>
              <a:rPr lang="ru-RU" sz="2100" b="1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Более ранний возраст выявления заболевания</a:t>
            </a:r>
          </a:p>
          <a:p>
            <a:pPr marL="0" indent="0">
              <a:buNone/>
            </a:pPr>
            <a:r>
              <a:rPr lang="ru-RU" sz="21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– на 20 лет раньше в сравнении с общей популяцией РМЖ¹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100" b="1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Риск развития РМЖ у 8 из 10 пациенток при семейном онкологическом анамнезе</a:t>
            </a:r>
          </a:p>
          <a:p>
            <a:pPr marL="0" indent="0">
              <a:buNone/>
            </a:pPr>
            <a:r>
              <a:rPr lang="ru-RU" sz="21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– 87% при наличии мутации gBRCA1 и 84% при наличии мутации gBRCA2 у пациенток</a:t>
            </a:r>
            <a:r>
              <a:rPr lang="en-US" sz="21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ru-RU" sz="21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в возрасте до 70 лет²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100" b="1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Первично-множественные формы рака</a:t>
            </a:r>
          </a:p>
          <a:p>
            <a:pPr marL="0" indent="0">
              <a:buNone/>
            </a:pPr>
            <a:r>
              <a:rPr lang="ru-RU" sz="21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– у 31% пациенток с наличием мутаций gBRCA</a:t>
            </a:r>
            <a:r>
              <a:rPr lang="ru-RU" sz="2100" b="1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³</a:t>
            </a:r>
            <a:endParaRPr lang="ru-RU" sz="2100" b="1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2100" b="1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Продолжительность жизни больных </a:t>
            </a:r>
            <a:r>
              <a:rPr lang="ru-RU" sz="2100" b="1" dirty="0" err="1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gBRCA</a:t>
            </a:r>
            <a:r>
              <a:rPr lang="ru-RU" sz="2100" b="1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-ассоциированным HER2-негативным</a:t>
            </a:r>
            <a:r>
              <a:rPr lang="en-US" sz="2100" b="1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ru-RU" sz="2100" b="1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мРМЖ существенно меньше по сравнению с больными без мутаций³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583810-A768-4F5D-961F-56B9401F2AD2}"/>
              </a:ext>
            </a:extLst>
          </p:cNvPr>
          <p:cNvSpPr txBox="1"/>
          <p:nvPr/>
        </p:nvSpPr>
        <p:spPr>
          <a:xfrm>
            <a:off x="2504349" y="2844180"/>
            <a:ext cx="32403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1.</a:t>
            </a:r>
            <a:r>
              <a:rPr lang="en-US" sz="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Kim R, et al. Poster P5-08-28. SABCS 2016. </a:t>
            </a:r>
            <a:endParaRPr lang="ru-RU" sz="6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r"/>
            <a:r>
              <a:rPr lang="ru-RU" sz="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</a:t>
            </a:r>
            <a:r>
              <a:rPr lang="en-US" sz="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ru-RU" sz="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Любченко Л.Н. и соавт. Успехи молекулярной онкологии, 2014 (2), 16-25. </a:t>
            </a:r>
          </a:p>
          <a:p>
            <a:pPr algn="r"/>
            <a:r>
              <a:rPr lang="ru-RU" sz="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3. </a:t>
            </a:r>
            <a:r>
              <a:rPr lang="en-US" sz="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Yun Song, et al. Cancer 2019</a:t>
            </a:r>
          </a:p>
        </p:txBody>
      </p:sp>
    </p:spTree>
    <p:extLst>
      <p:ext uri="{BB962C8B-B14F-4D97-AF65-F5344CB8AC3E}">
        <p14:creationId xmlns:p14="http://schemas.microsoft.com/office/powerpoint/2010/main" val="14982272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DF23DAFA-4C10-489E-97DF-08EB31B85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232" y="172505"/>
            <a:ext cx="5076736" cy="626267"/>
          </a:xfrm>
        </p:spPr>
        <p:txBody>
          <a:bodyPr>
            <a:normAutofit/>
          </a:bodyPr>
          <a:lstStyle/>
          <a:p>
            <a:pPr algn="ctr"/>
            <a:r>
              <a:rPr lang="ru-RU" sz="1500" b="1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Ключевые области для развития </a:t>
            </a:r>
            <a:br>
              <a:rPr lang="ru-RU" sz="1500" b="1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n-US" sz="1500" b="1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BRCA</a:t>
            </a:r>
            <a:r>
              <a:rPr lang="ru-RU" sz="1500" b="1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-диагностики</a:t>
            </a:r>
          </a:p>
        </p:txBody>
      </p:sp>
      <p:sp>
        <p:nvSpPr>
          <p:cNvPr id="11" name="Rectangle: Rounded Corners 4">
            <a:extLst>
              <a:ext uri="{FF2B5EF4-FFF2-40B4-BE49-F238E27FC236}">
                <a16:creationId xmlns:a16="http://schemas.microsoft.com/office/drawing/2014/main" id="{5E8ADC37-5FCC-4E4A-A0C1-D6C5E4DEBA2B}"/>
              </a:ext>
            </a:extLst>
          </p:cNvPr>
          <p:cNvSpPr/>
          <p:nvPr/>
        </p:nvSpPr>
        <p:spPr>
          <a:xfrm>
            <a:off x="3384575" y="880792"/>
            <a:ext cx="1700833" cy="2041000"/>
          </a:xfrm>
          <a:prstGeom prst="roundRect">
            <a:avLst/>
          </a:prstGeom>
          <a:solidFill>
            <a:sysClr val="window" lastClr="FFFFFF"/>
          </a:solidFill>
          <a:ln w="38100" cap="flat" cmpd="sng" algn="ctr">
            <a:solidFill>
              <a:srgbClr val="0F6CB6"/>
            </a:solidFill>
            <a:prstDash val="solid"/>
          </a:ln>
          <a:effectLst/>
        </p:spPr>
        <p:txBody>
          <a:bodyPr rtlCol="0" anchor="t"/>
          <a:lstStyle/>
          <a:p>
            <a:pPr algn="r" defTabSz="432043">
              <a:spcAft>
                <a:spcPts val="284"/>
              </a:spcAft>
              <a:defRPr/>
            </a:pPr>
            <a:endParaRPr lang="en-US" sz="851" b="1" kern="0" dirty="0">
              <a:solidFill>
                <a:srgbClr val="0F6CB6"/>
              </a:solidFill>
              <a:latin typeface="Arial"/>
              <a:cs typeface="Arial"/>
              <a:sym typeface="Arial"/>
            </a:endParaRPr>
          </a:p>
          <a:p>
            <a:pPr marL="119067" algn="ctr" defTabSz="432043">
              <a:spcAft>
                <a:spcPts val="567"/>
              </a:spcAft>
              <a:defRPr/>
            </a:pPr>
            <a:endParaRPr lang="en-US" sz="851" b="1" u="sng" kern="0" dirty="0">
              <a:solidFill>
                <a:srgbClr val="0F6CB6"/>
              </a:solidFill>
              <a:latin typeface="Arial"/>
              <a:cs typeface="Arial"/>
              <a:sym typeface="Arial"/>
            </a:endParaRPr>
          </a:p>
          <a:p>
            <a:pPr marL="119067" algn="ctr" defTabSz="432043">
              <a:spcAft>
                <a:spcPts val="567"/>
              </a:spcAft>
              <a:defRPr/>
            </a:pPr>
            <a:r>
              <a:rPr lang="ru-RU" sz="900" b="1" u="sng" kern="0" dirty="0">
                <a:solidFill>
                  <a:srgbClr val="0F6CB6"/>
                </a:solidFill>
                <a:latin typeface="Arial"/>
                <a:cs typeface="Arial"/>
                <a:sym typeface="Arial"/>
              </a:rPr>
              <a:t>Повышение осведомленности о клинической значимости </a:t>
            </a:r>
            <a:r>
              <a:rPr lang="en-US" sz="900" b="1" u="sng" kern="0" dirty="0" err="1">
                <a:solidFill>
                  <a:srgbClr val="0F6CB6"/>
                </a:solidFill>
                <a:latin typeface="Arial"/>
                <a:cs typeface="Arial"/>
                <a:sym typeface="Arial"/>
              </a:rPr>
              <a:t>gBRCA</a:t>
            </a:r>
            <a:r>
              <a:rPr lang="en-US" sz="900" b="1" u="sng" kern="0" dirty="0">
                <a:solidFill>
                  <a:srgbClr val="0F6CB6"/>
                </a:solidFill>
                <a:latin typeface="Arial"/>
                <a:cs typeface="Arial"/>
                <a:sym typeface="Arial"/>
              </a:rPr>
              <a:t>-</a:t>
            </a:r>
            <a:r>
              <a:rPr lang="ru-RU" sz="900" b="1" u="sng" kern="0" dirty="0">
                <a:solidFill>
                  <a:srgbClr val="0F6CB6"/>
                </a:solidFill>
                <a:latin typeface="Arial"/>
                <a:cs typeface="Arial"/>
                <a:sym typeface="Arial"/>
              </a:rPr>
              <a:t>диагностики  и оптимальном алгоритме диагностики </a:t>
            </a:r>
            <a:endParaRPr lang="en-US" sz="900" u="sng" kern="0" dirty="0">
              <a:solidFill>
                <a:srgbClr val="0F6CB6"/>
              </a:solidFill>
              <a:latin typeface="Arial"/>
              <a:cs typeface="Arial"/>
              <a:sym typeface="Arial"/>
            </a:endParaRPr>
          </a:p>
          <a:p>
            <a:pPr marL="135014" indent="-135014" defTabSz="432043">
              <a:spcAft>
                <a:spcPts val="284"/>
              </a:spcAft>
              <a:buClr>
                <a:srgbClr val="0F6CB6"/>
              </a:buClr>
              <a:buFont typeface="Wingdings" panose="05000000000000000000" pitchFamily="2" charset="2"/>
              <a:buChar char="§"/>
              <a:defRPr/>
            </a:pPr>
            <a:endParaRPr lang="ru-RU" sz="662" kern="0" dirty="0">
              <a:solidFill>
                <a:srgbClr val="40404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2" name="Group 24">
            <a:extLst>
              <a:ext uri="{FF2B5EF4-FFF2-40B4-BE49-F238E27FC236}">
                <a16:creationId xmlns:a16="http://schemas.microsoft.com/office/drawing/2014/main" id="{301E7ACC-2302-4778-82BB-999EE8EF9A48}"/>
              </a:ext>
            </a:extLst>
          </p:cNvPr>
          <p:cNvGrpSpPr/>
          <p:nvPr/>
        </p:nvGrpSpPr>
        <p:grpSpPr>
          <a:xfrm>
            <a:off x="3453761" y="975861"/>
            <a:ext cx="337742" cy="325940"/>
            <a:chOff x="312656" y="1666264"/>
            <a:chExt cx="1063658" cy="1032372"/>
          </a:xfrm>
        </p:grpSpPr>
        <p:pic>
          <p:nvPicPr>
            <p:cNvPr id="21" name="Graphic 25" descr="DNA">
              <a:extLst>
                <a:ext uri="{FF2B5EF4-FFF2-40B4-BE49-F238E27FC236}">
                  <a16:creationId xmlns:a16="http://schemas.microsoft.com/office/drawing/2014/main" id="{899764D2-B614-4221-8884-D91BFC592E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86412" y="1735395"/>
              <a:ext cx="914400" cy="914400"/>
            </a:xfrm>
            <a:prstGeom prst="rect">
              <a:avLst/>
            </a:prstGeom>
          </p:spPr>
        </p:pic>
        <p:sp>
          <p:nvSpPr>
            <p:cNvPr id="22" name="Oval 26">
              <a:extLst>
                <a:ext uri="{FF2B5EF4-FFF2-40B4-BE49-F238E27FC236}">
                  <a16:creationId xmlns:a16="http://schemas.microsoft.com/office/drawing/2014/main" id="{6A3A4E5A-6EBD-471F-BF1B-91415C085F65}"/>
                </a:ext>
              </a:extLst>
            </p:cNvPr>
            <p:cNvSpPr/>
            <p:nvPr/>
          </p:nvSpPr>
          <p:spPr>
            <a:xfrm>
              <a:off x="312656" y="1666264"/>
              <a:ext cx="1063658" cy="1032372"/>
            </a:xfrm>
            <a:prstGeom prst="ellipse">
              <a:avLst/>
            </a:prstGeom>
            <a:noFill/>
            <a:ln w="76200" cap="flat" cmpd="sng" algn="ctr">
              <a:solidFill>
                <a:srgbClr val="0F6CB6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432043">
                <a:defRPr/>
              </a:pPr>
              <a:endParaRPr lang="en-US" sz="851" kern="0">
                <a:solidFill>
                  <a:prstClr val="white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3" name="Rectangle: Rounded Corners 7">
            <a:extLst>
              <a:ext uri="{FF2B5EF4-FFF2-40B4-BE49-F238E27FC236}">
                <a16:creationId xmlns:a16="http://schemas.microsoft.com/office/drawing/2014/main" id="{5C6527C6-0886-4152-AF93-48C6EABCE2BA}"/>
              </a:ext>
            </a:extLst>
          </p:cNvPr>
          <p:cNvSpPr/>
          <p:nvPr/>
        </p:nvSpPr>
        <p:spPr>
          <a:xfrm>
            <a:off x="847867" y="880792"/>
            <a:ext cx="1700833" cy="2041000"/>
          </a:xfrm>
          <a:prstGeom prst="roundRect">
            <a:avLst/>
          </a:prstGeom>
          <a:solidFill>
            <a:sysClr val="window" lastClr="FFFFFF"/>
          </a:solidFill>
          <a:ln w="38100" cap="flat" cmpd="sng" algn="ctr">
            <a:solidFill>
              <a:srgbClr val="4A9644"/>
            </a:solidFill>
            <a:prstDash val="solid"/>
          </a:ln>
          <a:effectLst/>
        </p:spPr>
        <p:txBody>
          <a:bodyPr rtlCol="0" anchor="t"/>
          <a:lstStyle/>
          <a:p>
            <a:pPr algn="r" defTabSz="432043">
              <a:spcAft>
                <a:spcPts val="284"/>
              </a:spcAft>
              <a:defRPr/>
            </a:pPr>
            <a:endParaRPr lang="en-US" sz="851" kern="0" dirty="0">
              <a:solidFill>
                <a:srgbClr val="4A9644"/>
              </a:solidFill>
              <a:latin typeface="Arial"/>
              <a:cs typeface="Arial"/>
              <a:sym typeface="Arial"/>
            </a:endParaRPr>
          </a:p>
          <a:p>
            <a:pPr algn="r" defTabSz="432043">
              <a:spcAft>
                <a:spcPts val="284"/>
              </a:spcAft>
              <a:defRPr/>
            </a:pPr>
            <a:endParaRPr lang="en-US" sz="851" kern="0" dirty="0">
              <a:solidFill>
                <a:srgbClr val="4A9644"/>
              </a:solidFill>
              <a:latin typeface="Arial"/>
              <a:cs typeface="Arial"/>
              <a:sym typeface="Arial"/>
            </a:endParaRPr>
          </a:p>
          <a:p>
            <a:pPr algn="ctr" defTabSz="432043">
              <a:spcAft>
                <a:spcPts val="567"/>
              </a:spcAft>
              <a:defRPr/>
            </a:pPr>
            <a:endParaRPr lang="en-US" sz="851" b="1" u="sng" kern="0" dirty="0">
              <a:solidFill>
                <a:srgbClr val="4A9644"/>
              </a:solidFill>
              <a:latin typeface="Arial"/>
              <a:cs typeface="Arial"/>
              <a:sym typeface="Arial"/>
            </a:endParaRPr>
          </a:p>
          <a:p>
            <a:pPr algn="ctr" defTabSz="432043">
              <a:spcAft>
                <a:spcPts val="567"/>
              </a:spcAft>
              <a:defRPr/>
            </a:pPr>
            <a:r>
              <a:rPr lang="ru-RU" sz="1000" b="1" u="sng" kern="0" dirty="0">
                <a:solidFill>
                  <a:srgbClr val="4A9644"/>
                </a:solidFill>
                <a:latin typeface="Arial"/>
                <a:cs typeface="Arial"/>
                <a:sym typeface="Arial"/>
              </a:rPr>
              <a:t>Обеспечение доступности </a:t>
            </a:r>
            <a:r>
              <a:rPr lang="en-US" sz="1000" b="1" u="sng" kern="0" dirty="0" err="1">
                <a:solidFill>
                  <a:srgbClr val="4A9644"/>
                </a:solidFill>
                <a:latin typeface="Arial"/>
                <a:cs typeface="Arial"/>
                <a:sym typeface="Arial"/>
              </a:rPr>
              <a:t>gBRCA</a:t>
            </a:r>
            <a:r>
              <a:rPr lang="en-US" sz="1000" b="1" u="sng" kern="0" dirty="0">
                <a:solidFill>
                  <a:srgbClr val="4A9644"/>
                </a:solidFill>
                <a:latin typeface="Arial"/>
                <a:cs typeface="Arial"/>
                <a:sym typeface="Arial"/>
              </a:rPr>
              <a:t>-</a:t>
            </a:r>
            <a:r>
              <a:rPr lang="ru-RU" sz="1000" b="1" u="sng" kern="0" dirty="0">
                <a:solidFill>
                  <a:srgbClr val="4A9644"/>
                </a:solidFill>
                <a:latin typeface="Arial"/>
                <a:cs typeface="Arial"/>
                <a:sym typeface="Arial"/>
              </a:rPr>
              <a:t>диагностики</a:t>
            </a:r>
            <a:endParaRPr lang="en-US" sz="1000" b="1" kern="0" dirty="0">
              <a:solidFill>
                <a:srgbClr val="4A9644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4" name="Group 30">
            <a:extLst>
              <a:ext uri="{FF2B5EF4-FFF2-40B4-BE49-F238E27FC236}">
                <a16:creationId xmlns:a16="http://schemas.microsoft.com/office/drawing/2014/main" id="{8E49B06E-B177-4CE0-8577-AE2251FBD9FE}"/>
              </a:ext>
            </a:extLst>
          </p:cNvPr>
          <p:cNvGrpSpPr/>
          <p:nvPr/>
        </p:nvGrpSpPr>
        <p:grpSpPr>
          <a:xfrm>
            <a:off x="933332" y="957784"/>
            <a:ext cx="337742" cy="325940"/>
            <a:chOff x="8029845" y="1716553"/>
            <a:chExt cx="714866" cy="689887"/>
          </a:xfrm>
        </p:grpSpPr>
        <p:pic>
          <p:nvPicPr>
            <p:cNvPr id="25" name="Graphic 31" descr="Coins">
              <a:extLst>
                <a:ext uri="{FF2B5EF4-FFF2-40B4-BE49-F238E27FC236}">
                  <a16:creationId xmlns:a16="http://schemas.microsoft.com/office/drawing/2014/main" id="{A1472D6F-459B-4ECD-8F32-8D286E552A2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073666" y="1754817"/>
              <a:ext cx="614552" cy="611052"/>
            </a:xfrm>
            <a:prstGeom prst="rect">
              <a:avLst/>
            </a:prstGeom>
          </p:spPr>
        </p:pic>
        <p:sp>
          <p:nvSpPr>
            <p:cNvPr id="26" name="Oval 32">
              <a:extLst>
                <a:ext uri="{FF2B5EF4-FFF2-40B4-BE49-F238E27FC236}">
                  <a16:creationId xmlns:a16="http://schemas.microsoft.com/office/drawing/2014/main" id="{67276B83-9F02-4F2E-BC27-471C381EC317}"/>
                </a:ext>
              </a:extLst>
            </p:cNvPr>
            <p:cNvSpPr/>
            <p:nvPr/>
          </p:nvSpPr>
          <p:spPr>
            <a:xfrm>
              <a:off x="8029845" y="1716553"/>
              <a:ext cx="714866" cy="689887"/>
            </a:xfrm>
            <a:prstGeom prst="ellipse">
              <a:avLst/>
            </a:prstGeom>
            <a:noFill/>
            <a:ln w="76200" cap="flat" cmpd="sng" algn="ctr">
              <a:solidFill>
                <a:srgbClr val="4A9644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432043">
                <a:defRPr/>
              </a:pPr>
              <a:endParaRPr lang="en-US" sz="851" kern="0">
                <a:solidFill>
                  <a:prstClr val="white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416770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7958EFA4-AE17-409F-8992-26DFF1BF8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500" b="1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Наша задача – изменить существующую парадигму в отношении </a:t>
            </a:r>
            <a:r>
              <a:rPr lang="en-US" sz="1500" b="1" dirty="0" err="1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gBRCA</a:t>
            </a:r>
            <a:r>
              <a:rPr lang="en-US" sz="1500" b="1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</a:t>
            </a:r>
            <a:r>
              <a:rPr lang="ru-RU" sz="1500" b="1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диагностики…</a:t>
            </a:r>
          </a:p>
        </p:txBody>
      </p: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7A16BA96-581C-4D8C-9A8D-4CEA207EC749}"/>
              </a:ext>
            </a:extLst>
          </p:cNvPr>
          <p:cNvCxnSpPr>
            <a:cxnSpLocks/>
            <a:endCxn id="20" idx="2"/>
          </p:cNvCxnSpPr>
          <p:nvPr/>
        </p:nvCxnSpPr>
        <p:spPr>
          <a:xfrm>
            <a:off x="1181784" y="919477"/>
            <a:ext cx="2602366" cy="0"/>
          </a:xfrm>
          <a:prstGeom prst="straightConnector1">
            <a:avLst/>
          </a:prstGeom>
          <a:noFill/>
          <a:ln w="57150" cap="rnd">
            <a:solidFill>
              <a:schemeClr val="tx2">
                <a:lumMod val="60000"/>
                <a:lumOff val="40000"/>
              </a:schemeClr>
            </a:solidFill>
            <a:prstDash val="sysDot"/>
            <a:round/>
            <a:headEnd/>
            <a:tailEnd type="triangle"/>
          </a:ln>
          <a:effectLst/>
        </p:spPr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11101462-968C-4D2E-97D4-35BC0FDC7501}"/>
              </a:ext>
            </a:extLst>
          </p:cNvPr>
          <p:cNvCxnSpPr>
            <a:cxnSpLocks/>
          </p:cNvCxnSpPr>
          <p:nvPr/>
        </p:nvCxnSpPr>
        <p:spPr>
          <a:xfrm>
            <a:off x="3843679" y="997315"/>
            <a:ext cx="0" cy="1558833"/>
          </a:xfrm>
          <a:prstGeom prst="line">
            <a:avLst/>
          </a:prstGeom>
          <a:noFill/>
          <a:ln w="25400" cap="rnd">
            <a:solidFill>
              <a:srgbClr val="00B050"/>
            </a:solidFill>
            <a:prstDash val="sysDot"/>
            <a:round/>
            <a:headEnd/>
            <a:tailEnd/>
          </a:ln>
          <a:effectLst/>
        </p:spPr>
      </p:cxnSp>
      <p:sp>
        <p:nvSpPr>
          <p:cNvPr id="20" name="Овал 19">
            <a:extLst>
              <a:ext uri="{FF2B5EF4-FFF2-40B4-BE49-F238E27FC236}">
                <a16:creationId xmlns:a16="http://schemas.microsoft.com/office/drawing/2014/main" id="{C77018E2-10E0-4B97-A322-3CF8B77CF0ED}"/>
              </a:ext>
            </a:extLst>
          </p:cNvPr>
          <p:cNvSpPr/>
          <p:nvPr/>
        </p:nvSpPr>
        <p:spPr bwMode="gray">
          <a:xfrm>
            <a:off x="3784150" y="859948"/>
            <a:ext cx="119058" cy="119058"/>
          </a:xfrm>
          <a:prstGeom prst="ellipse">
            <a:avLst/>
          </a:prstGeom>
          <a:solidFill>
            <a:srgbClr val="00B050"/>
          </a:solidFill>
          <a:ln w="28575" cap="flat" cmpd="sng" algn="ctr">
            <a:solidFill>
              <a:srgbClr val="00B05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43196" tIns="21598" rIns="43196" bIns="21598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432054" fontAlgn="base">
              <a:lnSpc>
                <a:spcPct val="90000"/>
              </a:lnSpc>
              <a:spcAft>
                <a:spcPct val="0"/>
              </a:spcAft>
              <a:buClr>
                <a:srgbClr val="ED7D31"/>
              </a:buClr>
              <a:buSzPct val="90000"/>
              <a:defRPr/>
            </a:pPr>
            <a:endParaRPr lang="ru-RU" sz="851" b="1" dirty="0">
              <a:solidFill>
                <a:prstClr val="white"/>
              </a:solidFill>
              <a:latin typeface="Calibri Light" panose="020F0302020204030204"/>
            </a:endParaRPr>
          </a:p>
        </p:txBody>
      </p: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B646BFEF-3DA8-47A0-8195-2C999B2AA4A7}"/>
              </a:ext>
            </a:extLst>
          </p:cNvPr>
          <p:cNvCxnSpPr/>
          <p:nvPr/>
        </p:nvCxnSpPr>
        <p:spPr>
          <a:xfrm>
            <a:off x="1117811" y="997315"/>
            <a:ext cx="0" cy="1513742"/>
          </a:xfrm>
          <a:prstGeom prst="line">
            <a:avLst/>
          </a:prstGeom>
          <a:noFill/>
          <a:ln w="25400" cap="rnd">
            <a:solidFill>
              <a:srgbClr val="FF0000"/>
            </a:solidFill>
            <a:prstDash val="sysDot"/>
            <a:round/>
            <a:headEnd/>
            <a:tailEnd/>
          </a:ln>
          <a:effectLst/>
        </p:spPr>
      </p:cxnSp>
      <p:sp>
        <p:nvSpPr>
          <p:cNvPr id="22" name="Овал 21">
            <a:extLst>
              <a:ext uri="{FF2B5EF4-FFF2-40B4-BE49-F238E27FC236}">
                <a16:creationId xmlns:a16="http://schemas.microsoft.com/office/drawing/2014/main" id="{13D5A884-43A9-40AD-8EF2-83CA67A47AFB}"/>
              </a:ext>
            </a:extLst>
          </p:cNvPr>
          <p:cNvSpPr/>
          <p:nvPr/>
        </p:nvSpPr>
        <p:spPr bwMode="gray">
          <a:xfrm>
            <a:off x="1058282" y="859948"/>
            <a:ext cx="119058" cy="119058"/>
          </a:xfrm>
          <a:prstGeom prst="ellipse">
            <a:avLst/>
          </a:prstGeom>
          <a:solidFill>
            <a:srgbClr val="FF0000"/>
          </a:solidFill>
          <a:ln w="2857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43196" tIns="21598" rIns="43196" bIns="21598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432054" fontAlgn="base">
              <a:lnSpc>
                <a:spcPct val="90000"/>
              </a:lnSpc>
              <a:spcAft>
                <a:spcPct val="0"/>
              </a:spcAft>
              <a:buClr>
                <a:srgbClr val="ED7D31"/>
              </a:buClr>
              <a:buSzPct val="90000"/>
              <a:defRPr/>
            </a:pPr>
            <a:endParaRPr lang="ru-RU" sz="851" b="1" dirty="0">
              <a:solidFill>
                <a:prstClr val="white"/>
              </a:solidFill>
              <a:latin typeface="Calibri Light" panose="020F0302020204030204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45941DF-9A58-4B69-843C-EAF1D49730A4}"/>
              </a:ext>
            </a:extLst>
          </p:cNvPr>
          <p:cNvSpPr txBox="1"/>
          <p:nvPr/>
        </p:nvSpPr>
        <p:spPr bwMode="gray">
          <a:xfrm>
            <a:off x="267394" y="1249814"/>
            <a:ext cx="1749024" cy="8194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432054">
              <a:buClr>
                <a:prstClr val="black"/>
              </a:buClr>
              <a:buSzPct val="100000"/>
              <a:defRPr/>
            </a:pPr>
            <a:r>
              <a:rPr lang="ru-RU" sz="851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От: оценки прогноза</a:t>
            </a:r>
          </a:p>
          <a:p>
            <a:pPr defTabSz="432054">
              <a:buClr>
                <a:prstClr val="black"/>
              </a:buClr>
              <a:buSzPct val="100000"/>
              <a:defRPr/>
            </a:pPr>
            <a:endParaRPr lang="ru-RU" sz="85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5017" indent="-135017" defTabSz="432054">
              <a:buClr>
                <a:srgbClr val="FF0000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ru-RU" sz="756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Проведение генетического анализа мутаций в генах </a:t>
            </a:r>
            <a:r>
              <a:rPr lang="en-US" sz="756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BRCA </a:t>
            </a:r>
            <a:r>
              <a:rPr lang="ru-RU" sz="756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мутаций с целью оценки прогноза у пациенток с РМЖ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8AFE1DF-D999-437A-8D68-50055A96A44B}"/>
              </a:ext>
            </a:extLst>
          </p:cNvPr>
          <p:cNvSpPr txBox="1"/>
          <p:nvPr/>
        </p:nvSpPr>
        <p:spPr bwMode="gray">
          <a:xfrm>
            <a:off x="2518171" y="1217759"/>
            <a:ext cx="2651015" cy="11683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432054">
              <a:buClr>
                <a:prstClr val="black"/>
              </a:buClr>
              <a:buSzPct val="100000"/>
              <a:defRPr/>
            </a:pPr>
            <a:r>
              <a:rPr lang="ru-RU" sz="851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К: определению тактики лечения</a:t>
            </a:r>
          </a:p>
          <a:p>
            <a:pPr defTabSz="432054">
              <a:buClr>
                <a:prstClr val="black"/>
              </a:buClr>
              <a:buSzPct val="100000"/>
              <a:defRPr/>
            </a:pPr>
            <a:endParaRPr lang="ru-RU" sz="85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5017" indent="-135017" defTabSz="432054">
              <a:buClr>
                <a:srgbClr val="00B050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ru-RU" sz="756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Формирование клинической значимости генетического анализа мутаций в генах </a:t>
            </a:r>
            <a:r>
              <a:rPr lang="en-US" sz="756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BRCA</a:t>
            </a:r>
            <a:endParaRPr lang="ru-RU" sz="756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5017" indent="-135017" defTabSz="432054">
              <a:buClr>
                <a:srgbClr val="00B050"/>
              </a:buClr>
              <a:buSzPct val="100000"/>
              <a:buFont typeface="Wingdings" panose="05000000000000000000" pitchFamily="2" charset="2"/>
              <a:buChar char="Ø"/>
              <a:defRPr/>
            </a:pPr>
            <a:endParaRPr lang="ru-RU" sz="756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5017" indent="-135017" defTabSz="432054">
              <a:buClr>
                <a:srgbClr val="00B050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ru-RU" sz="756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Использование информации о наличии наследственных мутаций в генах </a:t>
            </a:r>
            <a:r>
              <a:rPr lang="en-US" sz="756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BRCA </a:t>
            </a:r>
            <a:r>
              <a:rPr lang="ru-RU" sz="756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пациентов с </a:t>
            </a:r>
            <a:r>
              <a:rPr lang="en-US" sz="756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HER2- </a:t>
            </a:r>
            <a:r>
              <a:rPr lang="ru-RU" sz="756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мРМЖ</a:t>
            </a:r>
            <a:r>
              <a:rPr lang="ru-RU" sz="756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для определения тактики лечения</a:t>
            </a:r>
          </a:p>
        </p:txBody>
      </p:sp>
      <p:sp>
        <p:nvSpPr>
          <p:cNvPr id="10" name="Заголовок 2">
            <a:extLst>
              <a:ext uri="{FF2B5EF4-FFF2-40B4-BE49-F238E27FC236}">
                <a16:creationId xmlns:a16="http://schemas.microsoft.com/office/drawing/2014/main" id="{9070C35B-454B-464D-8A88-880731F3D34F}"/>
              </a:ext>
            </a:extLst>
          </p:cNvPr>
          <p:cNvSpPr txBox="1">
            <a:spLocks/>
          </p:cNvSpPr>
          <p:nvPr/>
        </p:nvSpPr>
        <p:spPr>
          <a:xfrm>
            <a:off x="396072" y="2574457"/>
            <a:ext cx="5102500" cy="306150"/>
          </a:xfrm>
          <a:prstGeom prst="rect">
            <a:avLst/>
          </a:prstGeom>
        </p:spPr>
        <p:txBody>
          <a:bodyPr vert="horz" lIns="43201" tIns="21601" rIns="43201" bIns="21601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0081C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defTabSz="432054"/>
            <a:r>
              <a:rPr lang="ru-RU" sz="1100" b="1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… и сформировать алгоритм</a:t>
            </a:r>
            <a:r>
              <a:rPr lang="en-US" sz="1100" b="1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u-RU" sz="1100" b="1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определения кандидатов для терапии </a:t>
            </a:r>
            <a:r>
              <a:rPr lang="en-US" sz="1100" b="1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PARP </a:t>
            </a:r>
            <a:r>
              <a:rPr lang="ru-RU" sz="1100" b="1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ингибиторами: «</a:t>
            </a:r>
            <a:r>
              <a:rPr lang="en-US" sz="1100" b="1" dirty="0" err="1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gBRCAm</a:t>
            </a:r>
            <a:r>
              <a:rPr lang="en-US" sz="1100" b="1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+ </a:t>
            </a:r>
            <a:r>
              <a:rPr lang="ru-RU" sz="1100" b="1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мРМЖ             </a:t>
            </a:r>
            <a:r>
              <a:rPr lang="en-US" sz="1100" b="1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PARP</a:t>
            </a:r>
            <a:r>
              <a:rPr lang="ru-RU" sz="1100" b="1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ингибитор»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A13F7E7-2A44-4088-9E65-E17A1DBF9F42}"/>
              </a:ext>
            </a:extLst>
          </p:cNvPr>
          <p:cNvSpPr txBox="1"/>
          <p:nvPr/>
        </p:nvSpPr>
        <p:spPr>
          <a:xfrm>
            <a:off x="81744" y="3067583"/>
            <a:ext cx="5400597" cy="169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500" b="0" i="0" dirty="0" err="1">
                <a:solidFill>
                  <a:srgbClr val="303030"/>
                </a:solidFill>
                <a:effectLst/>
                <a:latin typeface="Arial" panose="020B0604020202020204" pitchFamily="34" charset="0"/>
              </a:rPr>
              <a:t>gBRCAm</a:t>
            </a:r>
            <a:r>
              <a:rPr lang="ru-RU" sz="500" b="0" i="0" dirty="0">
                <a:solidFill>
                  <a:srgbClr val="30303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sz="500" b="0" i="0" dirty="0" err="1">
                <a:solidFill>
                  <a:srgbClr val="303030"/>
                </a:solidFill>
                <a:effectLst/>
                <a:latin typeface="Arial" panose="020B0604020202020204" pitchFamily="34" charset="0"/>
              </a:rPr>
              <a:t>герминальные</a:t>
            </a:r>
            <a:r>
              <a:rPr lang="ru-RU" sz="500" b="0" i="0" dirty="0">
                <a:solidFill>
                  <a:srgbClr val="303030"/>
                </a:solidFill>
                <a:effectLst/>
                <a:latin typeface="Arial" panose="020B0604020202020204" pitchFamily="34" charset="0"/>
              </a:rPr>
              <a:t> мутации генов BRCA</a:t>
            </a:r>
            <a:endParaRPr lang="en-US" sz="500" dirty="0"/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23A18F1D-718D-4AFC-A303-A01B814A222D}"/>
              </a:ext>
            </a:extLst>
          </p:cNvPr>
          <p:cNvSpPr/>
          <p:nvPr/>
        </p:nvSpPr>
        <p:spPr>
          <a:xfrm>
            <a:off x="3841140" y="2754691"/>
            <a:ext cx="216024" cy="747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342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9DD020-2CC7-4D95-A96F-EAE4128C1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231" y="280293"/>
            <a:ext cx="5406192" cy="404261"/>
          </a:xfrm>
        </p:spPr>
        <p:txBody>
          <a:bodyPr>
            <a:normAutofit/>
          </a:bodyPr>
          <a:lstStyle/>
          <a:p>
            <a:pPr algn="ctr"/>
            <a:r>
              <a:rPr lang="ru-RU" sz="1500" b="1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Международные клинические рекомендации</a:t>
            </a:r>
          </a:p>
        </p:txBody>
      </p:sp>
      <p:sp>
        <p:nvSpPr>
          <p:cNvPr id="17" name="Line 9">
            <a:extLst>
              <a:ext uri="{FF2B5EF4-FFF2-40B4-BE49-F238E27FC236}">
                <a16:creationId xmlns:a16="http://schemas.microsoft.com/office/drawing/2014/main" id="{C21B423D-1DE7-486A-99CE-0FB220F2C8AD}"/>
              </a:ext>
            </a:extLst>
          </p:cNvPr>
          <p:cNvSpPr>
            <a:spLocks noChangeShapeType="1"/>
          </p:cNvSpPr>
          <p:nvPr/>
        </p:nvSpPr>
        <p:spPr bwMode="gray">
          <a:xfrm>
            <a:off x="1872407" y="1692052"/>
            <a:ext cx="3471392" cy="0"/>
          </a:xfrm>
          <a:prstGeom prst="line">
            <a:avLst/>
          </a:prstGeom>
          <a:noFill/>
          <a:ln w="25400" cap="rnd">
            <a:solidFill>
              <a:srgbClr val="A5A5A5"/>
            </a:solidFill>
            <a:prstDash val="sysDot"/>
            <a:round/>
            <a:headEnd/>
            <a:tailEnd/>
          </a:ln>
          <a:effectLst/>
        </p:spPr>
        <p:txBody>
          <a:bodyPr wrap="square" lIns="0" tIns="0" rIns="0" bIns="0">
            <a:noAutofit/>
          </a:bodyPr>
          <a:lstStyle/>
          <a:p>
            <a:pPr defTabSz="432011">
              <a:defRPr/>
            </a:pPr>
            <a:endParaRPr lang="en-US" sz="756" kern="0" dirty="0">
              <a:solidFill>
                <a:prstClr val="black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10" name="Прямоугольник 5">
            <a:extLst>
              <a:ext uri="{FF2B5EF4-FFF2-40B4-BE49-F238E27FC236}">
                <a16:creationId xmlns:a16="http://schemas.microsoft.com/office/drawing/2014/main" id="{8ECA8DAB-4861-4AFC-BC98-D17B9C8467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7886" y="2950100"/>
            <a:ext cx="500489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912813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itchFamily="34" charset="0"/>
              <a:buChar char="•"/>
              <a:defRPr sz="2400">
                <a:solidFill>
                  <a:srgbClr val="0D0D0D"/>
                </a:solidFill>
                <a:latin typeface="Arial" pitchFamily="34" charset="0"/>
              </a:defRPr>
            </a:lvl1pPr>
            <a:lvl2pPr marL="503238" indent="-242888" defTabSz="912813">
              <a:spcAft>
                <a:spcPts val="600"/>
              </a:spcAft>
              <a:buClr>
                <a:schemeClr val="accent1"/>
              </a:buClr>
              <a:buFont typeface="Arial" pitchFamily="34" charset="0"/>
              <a:buChar char="–"/>
              <a:defRPr sz="2000">
                <a:solidFill>
                  <a:srgbClr val="0D0D0D"/>
                </a:solidFill>
                <a:latin typeface="Arial" pitchFamily="34" charset="0"/>
              </a:defRPr>
            </a:lvl2pPr>
            <a:lvl3pPr marL="719138" indent="-193675" defTabSz="912813">
              <a:spcAft>
                <a:spcPts val="600"/>
              </a:spcAft>
              <a:buClr>
                <a:schemeClr val="accent1"/>
              </a:buClr>
              <a:buFont typeface="Arial" pitchFamily="34" charset="0"/>
              <a:buChar char="•"/>
              <a:defRPr sz="1900">
                <a:solidFill>
                  <a:srgbClr val="0D0D0D"/>
                </a:solidFill>
                <a:latin typeface="Arial" pitchFamily="34" charset="0"/>
              </a:defRPr>
            </a:lvl3pPr>
            <a:lvl4pPr marL="950913" indent="-209550" defTabSz="912813">
              <a:spcAft>
                <a:spcPts val="600"/>
              </a:spcAft>
              <a:buClr>
                <a:schemeClr val="accent1"/>
              </a:buClr>
              <a:buFont typeface="Arial" pitchFamily="34" charset="0"/>
              <a:buChar char="–"/>
              <a:defRPr sz="1600">
                <a:solidFill>
                  <a:srgbClr val="0D0D0D"/>
                </a:solidFill>
                <a:latin typeface="Arial" pitchFamily="34" charset="0"/>
              </a:defRPr>
            </a:lvl4pPr>
            <a:lvl5pPr marL="1144588" indent="-184150" defTabSz="912813">
              <a:spcAft>
                <a:spcPts val="600"/>
              </a:spcAft>
              <a:buClr>
                <a:schemeClr val="accent1"/>
              </a:buClr>
              <a:buFont typeface="Arial" pitchFamily="34" charset="0"/>
              <a:buChar char="•"/>
              <a:defRPr sz="1500">
                <a:solidFill>
                  <a:srgbClr val="0D0D0D"/>
                </a:solidFill>
                <a:latin typeface="Arial" pitchFamily="34" charset="0"/>
              </a:defRPr>
            </a:lvl5pPr>
            <a:lvl6pPr marL="1601788" indent="-184150" defTabSz="912813"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Arial" pitchFamily="34" charset="0"/>
              <a:buChar char="•"/>
              <a:defRPr sz="1500">
                <a:solidFill>
                  <a:srgbClr val="0D0D0D"/>
                </a:solidFill>
                <a:latin typeface="Arial" pitchFamily="34" charset="0"/>
              </a:defRPr>
            </a:lvl6pPr>
            <a:lvl7pPr marL="2058988" indent="-184150" defTabSz="912813"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Arial" pitchFamily="34" charset="0"/>
              <a:buChar char="•"/>
              <a:defRPr sz="1500">
                <a:solidFill>
                  <a:srgbClr val="0D0D0D"/>
                </a:solidFill>
                <a:latin typeface="Arial" pitchFamily="34" charset="0"/>
              </a:defRPr>
            </a:lvl7pPr>
            <a:lvl8pPr marL="2516188" indent="-184150" defTabSz="912813"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Arial" pitchFamily="34" charset="0"/>
              <a:buChar char="•"/>
              <a:defRPr sz="1500">
                <a:solidFill>
                  <a:srgbClr val="0D0D0D"/>
                </a:solidFill>
                <a:latin typeface="Arial" pitchFamily="34" charset="0"/>
              </a:defRPr>
            </a:lvl8pPr>
            <a:lvl9pPr marL="2973388" indent="-184150" defTabSz="912813"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Arial" pitchFamily="34" charset="0"/>
              <a:buChar char="•"/>
              <a:defRPr sz="1500">
                <a:solidFill>
                  <a:srgbClr val="0D0D0D"/>
                </a:solidFill>
                <a:latin typeface="Arial" pitchFamily="34" charset="0"/>
              </a:defRPr>
            </a:lvl9pPr>
          </a:lstStyle>
          <a:p>
            <a:pPr lvl="0" fontAlgn="base"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r>
              <a:rPr lang="en-US" sz="5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Cardoso F, et al. Ann Oncol. 2020;31:1623-1649. 2. Cardoso F, et al. Clinical Practice Guidelines Presentation, ABC 5. 2020 https://www.esmo.org/guidelines/breast-cancer. 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r>
              <a:rPr lang="kk-KZ" sz="5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Адаптировано с изменениями из </a:t>
            </a:r>
            <a:r>
              <a:rPr lang="en-US" sz="5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NCCN clinical practice guidelines in oncology Version 2.2022: breast cancer </a:t>
            </a:r>
            <a:r>
              <a:rPr lang="en-US" sz="5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hlinkClick r:id="rId2"/>
              </a:rPr>
              <a:t>https://www.nccn.org/guidelines/guidelines-detail?category=1&amp;id=1419</a:t>
            </a:r>
            <a:endParaRPr lang="kk-KZ" sz="500" i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CB9B4CF-E5CE-4F07-B65C-E014C869CA26}"/>
              </a:ext>
            </a:extLst>
          </p:cNvPr>
          <p:cNvSpPr txBox="1"/>
          <p:nvPr/>
        </p:nvSpPr>
        <p:spPr>
          <a:xfrm>
            <a:off x="726791" y="1082543"/>
            <a:ext cx="2881312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32054">
              <a:lnSpc>
                <a:spcPct val="90000"/>
              </a:lnSpc>
              <a:spcBef>
                <a:spcPct val="0"/>
              </a:spcBef>
            </a:pPr>
            <a:r>
              <a:rPr lang="en-US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ABC5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F62CCE6-8EDF-4718-B474-4835E9141D24}"/>
              </a:ext>
            </a:extLst>
          </p:cNvPr>
          <p:cNvSpPr txBox="1"/>
          <p:nvPr/>
        </p:nvSpPr>
        <p:spPr>
          <a:xfrm>
            <a:off x="431751" y="1941576"/>
            <a:ext cx="2881312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32054">
              <a:lnSpc>
                <a:spcPct val="90000"/>
              </a:lnSpc>
              <a:spcBef>
                <a:spcPct val="0"/>
              </a:spcBef>
            </a:pPr>
            <a:r>
              <a:rPr lang="en-US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NCCN 2.2022</a:t>
            </a:r>
          </a:p>
        </p:txBody>
      </p:sp>
      <p:graphicFrame>
        <p:nvGraphicFramePr>
          <p:cNvPr id="16" name="Таблица 15">
            <a:extLst>
              <a:ext uri="{FF2B5EF4-FFF2-40B4-BE49-F238E27FC236}">
                <a16:creationId xmlns:a16="http://schemas.microsoft.com/office/drawing/2014/main" id="{D67ADC36-1906-4F86-B333-A7EF3AA5F3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4473814"/>
              </p:ext>
            </p:extLst>
          </p:nvPr>
        </p:nvGraphicFramePr>
        <p:xfrm>
          <a:off x="1728391" y="874870"/>
          <a:ext cx="3816424" cy="1627507"/>
        </p:xfrm>
        <a:graphic>
          <a:graphicData uri="http://schemas.openxmlformats.org/drawingml/2006/table">
            <a:tbl>
              <a:tblPr firstRow="1" bandRow="1"/>
              <a:tblGrid>
                <a:gridCol w="1190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973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68007">
                <a:tc>
                  <a:txBody>
                    <a:bodyPr/>
                    <a:lstStyle>
                      <a:lvl1pPr marL="0" algn="l" defTabSz="913493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6723" algn="l" defTabSz="913493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3493" algn="l" defTabSz="913493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0240" algn="l" defTabSz="913493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6986" algn="l" defTabSz="913493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3758" algn="l" defTabSz="913493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0478" algn="l" defTabSz="913493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197200" algn="l" defTabSz="913493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3923" algn="l" defTabSz="913493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endParaRPr lang="ru-RU" sz="1500" b="1" kern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43193" marR="43193" marT="21610" marB="2161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3493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6723" algn="l" defTabSz="913493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3493" algn="l" defTabSz="913493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0240" algn="l" defTabSz="913493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6986" algn="l" defTabSz="913493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3758" algn="l" defTabSz="913493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0478" algn="l" defTabSz="913493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197200" algn="l" defTabSz="913493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3923" algn="l" defTabSz="913493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ru-RU" sz="9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проведение </a:t>
                      </a:r>
                      <a:r>
                        <a:rPr lang="ru-RU" sz="1000" b="1" kern="1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генетического тестирования </a:t>
                      </a:r>
                      <a:r>
                        <a:rPr lang="ru-RU" sz="9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 пациенток </a:t>
                      </a:r>
                      <a:br>
                        <a:rPr lang="en-US" sz="9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9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 </a:t>
                      </a:r>
                      <a:r>
                        <a:rPr lang="ru-RU" sz="1000" b="1" kern="12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мРМЖ</a:t>
                      </a:r>
                      <a:r>
                        <a:rPr lang="ru-RU" sz="1000" b="1" kern="1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и семейным анамнезом необходимо как можно раньше</a:t>
                      </a:r>
                      <a:r>
                        <a:rPr lang="ru-RU" sz="9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т.к. это может влиять на </a:t>
                      </a:r>
                      <a:r>
                        <a:rPr lang="ru-RU" sz="1000" b="1" kern="1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возможности терапии</a:t>
                      </a:r>
                      <a:endParaRPr lang="en-US" sz="1000" b="1" kern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800100" lvl="1" indent="-342900">
                        <a:buFont typeface="Arial" panose="020B0604020202020204" pitchFamily="34" charset="0"/>
                        <a:buChar char="•"/>
                      </a:pPr>
                      <a:endParaRPr lang="ru-RU" sz="11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193" marR="43193" marT="21610" marB="2161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9235">
                <a:tc>
                  <a:txBody>
                    <a:bodyPr/>
                    <a:lstStyle>
                      <a:lvl1pPr marL="0" algn="l" defTabSz="913493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6723" algn="l" defTabSz="913493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3493" algn="l" defTabSz="913493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0240" algn="l" defTabSz="913493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6986" algn="l" defTabSz="913493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3758" algn="l" defTabSz="913493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0478" algn="l" defTabSz="913493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197200" algn="l" defTabSz="913493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3923" algn="l" defTabSz="913493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endParaRPr lang="ru-RU" sz="2800" b="1" dirty="0">
                        <a:solidFill>
                          <a:srgbClr val="0070C0"/>
                        </a:solidFill>
                      </a:endParaRPr>
                    </a:p>
                  </a:txBody>
                  <a:tcPr marL="43193" marR="43193" marT="21610" marB="2161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3493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6723" algn="l" defTabSz="913493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3493" algn="l" defTabSz="913493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0240" algn="l" defTabSz="913493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6986" algn="l" defTabSz="913493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3758" algn="l" defTabSz="913493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0478" algn="l" defTabSz="913493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197200" algn="l" defTabSz="913493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3923" algn="l" defTabSz="913493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34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34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проведение </a:t>
                      </a:r>
                      <a:r>
                        <a:rPr lang="ru-RU" sz="1000" b="1" kern="1200" noProof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генетического тестирования </a:t>
                      </a:r>
                      <a:r>
                        <a:rPr kumimoji="0" lang="ru-RU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необходимо</a:t>
                      </a:r>
                      <a:r>
                        <a:rPr kumimoji="0" lang="ru-RU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kern="1200" noProof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всем пациенткам с мРМЖ</a:t>
                      </a:r>
                      <a:r>
                        <a:rPr kumimoji="0" lang="ru-RU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 целью определения кандидатов для назначения терапии </a:t>
                      </a: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PARP </a:t>
                      </a:r>
                      <a:r>
                        <a:rPr kumimoji="0" lang="ru-RU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ингибиторами</a:t>
                      </a:r>
                      <a:endParaRPr kumimoji="0" 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34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3193" marR="43193" marT="21610" marB="2161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15986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9DD020-2CC7-4D95-A96F-EAE4128C1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279" y="265785"/>
            <a:ext cx="4611336" cy="404261"/>
          </a:xfrm>
        </p:spPr>
        <p:txBody>
          <a:bodyPr>
            <a:normAutofit/>
          </a:bodyPr>
          <a:lstStyle/>
          <a:p>
            <a:r>
              <a:rPr lang="ru-RU" sz="1500" b="1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Казахстанские клинические рекомендации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E1F10FA-0B9F-4868-A8F1-3ED72DAE8214}"/>
              </a:ext>
            </a:extLst>
          </p:cNvPr>
          <p:cNvSpPr txBox="1"/>
          <p:nvPr/>
        </p:nvSpPr>
        <p:spPr>
          <a:xfrm>
            <a:off x="360239" y="727492"/>
            <a:ext cx="5256584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169863" algn="l"/>
              </a:tabLst>
            </a:pPr>
            <a:r>
              <a:rPr lang="ru-RU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	Молекулярно-генетическое тестирование на определение </a:t>
            </a:r>
            <a:r>
              <a:rPr lang="ru-RU" sz="1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герминальных</a:t>
            </a:r>
            <a:r>
              <a:rPr lang="ru-RU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мутаций BRCA1 / 2  при следующих показаниях: </a:t>
            </a:r>
          </a:p>
          <a:p>
            <a:r>
              <a:rPr lang="ru-RU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отягощенный семейный анамнез (наличие у близких родственников РМЖ в возрасте ≤ 50 лет, РМЖ у мужчины, рака яичников, метастатического рака предстательной железы, рака поджелудочной железы); </a:t>
            </a:r>
          </a:p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– пациенты моложе 45 лет; </a:t>
            </a:r>
          </a:p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– пациенты моложе 60 лет с тройным негативным фенотипом РМЖ; </a:t>
            </a:r>
          </a:p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– первично множественный РМЖ; </a:t>
            </a:r>
          </a:p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- пациенты HER2 негативным фенотипом РМЖ имеющих высокий риск рецидива после хирургического лечения и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неоадъювантной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или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адъювантной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терапии</a:t>
            </a:r>
          </a:p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– РМЖ у мужчин.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F02FCF-C6F7-4044-BE1D-B04D277DB7BC}"/>
              </a:ext>
            </a:extLst>
          </p:cNvPr>
          <p:cNvSpPr txBox="1"/>
          <p:nvPr/>
        </p:nvSpPr>
        <p:spPr>
          <a:xfrm>
            <a:off x="144215" y="2916188"/>
            <a:ext cx="511256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800" dirty="0"/>
              <a:t>Клинический протокол диагностики и лечения рак молочной железы, </a:t>
            </a:r>
            <a:r>
              <a:rPr lang="en-US" sz="800" dirty="0"/>
              <a:t>2022</a:t>
            </a:r>
            <a:r>
              <a:rPr lang="ru-RU" sz="800" dirty="0"/>
              <a:t> г.</a:t>
            </a:r>
          </a:p>
        </p:txBody>
      </p:sp>
    </p:spTree>
    <p:extLst>
      <p:ext uri="{BB962C8B-B14F-4D97-AF65-F5344CB8AC3E}">
        <p14:creationId xmlns:p14="http://schemas.microsoft.com/office/powerpoint/2010/main" val="21114176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C2BE9F-E14E-4D3A-9E56-64C8748C0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071" y="34039"/>
            <a:ext cx="4968895" cy="626267"/>
          </a:xfrm>
        </p:spPr>
        <p:txBody>
          <a:bodyPr/>
          <a:lstStyle/>
          <a:p>
            <a:pPr algn="ctr"/>
            <a:r>
              <a:rPr lang="ru-RU" sz="1500" b="1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Значение мутаций в генах BRCA в развитии РМЖ</a:t>
            </a:r>
            <a:endParaRPr lang="en-US" sz="1500" b="1" dirty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CE2773-51DB-4C1A-94FE-E793A18D87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0796" y="660306"/>
            <a:ext cx="2556455" cy="2055806"/>
          </a:xfrm>
        </p:spPr>
        <p:txBody>
          <a:bodyPr>
            <a:normAutofit/>
          </a:bodyPr>
          <a:lstStyle/>
          <a:p>
            <a:pPr marL="0" defTabSz="914400">
              <a:buFont typeface="Wingdings" panose="05000000000000000000" pitchFamily="2" charset="2"/>
              <a:buChar char="Ø"/>
            </a:pPr>
            <a:r>
              <a:rPr lang="ru-RU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Роль генов BRCA в</a:t>
            </a:r>
            <a:r>
              <a:rPr lang="en-U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восстановлении</a:t>
            </a:r>
            <a:r>
              <a:rPr lang="en-U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повреждений ДНК</a:t>
            </a:r>
          </a:p>
          <a:p>
            <a:pPr marL="0" defTabSz="914400"/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Гены BRCA1 и BRCA2 относятся к классу генов-супрессоров опухолевого роста </a:t>
            </a:r>
          </a:p>
          <a:p>
            <a:pPr marL="0" defTabSz="914400"/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Играют ключевую роль в восстановлении 2-нитиевых разрывов ДНК путем гомологичной рекомбинации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9F8D183-E95F-4F6A-8E02-8BB36B3A4191}"/>
              </a:ext>
            </a:extLst>
          </p:cNvPr>
          <p:cNvSpPr txBox="1"/>
          <p:nvPr/>
        </p:nvSpPr>
        <p:spPr>
          <a:xfrm>
            <a:off x="2797251" y="660306"/>
            <a:ext cx="2675556" cy="24468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lnSpc>
                <a:spcPct val="90000"/>
              </a:lnSpc>
              <a:spcBef>
                <a:spcPts val="472"/>
              </a:spcBef>
              <a:buFont typeface="Wingdings" panose="05000000000000000000" pitchFamily="2" charset="2"/>
              <a:buChar char="Ø"/>
            </a:pPr>
            <a:r>
              <a:rPr lang="ru-RU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Роль врожденных мутаций генов BRCA в развитии наследственного РМЖ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В случае врожденного дефекта гена BRCA восстановление поврежденной ДНК путем гомологичной рекомбинации невозможно</a:t>
            </a:r>
          </a:p>
          <a:p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Это обуславливает высокую зависимость клеток опухоли от механизмов репарации одноцепочечных разрывов ДНК. Данный механизм регулируется ферментом поли(аденозиндифосфат-рибоза)-полимеразой [PARP]. Ингибирование PARP приводит к гибели клеток с мутациями BRCA1/2 в связи с накоплением </a:t>
            </a:r>
            <a:r>
              <a:rPr lang="ru-RU" sz="900" dirty="0" err="1">
                <a:latin typeface="Arial" panose="020B0604020202020204" pitchFamily="34" charset="0"/>
                <a:cs typeface="Arial" panose="020B0604020202020204" pitchFamily="34" charset="0"/>
              </a:rPr>
              <a:t>нерепарабельных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 повреждений ДНК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C1D7BF-DF68-40C6-89EC-CDD7F9E2C16F}"/>
              </a:ext>
            </a:extLst>
          </p:cNvPr>
          <p:cNvSpPr txBox="1"/>
          <p:nvPr/>
        </p:nvSpPr>
        <p:spPr>
          <a:xfrm>
            <a:off x="0" y="2958447"/>
            <a:ext cx="54006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Любченко Л.Н. и соавт. Успехи молекулярной онкологии, 2014 (2), 16-25. </a:t>
            </a:r>
          </a:p>
          <a:p>
            <a:r>
              <a:rPr lang="en-US" sz="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Litton JK, et al. N </a:t>
            </a:r>
            <a:r>
              <a:rPr lang="en-US" sz="6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Engl</a:t>
            </a:r>
            <a:r>
              <a:rPr lang="en-US" sz="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J Med. 2018;379(8):753-63</a:t>
            </a:r>
            <a:r>
              <a:rPr lang="en-US" sz="5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934393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19493" y="55104"/>
            <a:ext cx="2805120" cy="282771"/>
          </a:xfrm>
          <a:prstGeom prst="rect">
            <a:avLst/>
          </a:prstGeom>
          <a:noFill/>
        </p:spPr>
        <p:txBody>
          <a:bodyPr wrap="square" lIns="51435" tIns="25718" rIns="51435" bIns="25718" rtlCol="0">
            <a:spAutoFit/>
          </a:bodyPr>
          <a:lstStyle>
            <a:defPPr>
              <a:defRPr lang="en-US"/>
            </a:defPPr>
            <a:lvl1pPr>
              <a:defRPr sz="2000" b="1">
                <a:solidFill>
                  <a:srgbClr val="83005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ru-RU" sz="1500" dirty="0">
                <a:solidFill>
                  <a:srgbClr val="002060"/>
                </a:solidFill>
                <a:ea typeface="+mn-ea"/>
              </a:rPr>
              <a:t>Системная терапия РМЖ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0776852"/>
              </p:ext>
            </p:extLst>
          </p:nvPr>
        </p:nvGraphicFramePr>
        <p:xfrm>
          <a:off x="114454" y="384058"/>
          <a:ext cx="5323626" cy="26311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18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18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7274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dirty="0"/>
                        <a:t>Системная терапия рака молочной железы</a:t>
                      </a:r>
                    </a:p>
                  </a:txBody>
                  <a:tcPr marL="57610" marR="57610" marT="21601" marB="21601"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4762"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ru-RU" sz="1100" b="1" kern="1200" dirty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Химиотерапия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ru-RU" sz="1100" b="1" kern="1200" dirty="0" err="1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Эндокринотерапия</a:t>
                      </a:r>
                      <a:endParaRPr lang="ru-RU" sz="1100" b="1" kern="120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endParaRPr lang="ru-RU" sz="1100" b="1" kern="120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endParaRPr lang="ru-RU" sz="1100" b="1" kern="120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ru-RU" sz="1100" b="1" kern="1200" dirty="0" err="1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Конъюгаты</a:t>
                      </a:r>
                      <a:r>
                        <a:rPr lang="ru-RU" sz="1100" b="1" kern="1200" dirty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100" b="1" kern="1200" dirty="0" err="1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моноклонального</a:t>
                      </a:r>
                      <a:r>
                        <a:rPr lang="ru-RU" sz="1100" b="1" kern="1200" dirty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антитела с </a:t>
                      </a:r>
                      <a:r>
                        <a:rPr lang="ru-RU" sz="1100" b="1" kern="1200" dirty="0" err="1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цитостатиком</a:t>
                      </a:r>
                      <a:endParaRPr lang="ru-RU" sz="1100" b="1" kern="120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7610" marR="57610" marT="21601" marB="21601"/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ru-RU" sz="1000" b="1" kern="1200" dirty="0" err="1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Антиангиогенная</a:t>
                      </a:r>
                      <a:r>
                        <a:rPr lang="ru-RU" sz="1000" b="1" kern="1200" dirty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терапия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ru-RU" sz="1000" b="1" kern="1200" dirty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Анти </a:t>
                      </a:r>
                      <a:r>
                        <a:rPr lang="en-US" sz="1000" b="1" kern="1200" dirty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HER2-</a:t>
                      </a:r>
                      <a:r>
                        <a:rPr lang="ru-RU" sz="1000" b="1" kern="1200" dirty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терапия</a:t>
                      </a:r>
                    </a:p>
                    <a:p>
                      <a:pPr marL="628650" lvl="1" indent="-171450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ru-RU" sz="1000" b="1" kern="1200" dirty="0" err="1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Моноклональные</a:t>
                      </a:r>
                      <a:r>
                        <a:rPr lang="ru-RU" sz="1000" b="1" kern="1200" dirty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антитела</a:t>
                      </a:r>
                    </a:p>
                    <a:p>
                      <a:pPr marL="628650" lvl="1" indent="-171450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ru-RU" sz="1000" b="1" kern="1200" dirty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Тирозин-</a:t>
                      </a:r>
                      <a:r>
                        <a:rPr lang="ru-RU" sz="1000" b="1" kern="1200" dirty="0" err="1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киназные</a:t>
                      </a:r>
                      <a:r>
                        <a:rPr lang="ru-RU" sz="1000" b="1" kern="1200" dirty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ингибиторы</a:t>
                      </a:r>
                    </a:p>
                    <a:p>
                      <a:pPr marL="171450" lvl="0" indent="-171450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en-US" sz="1000" b="1" kern="1200" dirty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m-TOR-</a:t>
                      </a:r>
                      <a:r>
                        <a:rPr lang="ru-RU" sz="1000" b="1" kern="1200" dirty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ингибитор</a:t>
                      </a:r>
                    </a:p>
                    <a:p>
                      <a:pPr marL="171450" lvl="0" indent="-171450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ru-RU" sz="1000" b="1" kern="1200" dirty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Ингибиторы</a:t>
                      </a:r>
                      <a:r>
                        <a:rPr lang="en-US" sz="1000" b="1" kern="1200" dirty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CDK4/6</a:t>
                      </a:r>
                      <a:endParaRPr lang="ru-RU" sz="1000" b="1" kern="120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171450" lvl="0" indent="-171450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ru-RU" sz="1000" b="1" kern="1200" dirty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Ингибитор</a:t>
                      </a:r>
                      <a:r>
                        <a:rPr lang="en-US" sz="1000" b="1" kern="1200" dirty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PIK3CA</a:t>
                      </a:r>
                      <a:endParaRPr lang="ru-RU" sz="1000" b="1" kern="120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171450" lvl="0" indent="-171450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ru-RU" sz="1000" b="1" kern="1200" dirty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Иммунотерапия</a:t>
                      </a:r>
                    </a:p>
                    <a:p>
                      <a:pPr marL="171450" lvl="0" indent="-171450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en-US" sz="1000" b="1" kern="1200" dirty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PARP-</a:t>
                      </a:r>
                      <a:r>
                        <a:rPr lang="ru-RU" sz="1000" b="1" kern="1200" dirty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ингибиторы</a:t>
                      </a:r>
                    </a:p>
                  </a:txBody>
                  <a:tcPr marL="57610" marR="57610" marT="21601" marB="2160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Прямоугольник 2">
            <a:extLst>
              <a:ext uri="{FF2B5EF4-FFF2-40B4-BE49-F238E27FC236}">
                <a16:creationId xmlns:a16="http://schemas.microsoft.com/office/drawing/2014/main" id="{AA54F134-F87E-44F6-834F-2C00CF7F9F65}"/>
              </a:ext>
            </a:extLst>
          </p:cNvPr>
          <p:cNvSpPr/>
          <p:nvPr/>
        </p:nvSpPr>
        <p:spPr>
          <a:xfrm>
            <a:off x="2608314" y="3082923"/>
            <a:ext cx="3087936" cy="144271"/>
          </a:xfrm>
          <a:prstGeom prst="rect">
            <a:avLst/>
          </a:prstGeom>
        </p:spPr>
        <p:txBody>
          <a:bodyPr wrap="square" lIns="51435" tIns="25718" rIns="51435" bIns="25718">
            <a:spAutoFit/>
          </a:bodyPr>
          <a:lstStyle/>
          <a:p>
            <a:r>
              <a:rPr lang="en-US" sz="600" i="1" dirty="0">
                <a:solidFill>
                  <a:schemeClr val="tx1">
                    <a:lumMod val="50000"/>
                    <a:lumOff val="50000"/>
                  </a:schemeClr>
                </a:solidFill>
                <a:hlinkClick r:id="rId2"/>
              </a:rPr>
              <a:t>https://</a:t>
            </a:r>
            <a:r>
              <a:rPr lang="en-US" sz="600" i="1" dirty="0" err="1">
                <a:solidFill>
                  <a:schemeClr val="tx1">
                    <a:lumMod val="50000"/>
                    <a:lumOff val="50000"/>
                  </a:schemeClr>
                </a:solidFill>
                <a:hlinkClick r:id="rId2"/>
              </a:rPr>
              <a:t>rosoncoweb.ru</a:t>
            </a:r>
            <a:r>
              <a:rPr lang="en-US" sz="600" i="1" dirty="0">
                <a:solidFill>
                  <a:schemeClr val="tx1">
                    <a:lumMod val="50000"/>
                    <a:lumOff val="50000"/>
                  </a:schemeClr>
                </a:solidFill>
                <a:hlinkClick r:id="rId2"/>
              </a:rPr>
              <a:t>/library/journals/</a:t>
            </a:r>
            <a:r>
              <a:rPr lang="en-US" sz="600" i="1" dirty="0" err="1">
                <a:solidFill>
                  <a:schemeClr val="tx1">
                    <a:lumMod val="50000"/>
                    <a:lumOff val="50000"/>
                  </a:schemeClr>
                </a:solidFill>
                <a:hlinkClick r:id="rId2"/>
              </a:rPr>
              <a:t>practical_oncology</a:t>
            </a:r>
            <a:r>
              <a:rPr lang="en-US" sz="600" i="1" dirty="0">
                <a:solidFill>
                  <a:schemeClr val="tx1">
                    <a:lumMod val="50000"/>
                    <a:lumOff val="50000"/>
                  </a:schemeClr>
                </a:solidFill>
                <a:hlinkClick r:id="rId2"/>
              </a:rPr>
              <a:t>/</a:t>
            </a:r>
            <a:r>
              <a:rPr lang="en-US" sz="600" i="1" dirty="0" err="1">
                <a:solidFill>
                  <a:schemeClr val="tx1">
                    <a:lumMod val="50000"/>
                    <a:lumOff val="50000"/>
                  </a:schemeClr>
                </a:solidFill>
                <a:hlinkClick r:id="rId2"/>
              </a:rPr>
              <a:t>arh009</a:t>
            </a:r>
            <a:r>
              <a:rPr lang="en-US" sz="600" i="1" dirty="0">
                <a:solidFill>
                  <a:schemeClr val="tx1">
                    <a:lumMod val="50000"/>
                    <a:lumOff val="50000"/>
                  </a:schemeClr>
                </a:solidFill>
                <a:hlinkClick r:id="rId2"/>
              </a:rPr>
              <a:t>/</a:t>
            </a:r>
            <a:r>
              <a:rPr lang="en-US" sz="600" i="1" dirty="0" err="1">
                <a:solidFill>
                  <a:schemeClr val="tx1">
                    <a:lumMod val="50000"/>
                    <a:lumOff val="50000"/>
                  </a:schemeClr>
                </a:solidFill>
                <a:hlinkClick r:id="rId2"/>
              </a:rPr>
              <a:t>05.pdf</a:t>
            </a:r>
            <a:r>
              <a:rPr lang="ru-RU" sz="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753415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7086" y="620547"/>
            <a:ext cx="5285486" cy="882935"/>
          </a:xfrm>
          <a:prstGeom prst="rect">
            <a:avLst/>
          </a:prstGeom>
          <a:noFill/>
          <a:ln>
            <a:noFill/>
          </a:ln>
        </p:spPr>
        <p:txBody>
          <a:bodyPr wrap="square" lIns="51435" tIns="25718" rIns="51435" bIns="25718" rtlCol="0">
            <a:spAutoFit/>
          </a:bodyPr>
          <a:lstStyle/>
          <a:p>
            <a:pPr marL="160734" indent="-160734">
              <a:buFont typeface="Arial" pitchFamily="34" charset="0"/>
              <a:buChar char="•"/>
            </a:pPr>
            <a:r>
              <a:rPr lang="ru-RU" sz="900" i="1" dirty="0" err="1"/>
              <a:t>Таргетная</a:t>
            </a:r>
            <a:r>
              <a:rPr lang="ru-RU" sz="900" i="1" dirty="0"/>
              <a:t> терапия – системная терапия, способная воздействовать предпочтительно на опухолевые клетки, имеющие мишень, </a:t>
            </a:r>
            <a:r>
              <a:rPr lang="ru-RU" sz="900" i="1" dirty="0" err="1"/>
              <a:t>минимизируя</a:t>
            </a:r>
            <a:r>
              <a:rPr lang="ru-RU" sz="900" i="1" dirty="0"/>
              <a:t> при этом токсическое повреждение других органов и систем</a:t>
            </a:r>
          </a:p>
          <a:p>
            <a:pPr marL="160734" indent="-160734">
              <a:buFont typeface="Arial" pitchFamily="34" charset="0"/>
              <a:buChar char="•"/>
            </a:pPr>
            <a:r>
              <a:rPr lang="ru-RU" sz="900" i="1" dirty="0"/>
              <a:t>Мишень должна играть одну из ключевых ролей в активации опухолевой прогрессии, иметь прогностическое значение и обладать предсказательной способностью ожидаемого ответа на </a:t>
            </a:r>
            <a:r>
              <a:rPr lang="ru-RU" sz="900" i="1" dirty="0" err="1"/>
              <a:t>таргетную</a:t>
            </a:r>
            <a:r>
              <a:rPr lang="ru-RU" sz="900" i="1" dirty="0"/>
              <a:t> терапию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72407" y="179884"/>
            <a:ext cx="2859703" cy="282771"/>
          </a:xfrm>
          <a:prstGeom prst="rect">
            <a:avLst/>
          </a:prstGeom>
          <a:noFill/>
        </p:spPr>
        <p:txBody>
          <a:bodyPr wrap="square" lIns="51435" tIns="25718" rIns="51435" bIns="25718" rtlCol="0">
            <a:spAutoFit/>
          </a:bodyPr>
          <a:lstStyle>
            <a:defPPr>
              <a:defRPr lang="en-US"/>
            </a:defPPr>
            <a:lvl1pPr>
              <a:defRPr sz="2000" b="1">
                <a:solidFill>
                  <a:srgbClr val="83005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ru-RU" sz="1500" dirty="0" err="1">
                <a:solidFill>
                  <a:srgbClr val="002060"/>
                </a:solidFill>
                <a:ea typeface="+mn-ea"/>
              </a:rPr>
              <a:t>Таргетная</a:t>
            </a:r>
            <a:r>
              <a:rPr lang="ru-RU" sz="1500" dirty="0">
                <a:solidFill>
                  <a:srgbClr val="002060"/>
                </a:solidFill>
                <a:ea typeface="+mn-ea"/>
              </a:rPr>
              <a:t> терапия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6163773"/>
              </p:ext>
            </p:extLst>
          </p:nvPr>
        </p:nvGraphicFramePr>
        <p:xfrm>
          <a:off x="528096" y="1532041"/>
          <a:ext cx="4972344" cy="5411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74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74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74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4405"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700" dirty="0" err="1"/>
                        <a:t>Таргетная</a:t>
                      </a:r>
                      <a:r>
                        <a:rPr lang="ru-RU" sz="700" dirty="0"/>
                        <a:t> терапия </a:t>
                      </a:r>
                      <a:r>
                        <a:rPr lang="en-US" sz="700" dirty="0"/>
                        <a:t>HER2+</a:t>
                      </a:r>
                      <a:r>
                        <a:rPr lang="ru-RU" sz="700" dirty="0"/>
                        <a:t> рака молочной железы</a:t>
                      </a:r>
                    </a:p>
                  </a:txBody>
                  <a:tcPr marL="57610" marR="57610" marT="21601" marB="21601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560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700" dirty="0" err="1">
                          <a:solidFill>
                            <a:srgbClr val="7030A0"/>
                          </a:solidFill>
                        </a:rPr>
                        <a:t>Моноклональные</a:t>
                      </a:r>
                      <a:r>
                        <a:rPr lang="ru-RU" sz="700" dirty="0">
                          <a:solidFill>
                            <a:srgbClr val="7030A0"/>
                          </a:solidFill>
                        </a:rPr>
                        <a:t> антитела к </a:t>
                      </a:r>
                      <a:r>
                        <a:rPr lang="en-US" sz="700" dirty="0">
                          <a:solidFill>
                            <a:srgbClr val="7030A0"/>
                          </a:solidFill>
                        </a:rPr>
                        <a:t>HER2</a:t>
                      </a:r>
                      <a:endParaRPr lang="ru-RU" sz="700" dirty="0">
                        <a:solidFill>
                          <a:srgbClr val="7030A0"/>
                        </a:solidFill>
                      </a:endParaRPr>
                    </a:p>
                  </a:txBody>
                  <a:tcPr marL="57610" marR="57610" marT="21601" marB="21601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kk-KZ" sz="700" baseline="0" dirty="0">
                          <a:solidFill>
                            <a:srgbClr val="7030A0"/>
                          </a:solidFill>
                        </a:rPr>
                        <a:t>Тирозин-киназные ингибиторы </a:t>
                      </a:r>
                      <a:r>
                        <a:rPr lang="en-US" sz="700" baseline="0" dirty="0">
                          <a:solidFill>
                            <a:srgbClr val="7030A0"/>
                          </a:solidFill>
                        </a:rPr>
                        <a:t>HER2</a:t>
                      </a:r>
                      <a:endParaRPr lang="ru-RU" sz="700" dirty="0">
                        <a:solidFill>
                          <a:srgbClr val="7030A0"/>
                        </a:solidFill>
                      </a:endParaRPr>
                    </a:p>
                  </a:txBody>
                  <a:tcPr marL="57610" marR="57610" marT="21601" marB="2160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dirty="0" err="1">
                          <a:solidFill>
                            <a:srgbClr val="7030A0"/>
                          </a:solidFill>
                        </a:rPr>
                        <a:t>Конъюгаты</a:t>
                      </a:r>
                      <a:r>
                        <a:rPr lang="ru-RU" sz="700" dirty="0">
                          <a:solidFill>
                            <a:srgbClr val="7030A0"/>
                          </a:solidFill>
                        </a:rPr>
                        <a:t> антитела к </a:t>
                      </a:r>
                      <a:r>
                        <a:rPr lang="en-US" sz="700" baseline="0" dirty="0">
                          <a:solidFill>
                            <a:srgbClr val="7030A0"/>
                          </a:solidFill>
                        </a:rPr>
                        <a:t>HER2</a:t>
                      </a:r>
                      <a:endParaRPr lang="ru-RU" sz="700" dirty="0">
                        <a:solidFill>
                          <a:srgbClr val="7030A0"/>
                        </a:solidFill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700" dirty="0">
                          <a:solidFill>
                            <a:srgbClr val="7030A0"/>
                          </a:solidFill>
                        </a:rPr>
                        <a:t>с </a:t>
                      </a:r>
                      <a:r>
                        <a:rPr lang="ru-RU" sz="700" dirty="0" err="1">
                          <a:solidFill>
                            <a:srgbClr val="7030A0"/>
                          </a:solidFill>
                        </a:rPr>
                        <a:t>цитостатиком</a:t>
                      </a:r>
                      <a:endParaRPr lang="ru-RU" sz="700" dirty="0">
                        <a:solidFill>
                          <a:srgbClr val="7030A0"/>
                        </a:solidFill>
                      </a:endParaRPr>
                    </a:p>
                  </a:txBody>
                  <a:tcPr marL="57610" marR="57610" marT="21601" marB="2160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Прямоугольник 2">
            <a:extLst>
              <a:ext uri="{FF2B5EF4-FFF2-40B4-BE49-F238E27FC236}">
                <a16:creationId xmlns:a16="http://schemas.microsoft.com/office/drawing/2014/main" id="{73D175CB-03EC-4395-A014-8CCC55E31E0D}"/>
              </a:ext>
            </a:extLst>
          </p:cNvPr>
          <p:cNvSpPr/>
          <p:nvPr/>
        </p:nvSpPr>
        <p:spPr>
          <a:xfrm>
            <a:off x="2653682" y="3045851"/>
            <a:ext cx="3061753" cy="144271"/>
          </a:xfrm>
          <a:prstGeom prst="rect">
            <a:avLst/>
          </a:prstGeom>
        </p:spPr>
        <p:txBody>
          <a:bodyPr wrap="square" lIns="51435" tIns="25718" rIns="51435" bIns="25718">
            <a:spAutoFit/>
          </a:bodyPr>
          <a:lstStyle/>
          <a:p>
            <a:r>
              <a:rPr lang="en-US" sz="600" i="1" dirty="0">
                <a:solidFill>
                  <a:schemeClr val="bg1">
                    <a:lumMod val="50000"/>
                  </a:schemeClr>
                </a:solidFill>
                <a:hlinkClick r:id="rId2"/>
              </a:rPr>
              <a:t>https://</a:t>
            </a:r>
            <a:r>
              <a:rPr lang="en-US" sz="600" i="1" dirty="0" err="1">
                <a:solidFill>
                  <a:schemeClr val="bg1">
                    <a:lumMod val="50000"/>
                  </a:schemeClr>
                </a:solidFill>
                <a:hlinkClick r:id="rId2"/>
              </a:rPr>
              <a:t>rosoncoweb.ru</a:t>
            </a:r>
            <a:r>
              <a:rPr lang="en-US" sz="600" i="1" dirty="0">
                <a:solidFill>
                  <a:schemeClr val="bg1">
                    <a:lumMod val="50000"/>
                  </a:schemeClr>
                </a:solidFill>
                <a:hlinkClick r:id="rId2"/>
              </a:rPr>
              <a:t>/library/journals/</a:t>
            </a:r>
            <a:r>
              <a:rPr lang="en-US" sz="600" i="1" dirty="0" err="1">
                <a:solidFill>
                  <a:schemeClr val="bg1">
                    <a:lumMod val="50000"/>
                  </a:schemeClr>
                </a:solidFill>
                <a:hlinkClick r:id="rId2"/>
              </a:rPr>
              <a:t>practical_oncology</a:t>
            </a:r>
            <a:r>
              <a:rPr lang="en-US" sz="600" i="1" dirty="0">
                <a:solidFill>
                  <a:schemeClr val="bg1">
                    <a:lumMod val="50000"/>
                  </a:schemeClr>
                </a:solidFill>
                <a:hlinkClick r:id="rId2"/>
              </a:rPr>
              <a:t>/</a:t>
            </a:r>
            <a:r>
              <a:rPr lang="en-US" sz="600" i="1" dirty="0" err="1">
                <a:solidFill>
                  <a:schemeClr val="bg1">
                    <a:lumMod val="50000"/>
                  </a:schemeClr>
                </a:solidFill>
                <a:hlinkClick r:id="rId2"/>
              </a:rPr>
              <a:t>arh009</a:t>
            </a:r>
            <a:r>
              <a:rPr lang="en-US" sz="600" i="1" dirty="0">
                <a:solidFill>
                  <a:schemeClr val="bg1">
                    <a:lumMod val="50000"/>
                  </a:schemeClr>
                </a:solidFill>
                <a:hlinkClick r:id="rId2"/>
              </a:rPr>
              <a:t>/</a:t>
            </a:r>
            <a:r>
              <a:rPr lang="en-US" sz="600" i="1" dirty="0" err="1">
                <a:solidFill>
                  <a:schemeClr val="bg1">
                    <a:lumMod val="50000"/>
                  </a:schemeClr>
                </a:solidFill>
                <a:hlinkClick r:id="rId2"/>
              </a:rPr>
              <a:t>05.pdf</a:t>
            </a:r>
            <a:r>
              <a:rPr lang="ru-RU" sz="6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641034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C2BE9F-E14E-4D3A-9E56-64C8748C0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231" y="251892"/>
            <a:ext cx="5236824" cy="626267"/>
          </a:xfrm>
        </p:spPr>
        <p:txBody>
          <a:bodyPr>
            <a:noAutofit/>
          </a:bodyPr>
          <a:lstStyle/>
          <a:p>
            <a:pPr algn="ctr"/>
            <a:r>
              <a:rPr lang="ru-RU" sz="1200" b="1" dirty="0" err="1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Талазопариб</a:t>
            </a:r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относится к классу PARP ингибиторов – инновационных лекарственных препаратов из группы синтетических малых молекул с двойным механизмом действия</a:t>
            </a:r>
            <a:endParaRPr lang="en-US" sz="1200" b="1" dirty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051E1D-FADB-4A78-B603-54D72BF22205}"/>
              </a:ext>
            </a:extLst>
          </p:cNvPr>
          <p:cNvSpPr txBox="1"/>
          <p:nvPr/>
        </p:nvSpPr>
        <p:spPr>
          <a:xfrm>
            <a:off x="0" y="880557"/>
            <a:ext cx="269042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050" b="1" dirty="0">
                <a:latin typeface="MinionPro-Bold" panose="02040703060306020203" pitchFamily="18" charset="0"/>
                <a:ea typeface="+mj-ea"/>
                <a:cs typeface="+mj-cs"/>
              </a:rPr>
              <a:t>Непосредственное блокирование</a:t>
            </a:r>
          </a:p>
          <a:p>
            <a:pPr algn="ctr"/>
            <a:r>
              <a:rPr lang="ru-RU" sz="1050" b="1" dirty="0">
                <a:latin typeface="MinionPro-Bold" panose="02040703060306020203" pitchFamily="18" charset="0"/>
                <a:ea typeface="+mj-ea"/>
                <a:cs typeface="+mj-cs"/>
              </a:rPr>
              <a:t>активности белка </a:t>
            </a:r>
            <a:r>
              <a:rPr lang="en-US" sz="1050" b="1" dirty="0">
                <a:latin typeface="MinionPro-Bold" panose="02040703060306020203" pitchFamily="18" charset="0"/>
                <a:ea typeface="+mj-ea"/>
                <a:cs typeface="+mj-cs"/>
              </a:rPr>
              <a:t>PARP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369D1E7-F9B6-4205-ADF9-A4381DC6B159}"/>
              </a:ext>
            </a:extLst>
          </p:cNvPr>
          <p:cNvSpPr txBox="1"/>
          <p:nvPr/>
        </p:nvSpPr>
        <p:spPr>
          <a:xfrm>
            <a:off x="2690420" y="878159"/>
            <a:ext cx="288131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b="1" dirty="0" err="1">
                <a:latin typeface="MinionPro-Bold" panose="02040703060306020203" pitchFamily="18" charset="0"/>
                <a:ea typeface="+mj-ea"/>
                <a:cs typeface="+mj-cs"/>
              </a:rPr>
              <a:t>Образование</a:t>
            </a:r>
            <a:r>
              <a:rPr lang="en-US" sz="1000" b="1" dirty="0">
                <a:latin typeface="MinionPro-Bold" panose="02040703060306020203" pitchFamily="18" charset="0"/>
                <a:ea typeface="+mj-ea"/>
                <a:cs typeface="+mj-cs"/>
              </a:rPr>
              <a:t> «PARP-</a:t>
            </a:r>
            <a:r>
              <a:rPr lang="en-US" sz="1000" b="1" dirty="0" err="1">
                <a:latin typeface="MinionPro-Bold" panose="02040703060306020203" pitchFamily="18" charset="0"/>
                <a:ea typeface="+mj-ea"/>
                <a:cs typeface="+mj-cs"/>
              </a:rPr>
              <a:t>ловушки</a:t>
            </a:r>
            <a:r>
              <a:rPr lang="en-US" sz="1000" b="1" dirty="0">
                <a:latin typeface="MinionPro-Bold" panose="02040703060306020203" pitchFamily="18" charset="0"/>
                <a:ea typeface="+mj-ea"/>
                <a:cs typeface="+mj-cs"/>
              </a:rPr>
              <a:t>» </a:t>
            </a:r>
            <a:r>
              <a:rPr lang="en-US" sz="1000" b="1" dirty="0" err="1">
                <a:latin typeface="MinionPro-Bold" panose="02040703060306020203" pitchFamily="18" charset="0"/>
                <a:ea typeface="+mj-ea"/>
                <a:cs typeface="+mj-cs"/>
              </a:rPr>
              <a:t>для</a:t>
            </a:r>
            <a:r>
              <a:rPr lang="en-US" sz="1000" b="1" dirty="0">
                <a:latin typeface="MinionPro-Bold" panose="02040703060306020203" pitchFamily="18" charset="0"/>
                <a:ea typeface="+mj-ea"/>
                <a:cs typeface="+mj-cs"/>
              </a:rPr>
              <a:t> </a:t>
            </a:r>
            <a:r>
              <a:rPr lang="en-US" sz="1000" b="1" dirty="0" err="1">
                <a:latin typeface="MinionPro-Bold" panose="02040703060306020203" pitchFamily="18" charset="0"/>
                <a:ea typeface="+mj-ea"/>
                <a:cs typeface="+mj-cs"/>
              </a:rPr>
              <a:t>комплекса</a:t>
            </a:r>
            <a:r>
              <a:rPr lang="en-US" sz="1000" b="1" dirty="0">
                <a:latin typeface="MinionPro-Bold" panose="02040703060306020203" pitchFamily="18" charset="0"/>
                <a:ea typeface="+mj-ea"/>
                <a:cs typeface="+mj-cs"/>
              </a:rPr>
              <a:t> «</a:t>
            </a:r>
            <a:r>
              <a:rPr lang="en-US" sz="1000" b="1" dirty="0" err="1">
                <a:latin typeface="MinionPro-Bold" panose="02040703060306020203" pitchFamily="18" charset="0"/>
                <a:ea typeface="+mj-ea"/>
                <a:cs typeface="+mj-cs"/>
              </a:rPr>
              <a:t>белок</a:t>
            </a:r>
            <a:r>
              <a:rPr lang="en-US" sz="1000" b="1" dirty="0">
                <a:latin typeface="MinionPro-Bold" panose="02040703060306020203" pitchFamily="18" charset="0"/>
                <a:ea typeface="+mj-ea"/>
                <a:cs typeface="+mj-cs"/>
              </a:rPr>
              <a:t> PARP – </a:t>
            </a:r>
            <a:r>
              <a:rPr lang="en-US" sz="1000" b="1" dirty="0" err="1">
                <a:latin typeface="MinionPro-Bold" panose="02040703060306020203" pitchFamily="18" charset="0"/>
                <a:ea typeface="+mj-ea"/>
                <a:cs typeface="+mj-cs"/>
              </a:rPr>
              <a:t>поврежденная</a:t>
            </a:r>
            <a:r>
              <a:rPr lang="en-US" sz="1000" b="1" dirty="0">
                <a:latin typeface="MinionPro-Bold" panose="02040703060306020203" pitchFamily="18" charset="0"/>
                <a:ea typeface="+mj-ea"/>
                <a:cs typeface="+mj-cs"/>
              </a:rPr>
              <a:t> ДНК»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4FC32AA-A12D-438A-A68A-5997A2C781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247" y="1313180"/>
            <a:ext cx="1805815" cy="132986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8F7A56B-A402-4CB7-8871-EE060E48D1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1366" y="1311444"/>
            <a:ext cx="1841401" cy="132986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B3DFA15-DC6D-4F1D-8C1B-67587EE3385D}"/>
              </a:ext>
            </a:extLst>
          </p:cNvPr>
          <p:cNvSpPr txBox="1"/>
          <p:nvPr/>
        </p:nvSpPr>
        <p:spPr>
          <a:xfrm>
            <a:off x="-126598" y="2641309"/>
            <a:ext cx="28813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800" b="1" dirty="0">
                <a:solidFill>
                  <a:srgbClr val="00476E"/>
                </a:solidFill>
                <a:latin typeface="MinionPro-Bold" panose="02040703060306020203" pitchFamily="18" charset="0"/>
                <a:ea typeface="+mj-ea"/>
                <a:cs typeface="+mj-cs"/>
              </a:rPr>
              <a:t>Прямое блокирование активности PARP и,</a:t>
            </a:r>
          </a:p>
          <a:p>
            <a:pPr algn="ctr"/>
            <a:r>
              <a:rPr lang="ru-RU" sz="800" b="1" dirty="0">
                <a:solidFill>
                  <a:srgbClr val="00476E"/>
                </a:solidFill>
                <a:latin typeface="MinionPro-Bold" panose="02040703060306020203" pitchFamily="18" charset="0"/>
                <a:ea typeface="+mj-ea"/>
                <a:cs typeface="+mj-cs"/>
              </a:rPr>
              <a:t>как следствие, нарушение процесса</a:t>
            </a:r>
          </a:p>
          <a:p>
            <a:pPr algn="ctr"/>
            <a:r>
              <a:rPr lang="ru-RU" sz="800" b="1" dirty="0">
                <a:solidFill>
                  <a:srgbClr val="00476E"/>
                </a:solidFill>
                <a:latin typeface="MinionPro-Bold" panose="02040703060306020203" pitchFamily="18" charset="0"/>
                <a:ea typeface="+mj-ea"/>
                <a:cs typeface="+mj-cs"/>
              </a:rPr>
              <a:t>репарации ДНК</a:t>
            </a:r>
            <a:endParaRPr lang="en-US" sz="800" b="1" dirty="0">
              <a:solidFill>
                <a:srgbClr val="00476E"/>
              </a:solidFill>
              <a:latin typeface="MinionPro-Bold" panose="02040703060306020203" pitchFamily="18" charset="0"/>
              <a:ea typeface="+mj-ea"/>
              <a:cs typeface="+mj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C30D651-6A5E-4A0A-B25C-056F7EE19413}"/>
              </a:ext>
            </a:extLst>
          </p:cNvPr>
          <p:cNvSpPr txBox="1"/>
          <p:nvPr/>
        </p:nvSpPr>
        <p:spPr>
          <a:xfrm>
            <a:off x="2986335" y="2620746"/>
            <a:ext cx="25387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800" b="1" dirty="0">
                <a:solidFill>
                  <a:srgbClr val="00476E"/>
                </a:solidFill>
                <a:latin typeface="MinionPro-Bold" panose="02040703060306020203" pitchFamily="18" charset="0"/>
                <a:ea typeface="+mj-ea"/>
                <a:cs typeface="+mj-cs"/>
              </a:rPr>
              <a:t>Образование так называемой ≪</a:t>
            </a:r>
            <a:r>
              <a:rPr lang="en-US" sz="800" b="1" dirty="0">
                <a:solidFill>
                  <a:srgbClr val="00476E"/>
                </a:solidFill>
                <a:latin typeface="MinionPro-Bold" panose="02040703060306020203" pitchFamily="18" charset="0"/>
                <a:ea typeface="+mj-ea"/>
                <a:cs typeface="+mj-cs"/>
              </a:rPr>
              <a:t>PARP-</a:t>
            </a:r>
            <a:r>
              <a:rPr lang="ru-RU" sz="800" b="1" dirty="0">
                <a:solidFill>
                  <a:srgbClr val="00476E"/>
                </a:solidFill>
                <a:latin typeface="MinionPro-Bold" panose="02040703060306020203" pitchFamily="18" charset="0"/>
                <a:ea typeface="+mj-ea"/>
                <a:cs typeface="+mj-cs"/>
              </a:rPr>
              <a:t> ловушки≫ для комплекса ≪белок PARP – поврежденная ДНК≫, которая блокирует присоединение других белков репарации к месту повреждения ДНК</a:t>
            </a:r>
            <a:endParaRPr lang="en-US" sz="800" b="1" dirty="0">
              <a:solidFill>
                <a:srgbClr val="00476E"/>
              </a:solidFill>
              <a:latin typeface="MinionPro-Bold" panose="02040703060306020203" pitchFamily="18" charset="0"/>
              <a:ea typeface="+mj-ea"/>
              <a:cs typeface="+mj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0BC52A3-CCF1-4076-B531-DB0595CAA303}"/>
              </a:ext>
            </a:extLst>
          </p:cNvPr>
          <p:cNvSpPr txBox="1"/>
          <p:nvPr/>
        </p:nvSpPr>
        <p:spPr>
          <a:xfrm>
            <a:off x="0" y="3066894"/>
            <a:ext cx="2942790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Litton JK, et al. N </a:t>
            </a:r>
            <a:r>
              <a:rPr lang="en-US" sz="6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Engl</a:t>
            </a:r>
            <a:r>
              <a:rPr lang="en-US" sz="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J Med. 2018;379(8):753-63.</a:t>
            </a:r>
          </a:p>
        </p:txBody>
      </p:sp>
    </p:spTree>
    <p:extLst>
      <p:ext uri="{BB962C8B-B14F-4D97-AF65-F5344CB8AC3E}">
        <p14:creationId xmlns:p14="http://schemas.microsoft.com/office/powerpoint/2010/main" val="42028117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лассификация рака молочной железы 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51" y="337874"/>
            <a:ext cx="5389210" cy="2578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954718" y="2986109"/>
            <a:ext cx="3806320" cy="144271"/>
          </a:xfrm>
          <a:prstGeom prst="rect">
            <a:avLst/>
          </a:prstGeom>
        </p:spPr>
        <p:txBody>
          <a:bodyPr wrap="square" lIns="51435" tIns="25718" rIns="51435" bIns="25718">
            <a:spAutoFit/>
          </a:bodyPr>
          <a:lstStyle/>
          <a:p>
            <a:r>
              <a:rPr lang="en-US" sz="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Harbeck, N., </a:t>
            </a:r>
            <a:r>
              <a:rPr lang="en-US" sz="6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Penault-Llorca</a:t>
            </a:r>
            <a:r>
              <a:rPr lang="en-US" sz="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F., Cortes, J. et al. Breast cancer. Nat Rev Dis Primers 5, 66 (2019)</a:t>
            </a:r>
            <a:endParaRPr lang="ru-RU" sz="6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23309" y="55103"/>
            <a:ext cx="4448779" cy="282771"/>
          </a:xfrm>
          <a:prstGeom prst="rect">
            <a:avLst/>
          </a:prstGeom>
          <a:noFill/>
        </p:spPr>
        <p:txBody>
          <a:bodyPr wrap="square" lIns="51435" tIns="25718" rIns="51435" bIns="25718" rtlCol="0">
            <a:spAutoFit/>
          </a:bodyPr>
          <a:lstStyle/>
          <a:p>
            <a:r>
              <a:rPr lang="ru-RU" sz="1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Классификация рака молочной железы</a:t>
            </a:r>
            <a:r>
              <a:rPr lang="ru-RU" sz="1100" b="1" dirty="0">
                <a:solidFill>
                  <a:srgbClr val="830051"/>
                </a:solidFill>
                <a:latin typeface="Arial" pitchFamily="34" charset="0"/>
                <a:ea typeface="+mj-ea"/>
                <a:cs typeface="Arial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1570722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0251642-943F-490B-B698-FCE402E27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224" y="172505"/>
            <a:ext cx="5400600" cy="626267"/>
          </a:xfrm>
        </p:spPr>
        <p:txBody>
          <a:bodyPr>
            <a:norm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Оптимальный алгоритм последовательной терапии 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HER2- 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мРМЖ</a:t>
            </a:r>
          </a:p>
        </p:txBody>
      </p:sp>
      <p:sp>
        <p:nvSpPr>
          <p:cNvPr id="5" name="Rectangle: Rounded Corners 32">
            <a:extLst>
              <a:ext uri="{FF2B5EF4-FFF2-40B4-BE49-F238E27FC236}">
                <a16:creationId xmlns:a16="http://schemas.microsoft.com/office/drawing/2014/main" id="{3661808C-093F-4E83-B04C-2C4504C1F6C7}"/>
              </a:ext>
            </a:extLst>
          </p:cNvPr>
          <p:cNvSpPr/>
          <p:nvPr/>
        </p:nvSpPr>
        <p:spPr>
          <a:xfrm>
            <a:off x="2709586" y="965162"/>
            <a:ext cx="1960660" cy="276834"/>
          </a:xfrm>
          <a:prstGeom prst="roundRect">
            <a:avLst/>
          </a:prstGeom>
          <a:solidFill>
            <a:srgbClr val="007CB4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algn="ctr" defTabSz="432043">
              <a:lnSpc>
                <a:spcPct val="90000"/>
              </a:lnSpc>
              <a:defRPr/>
            </a:pPr>
            <a:r>
              <a:rPr lang="en-US" sz="803" b="1" i="1" kern="0" dirty="0" err="1">
                <a:solidFill>
                  <a:srgbClr val="FFFFFF"/>
                </a:solidFill>
                <a:latin typeface="Arial"/>
                <a:cs typeface="Arial"/>
                <a:sym typeface="Arial"/>
              </a:rPr>
              <a:t>gBRCAm</a:t>
            </a:r>
            <a:r>
              <a:rPr lang="en-US" sz="803" b="1" i="1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+ </a:t>
            </a:r>
            <a:r>
              <a:rPr lang="en-US" sz="803" b="1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T</a:t>
            </a:r>
            <a:r>
              <a:rPr lang="ru-RU" sz="803" b="1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Н мРМЖ</a:t>
            </a:r>
            <a:endParaRPr lang="en-US" sz="803" b="1" kern="0" dirty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Rectangle: Rounded Corners 36">
            <a:extLst>
              <a:ext uri="{FF2B5EF4-FFF2-40B4-BE49-F238E27FC236}">
                <a16:creationId xmlns:a16="http://schemas.microsoft.com/office/drawing/2014/main" id="{C1A982CD-F80F-4B8F-9507-44C03EA4B6B8}"/>
              </a:ext>
            </a:extLst>
          </p:cNvPr>
          <p:cNvSpPr/>
          <p:nvPr/>
        </p:nvSpPr>
        <p:spPr>
          <a:xfrm>
            <a:off x="2709586" y="1386973"/>
            <a:ext cx="939183" cy="139344"/>
          </a:xfrm>
          <a:prstGeom prst="roundRect">
            <a:avLst/>
          </a:prstGeom>
          <a:solidFill>
            <a:srgbClr val="E7E6E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algn="ctr" defTabSz="432043">
              <a:lnSpc>
                <a:spcPct val="90000"/>
              </a:lnSpc>
              <a:defRPr/>
            </a:pPr>
            <a:r>
              <a:rPr lang="en-US" sz="803" b="1" kern="0">
                <a:solidFill>
                  <a:srgbClr val="007CB4"/>
                </a:solidFill>
                <a:latin typeface="Arial"/>
                <a:cs typeface="Arial"/>
                <a:sym typeface="Arial"/>
              </a:rPr>
              <a:t>PD-L1+</a:t>
            </a:r>
          </a:p>
        </p:txBody>
      </p:sp>
      <p:sp>
        <p:nvSpPr>
          <p:cNvPr id="7" name="Rectangle: Rounded Corners 37">
            <a:extLst>
              <a:ext uri="{FF2B5EF4-FFF2-40B4-BE49-F238E27FC236}">
                <a16:creationId xmlns:a16="http://schemas.microsoft.com/office/drawing/2014/main" id="{380B3D48-687F-48BF-B4D4-E1FE5BE895DB}"/>
              </a:ext>
            </a:extLst>
          </p:cNvPr>
          <p:cNvSpPr/>
          <p:nvPr/>
        </p:nvSpPr>
        <p:spPr>
          <a:xfrm>
            <a:off x="3734789" y="1383455"/>
            <a:ext cx="935458" cy="139344"/>
          </a:xfrm>
          <a:prstGeom prst="roundRect">
            <a:avLst/>
          </a:prstGeom>
          <a:solidFill>
            <a:srgbClr val="E7E6E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algn="ctr" defTabSz="432043">
              <a:lnSpc>
                <a:spcPct val="90000"/>
              </a:lnSpc>
              <a:defRPr/>
            </a:pPr>
            <a:r>
              <a:rPr lang="en-US" sz="803" b="1" kern="0">
                <a:solidFill>
                  <a:srgbClr val="007CB4"/>
                </a:solidFill>
                <a:latin typeface="Arial"/>
                <a:cs typeface="Arial"/>
                <a:sym typeface="Arial"/>
              </a:rPr>
              <a:t>PD-L1-</a:t>
            </a:r>
          </a:p>
        </p:txBody>
      </p:sp>
      <p:cxnSp>
        <p:nvCxnSpPr>
          <p:cNvPr id="8" name="Connector: Elbow 63">
            <a:extLst>
              <a:ext uri="{FF2B5EF4-FFF2-40B4-BE49-F238E27FC236}">
                <a16:creationId xmlns:a16="http://schemas.microsoft.com/office/drawing/2014/main" id="{96D6873D-AFF4-449A-B9E2-FBD247F66466}"/>
              </a:ext>
            </a:extLst>
          </p:cNvPr>
          <p:cNvCxnSpPr>
            <a:cxnSpLocks/>
          </p:cNvCxnSpPr>
          <p:nvPr/>
        </p:nvCxnSpPr>
        <p:spPr>
          <a:xfrm rot="16200000" flipH="1">
            <a:off x="3854034" y="1003912"/>
            <a:ext cx="140464" cy="618786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rgbClr val="5A5A5A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9" name="Connector: Elbow 74">
            <a:extLst>
              <a:ext uri="{FF2B5EF4-FFF2-40B4-BE49-F238E27FC236}">
                <a16:creationId xmlns:a16="http://schemas.microsoft.com/office/drawing/2014/main" id="{7AE2DFCC-46EA-4F70-94C3-43F2C208B498}"/>
              </a:ext>
            </a:extLst>
          </p:cNvPr>
          <p:cNvCxnSpPr>
            <a:cxnSpLocks/>
          </p:cNvCxnSpPr>
          <p:nvPr/>
        </p:nvCxnSpPr>
        <p:spPr>
          <a:xfrm rot="5400000">
            <a:off x="3286861" y="1055528"/>
            <a:ext cx="140464" cy="515559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rgbClr val="5A5A5A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0" name="Gerade Verbindung mit Pfeil 37">
            <a:extLst>
              <a:ext uri="{FF2B5EF4-FFF2-40B4-BE49-F238E27FC236}">
                <a16:creationId xmlns:a16="http://schemas.microsoft.com/office/drawing/2014/main" id="{761674D9-B225-4BD2-82C7-F32A2864EEE8}"/>
              </a:ext>
            </a:extLst>
          </p:cNvPr>
          <p:cNvCxnSpPr>
            <a:cxnSpLocks/>
          </p:cNvCxnSpPr>
          <p:nvPr/>
        </p:nvCxnSpPr>
        <p:spPr>
          <a:xfrm>
            <a:off x="3096188" y="1527968"/>
            <a:ext cx="0" cy="102382"/>
          </a:xfrm>
          <a:prstGeom prst="straightConnector1">
            <a:avLst/>
          </a:prstGeom>
          <a:noFill/>
          <a:ln w="19050" cap="flat" cmpd="sng" algn="ctr">
            <a:solidFill>
              <a:srgbClr val="5A5A5A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1" name="Rectangle: Rounded Corners 42">
            <a:extLst>
              <a:ext uri="{FF2B5EF4-FFF2-40B4-BE49-F238E27FC236}">
                <a16:creationId xmlns:a16="http://schemas.microsoft.com/office/drawing/2014/main" id="{C8871DB2-6495-4262-9FB4-6462CF714D1F}"/>
              </a:ext>
            </a:extLst>
          </p:cNvPr>
          <p:cNvSpPr/>
          <p:nvPr/>
        </p:nvSpPr>
        <p:spPr>
          <a:xfrm>
            <a:off x="1224335" y="971972"/>
            <a:ext cx="1377675" cy="282567"/>
          </a:xfrm>
          <a:prstGeom prst="roundRect">
            <a:avLst/>
          </a:prstGeom>
          <a:solidFill>
            <a:srgbClr val="007CB4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algn="ctr" defTabSz="432043">
              <a:lnSpc>
                <a:spcPct val="90000"/>
              </a:lnSpc>
              <a:defRPr/>
            </a:pPr>
            <a:r>
              <a:rPr lang="en-US" sz="803" b="1" i="1" kern="0" dirty="0" err="1">
                <a:solidFill>
                  <a:srgbClr val="FFFFFF"/>
                </a:solidFill>
                <a:latin typeface="Arial"/>
                <a:cs typeface="Arial"/>
                <a:sym typeface="Arial"/>
              </a:rPr>
              <a:t>gBRCAm</a:t>
            </a:r>
            <a:r>
              <a:rPr lang="en-US" sz="803" b="1" i="1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+ </a:t>
            </a:r>
            <a:r>
              <a:rPr lang="en-US" sz="803" b="1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HR+/HER2- </a:t>
            </a:r>
            <a:r>
              <a:rPr lang="ru-RU" sz="803" b="1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мРМЖ</a:t>
            </a:r>
            <a:endParaRPr lang="en-US" sz="803" b="1" kern="0" dirty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12" name="Gerade Verbindung mit Pfeil 81">
            <a:extLst>
              <a:ext uri="{FF2B5EF4-FFF2-40B4-BE49-F238E27FC236}">
                <a16:creationId xmlns:a16="http://schemas.microsoft.com/office/drawing/2014/main" id="{2D71623C-9EBD-4A05-A131-82550FA88389}"/>
              </a:ext>
            </a:extLst>
          </p:cNvPr>
          <p:cNvCxnSpPr>
            <a:cxnSpLocks/>
          </p:cNvCxnSpPr>
          <p:nvPr/>
        </p:nvCxnSpPr>
        <p:spPr>
          <a:xfrm>
            <a:off x="1913173" y="1254538"/>
            <a:ext cx="0" cy="99192"/>
          </a:xfrm>
          <a:prstGeom prst="straightConnector1">
            <a:avLst/>
          </a:prstGeom>
          <a:noFill/>
          <a:ln w="19050" cap="flat" cmpd="sng" algn="ctr">
            <a:solidFill>
              <a:srgbClr val="5A5A5A"/>
            </a:solidFill>
            <a:prstDash val="solid"/>
            <a:miter lim="800000"/>
            <a:tailEnd type="triangle"/>
          </a:ln>
          <a:effectLst/>
        </p:spPr>
      </p:cxnSp>
      <p:graphicFrame>
        <p:nvGraphicFramePr>
          <p:cNvPr id="13" name="Таблица 12">
            <a:extLst>
              <a:ext uri="{FF2B5EF4-FFF2-40B4-BE49-F238E27FC236}">
                <a16:creationId xmlns:a16="http://schemas.microsoft.com/office/drawing/2014/main" id="{D4F35964-D437-459F-8865-EEF94A4608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9122331"/>
              </p:ext>
            </p:extLst>
          </p:nvPr>
        </p:nvGraphicFramePr>
        <p:xfrm>
          <a:off x="1368331" y="1366134"/>
          <a:ext cx="1012571" cy="459393"/>
        </p:xfrm>
        <a:graphic>
          <a:graphicData uri="http://schemas.openxmlformats.org/drawingml/2006/table">
            <a:tbl>
              <a:tblPr firstRow="1" bandRow="1"/>
              <a:tblGrid>
                <a:gridCol w="1012571">
                  <a:extLst>
                    <a:ext uri="{9D8B030D-6E8A-4147-A177-3AD203B41FA5}">
                      <a16:colId xmlns:a16="http://schemas.microsoft.com/office/drawing/2014/main" val="3302820224"/>
                    </a:ext>
                  </a:extLst>
                </a:gridCol>
              </a:tblGrid>
              <a:tr h="15840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ru-RU" sz="800" b="1" dirty="0"/>
                        <a:t>Э</a:t>
                      </a:r>
                      <a:r>
                        <a:rPr lang="en-US" sz="800" b="1" dirty="0"/>
                        <a:t>T +</a:t>
                      </a:r>
                      <a:r>
                        <a:rPr lang="ru-RU" sz="800" b="1" dirty="0"/>
                        <a:t> ингибитор</a:t>
                      </a:r>
                      <a:r>
                        <a:rPr lang="en-US" sz="800" b="1" dirty="0"/>
                        <a:t> CDK</a:t>
                      </a:r>
                    </a:p>
                  </a:txBody>
                  <a:tcPr marL="43201" marR="43201" marT="21601" marB="21601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C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1059223"/>
                  </a:ext>
                </a:extLst>
              </a:tr>
              <a:tr h="17235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ru-RU" sz="800" b="0" dirty="0"/>
                        <a:t>не менее 1 линии </a:t>
                      </a:r>
                    </a:p>
                  </a:txBody>
                  <a:tcPr marL="43201" marR="43201" marT="21601" marB="21601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C116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1602970"/>
                  </a:ext>
                </a:extLst>
              </a:tr>
            </a:tbl>
          </a:graphicData>
        </a:graphic>
      </p:graphicFrame>
      <p:cxnSp>
        <p:nvCxnSpPr>
          <p:cNvPr id="14" name="Gerade Verbindung mit Pfeil 81">
            <a:extLst>
              <a:ext uri="{FF2B5EF4-FFF2-40B4-BE49-F238E27FC236}">
                <a16:creationId xmlns:a16="http://schemas.microsoft.com/office/drawing/2014/main" id="{CF2A40F3-17B7-4314-96F9-7597B238DAB9}"/>
              </a:ext>
            </a:extLst>
          </p:cNvPr>
          <p:cNvCxnSpPr>
            <a:cxnSpLocks/>
            <a:stCxn id="13" idx="2"/>
            <a:endCxn id="25" idx="0"/>
          </p:cNvCxnSpPr>
          <p:nvPr/>
        </p:nvCxnSpPr>
        <p:spPr>
          <a:xfrm>
            <a:off x="1874616" y="1825527"/>
            <a:ext cx="0" cy="366003"/>
          </a:xfrm>
          <a:prstGeom prst="straightConnector1">
            <a:avLst/>
          </a:prstGeom>
          <a:noFill/>
          <a:ln w="19050" cap="flat" cmpd="sng" algn="ctr">
            <a:solidFill>
              <a:srgbClr val="5A5A5A"/>
            </a:solidFill>
            <a:prstDash val="solid"/>
            <a:miter lim="800000"/>
            <a:tailEnd type="triangle"/>
          </a:ln>
          <a:effectLst/>
        </p:spPr>
      </p:cxnSp>
      <p:graphicFrame>
        <p:nvGraphicFramePr>
          <p:cNvPr id="15" name="Таблица 14">
            <a:extLst>
              <a:ext uri="{FF2B5EF4-FFF2-40B4-BE49-F238E27FC236}">
                <a16:creationId xmlns:a16="http://schemas.microsoft.com/office/drawing/2014/main" id="{E07C7C2B-06FC-40B0-A397-67F455E7E7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0716967"/>
              </p:ext>
            </p:extLst>
          </p:nvPr>
        </p:nvGraphicFramePr>
        <p:xfrm>
          <a:off x="1329775" y="2505761"/>
          <a:ext cx="1089680" cy="450147"/>
        </p:xfrm>
        <a:graphic>
          <a:graphicData uri="http://schemas.openxmlformats.org/drawingml/2006/table">
            <a:tbl>
              <a:tblPr firstRow="1" bandRow="1"/>
              <a:tblGrid>
                <a:gridCol w="1089680">
                  <a:extLst>
                    <a:ext uri="{9D8B030D-6E8A-4147-A177-3AD203B41FA5}">
                      <a16:colId xmlns:a16="http://schemas.microsoft.com/office/drawing/2014/main" val="1960899152"/>
                    </a:ext>
                  </a:extLst>
                </a:gridCol>
              </a:tblGrid>
              <a:tr h="1648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ru-RU" sz="800" b="1"/>
                        <a:t>Химиотерапия</a:t>
                      </a:r>
                    </a:p>
                  </a:txBody>
                  <a:tcPr marL="43201" marR="43201" marT="21601" marB="21601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C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2984079"/>
                  </a:ext>
                </a:extLst>
              </a:tr>
              <a:tr h="2850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800" b="0" dirty="0"/>
                        <a:t>(</a:t>
                      </a:r>
                      <a:r>
                        <a:rPr lang="ru-RU" sz="800" b="0" dirty="0"/>
                        <a:t>моно</a:t>
                      </a:r>
                      <a:r>
                        <a:rPr lang="en-US" sz="800" b="0" dirty="0"/>
                        <a:t>/ </a:t>
                      </a:r>
                      <a:r>
                        <a:rPr lang="ru-RU" sz="800" b="0" dirty="0"/>
                        <a:t>комбинации</a:t>
                      </a:r>
                      <a:r>
                        <a:rPr lang="en-US" sz="800" b="0" dirty="0"/>
                        <a:t>)</a:t>
                      </a:r>
                      <a:endParaRPr lang="ru-RU" sz="800" b="0" dirty="0"/>
                    </a:p>
                  </a:txBody>
                  <a:tcPr marL="43201" marR="43201" marT="21601" marB="21601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C116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5676977"/>
                  </a:ext>
                </a:extLst>
              </a:tr>
            </a:tbl>
          </a:graphicData>
        </a:graphic>
      </p:graphicFrame>
      <p:cxnSp>
        <p:nvCxnSpPr>
          <p:cNvPr id="16" name="Gerade Verbindung mit Pfeil 81">
            <a:extLst>
              <a:ext uri="{FF2B5EF4-FFF2-40B4-BE49-F238E27FC236}">
                <a16:creationId xmlns:a16="http://schemas.microsoft.com/office/drawing/2014/main" id="{9E2AB2E1-553D-4B44-9073-2A31EEE82C5B}"/>
              </a:ext>
            </a:extLst>
          </p:cNvPr>
          <p:cNvCxnSpPr>
            <a:cxnSpLocks/>
          </p:cNvCxnSpPr>
          <p:nvPr/>
        </p:nvCxnSpPr>
        <p:spPr>
          <a:xfrm>
            <a:off x="1913173" y="2361758"/>
            <a:ext cx="0" cy="141674"/>
          </a:xfrm>
          <a:prstGeom prst="straightConnector1">
            <a:avLst/>
          </a:prstGeom>
          <a:noFill/>
          <a:ln w="19050" cap="flat" cmpd="sng" algn="ctr">
            <a:solidFill>
              <a:srgbClr val="5A5A5A"/>
            </a:solidFill>
            <a:prstDash val="solid"/>
            <a:miter lim="800000"/>
            <a:tailEnd type="triangle"/>
          </a:ln>
          <a:effectLst/>
        </p:spPr>
      </p:cxnSp>
      <p:graphicFrame>
        <p:nvGraphicFramePr>
          <p:cNvPr id="17" name="Таблица 16">
            <a:extLst>
              <a:ext uri="{FF2B5EF4-FFF2-40B4-BE49-F238E27FC236}">
                <a16:creationId xmlns:a16="http://schemas.microsoft.com/office/drawing/2014/main" id="{81F11003-9B7E-4D99-8B72-DB8016198B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0859658"/>
              </p:ext>
            </p:extLst>
          </p:nvPr>
        </p:nvGraphicFramePr>
        <p:xfrm>
          <a:off x="2616619" y="1630547"/>
          <a:ext cx="1028425" cy="452164"/>
        </p:xfrm>
        <a:graphic>
          <a:graphicData uri="http://schemas.openxmlformats.org/drawingml/2006/table">
            <a:tbl>
              <a:tblPr firstRow="1" bandRow="1"/>
              <a:tblGrid>
                <a:gridCol w="1028425">
                  <a:extLst>
                    <a:ext uri="{9D8B030D-6E8A-4147-A177-3AD203B41FA5}">
                      <a16:colId xmlns:a16="http://schemas.microsoft.com/office/drawing/2014/main" val="3302820224"/>
                    </a:ext>
                  </a:extLst>
                </a:gridCol>
              </a:tblGrid>
              <a:tr h="2736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ru-RU" sz="800" b="1" dirty="0" err="1"/>
                        <a:t>Атезолизумаб</a:t>
                      </a:r>
                      <a:r>
                        <a:rPr lang="en-US" sz="800" b="1" dirty="0"/>
                        <a:t> + </a:t>
                      </a:r>
                      <a:r>
                        <a:rPr lang="ru-RU" sz="800" b="1" dirty="0" err="1"/>
                        <a:t>наб-паклитаксел</a:t>
                      </a:r>
                      <a:endParaRPr lang="en-US" sz="800" b="1" dirty="0"/>
                    </a:p>
                  </a:txBody>
                  <a:tcPr marL="43201" marR="43201" marT="21601" marB="21601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C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1059223"/>
                  </a:ext>
                </a:extLst>
              </a:tr>
              <a:tr h="15840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ru-RU" sz="800" b="0" dirty="0"/>
                        <a:t>БРИ* </a:t>
                      </a:r>
                      <a:r>
                        <a:rPr lang="en-US" sz="800" b="0" dirty="0"/>
                        <a:t>&gt; 12 </a:t>
                      </a:r>
                      <a:r>
                        <a:rPr lang="ru-RU" sz="800" b="0" dirty="0"/>
                        <a:t>мес.</a:t>
                      </a:r>
                    </a:p>
                  </a:txBody>
                  <a:tcPr marL="43201" marR="43201" marT="21601" marB="21601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C116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1602970"/>
                  </a:ext>
                </a:extLst>
              </a:tr>
            </a:tbl>
          </a:graphicData>
        </a:graphic>
      </p:graphicFrame>
      <p:cxnSp>
        <p:nvCxnSpPr>
          <p:cNvPr id="18" name="Gerade Verbindung mit Pfeil 81">
            <a:extLst>
              <a:ext uri="{FF2B5EF4-FFF2-40B4-BE49-F238E27FC236}">
                <a16:creationId xmlns:a16="http://schemas.microsoft.com/office/drawing/2014/main" id="{B7C6ACBF-E0DD-42FB-873D-D86727AED2A9}"/>
              </a:ext>
            </a:extLst>
          </p:cNvPr>
          <p:cNvCxnSpPr>
            <a:cxnSpLocks/>
          </p:cNvCxnSpPr>
          <p:nvPr/>
        </p:nvCxnSpPr>
        <p:spPr>
          <a:xfrm>
            <a:off x="3117483" y="2087981"/>
            <a:ext cx="0" cy="104386"/>
          </a:xfrm>
          <a:prstGeom prst="straightConnector1">
            <a:avLst/>
          </a:prstGeom>
          <a:noFill/>
          <a:ln w="19050" cap="flat" cmpd="sng" algn="ctr">
            <a:solidFill>
              <a:srgbClr val="5A5A5A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9" name="Gerade Verbindung mit Pfeil 81">
            <a:extLst>
              <a:ext uri="{FF2B5EF4-FFF2-40B4-BE49-F238E27FC236}">
                <a16:creationId xmlns:a16="http://schemas.microsoft.com/office/drawing/2014/main" id="{4DF422B0-8BB3-4C9F-82EF-2EF4198C585B}"/>
              </a:ext>
            </a:extLst>
          </p:cNvPr>
          <p:cNvCxnSpPr>
            <a:cxnSpLocks/>
          </p:cNvCxnSpPr>
          <p:nvPr/>
        </p:nvCxnSpPr>
        <p:spPr>
          <a:xfrm>
            <a:off x="4233658" y="1520472"/>
            <a:ext cx="0" cy="104386"/>
          </a:xfrm>
          <a:prstGeom prst="straightConnector1">
            <a:avLst/>
          </a:prstGeom>
          <a:noFill/>
          <a:ln w="19050" cap="flat" cmpd="sng" algn="ctr">
            <a:solidFill>
              <a:srgbClr val="5A5A5A"/>
            </a:solidFill>
            <a:prstDash val="solid"/>
            <a:miter lim="800000"/>
            <a:tailEnd type="triangle"/>
          </a:ln>
          <a:effectLst/>
        </p:spPr>
      </p:cxnSp>
      <p:graphicFrame>
        <p:nvGraphicFramePr>
          <p:cNvPr id="20" name="Таблица 19">
            <a:extLst>
              <a:ext uri="{FF2B5EF4-FFF2-40B4-BE49-F238E27FC236}">
                <a16:creationId xmlns:a16="http://schemas.microsoft.com/office/drawing/2014/main" id="{81E6C41E-1092-48DC-9B33-9D7854F125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8824164"/>
              </p:ext>
            </p:extLst>
          </p:nvPr>
        </p:nvGraphicFramePr>
        <p:xfrm>
          <a:off x="2709586" y="2503433"/>
          <a:ext cx="1974066" cy="452164"/>
        </p:xfrm>
        <a:graphic>
          <a:graphicData uri="http://schemas.openxmlformats.org/drawingml/2006/table">
            <a:tbl>
              <a:tblPr firstRow="1" bandRow="1"/>
              <a:tblGrid>
                <a:gridCol w="1974066">
                  <a:extLst>
                    <a:ext uri="{9D8B030D-6E8A-4147-A177-3AD203B41FA5}">
                      <a16:colId xmlns:a16="http://schemas.microsoft.com/office/drawing/2014/main" val="1960899152"/>
                    </a:ext>
                  </a:extLst>
                </a:gridCol>
              </a:tblGrid>
              <a:tr h="1641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ru-RU" sz="800" b="1"/>
                        <a:t>Химиотерапия</a:t>
                      </a:r>
                    </a:p>
                  </a:txBody>
                  <a:tcPr marL="43201" marR="43201" marT="21601" marB="21601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C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2984079"/>
                  </a:ext>
                </a:extLst>
              </a:tr>
              <a:tr h="2736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800" b="0"/>
                        <a:t>(</a:t>
                      </a:r>
                      <a:r>
                        <a:rPr lang="ru-RU" sz="800" b="0"/>
                        <a:t>моно</a:t>
                      </a:r>
                      <a:r>
                        <a:rPr lang="en-US" sz="800" b="0"/>
                        <a:t>/ </a:t>
                      </a:r>
                    </a:p>
                    <a:p>
                      <a:pPr algn="ctr"/>
                      <a:r>
                        <a:rPr lang="ru-RU" sz="800" b="0"/>
                        <a:t>комбинации</a:t>
                      </a:r>
                      <a:r>
                        <a:rPr lang="en-US" sz="800" b="0"/>
                        <a:t>)</a:t>
                      </a:r>
                      <a:endParaRPr lang="ru-RU" sz="800" b="0"/>
                    </a:p>
                  </a:txBody>
                  <a:tcPr marL="43201" marR="43201" marT="21601" marB="21601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C116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5676977"/>
                  </a:ext>
                </a:extLst>
              </a:tr>
            </a:tbl>
          </a:graphicData>
        </a:graphic>
      </p:graphicFrame>
      <p:cxnSp>
        <p:nvCxnSpPr>
          <p:cNvPr id="21" name="Gerade Verbindung mit Pfeil 81">
            <a:extLst>
              <a:ext uri="{FF2B5EF4-FFF2-40B4-BE49-F238E27FC236}">
                <a16:creationId xmlns:a16="http://schemas.microsoft.com/office/drawing/2014/main" id="{436F5AAB-F9E2-497D-ADD6-74C43061EEAB}"/>
              </a:ext>
            </a:extLst>
          </p:cNvPr>
          <p:cNvCxnSpPr>
            <a:cxnSpLocks/>
          </p:cNvCxnSpPr>
          <p:nvPr/>
        </p:nvCxnSpPr>
        <p:spPr>
          <a:xfrm>
            <a:off x="3117483" y="2327198"/>
            <a:ext cx="0" cy="169425"/>
          </a:xfrm>
          <a:prstGeom prst="straightConnector1">
            <a:avLst/>
          </a:prstGeom>
          <a:noFill/>
          <a:ln w="19050" cap="flat" cmpd="sng" algn="ctr">
            <a:solidFill>
              <a:srgbClr val="5A5A5A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2" name="Gerade Verbindung mit Pfeil 81">
            <a:extLst>
              <a:ext uri="{FF2B5EF4-FFF2-40B4-BE49-F238E27FC236}">
                <a16:creationId xmlns:a16="http://schemas.microsoft.com/office/drawing/2014/main" id="{3BC8F98E-BEDF-4D01-93E0-42CE51EB6C06}"/>
              </a:ext>
            </a:extLst>
          </p:cNvPr>
          <p:cNvCxnSpPr>
            <a:cxnSpLocks/>
          </p:cNvCxnSpPr>
          <p:nvPr/>
        </p:nvCxnSpPr>
        <p:spPr>
          <a:xfrm>
            <a:off x="4241330" y="1750298"/>
            <a:ext cx="8191" cy="746325"/>
          </a:xfrm>
          <a:prstGeom prst="straightConnector1">
            <a:avLst/>
          </a:prstGeom>
          <a:noFill/>
          <a:ln w="19050" cap="flat" cmpd="sng" algn="ctr">
            <a:solidFill>
              <a:srgbClr val="5A5A5A"/>
            </a:solidFill>
            <a:prstDash val="solid"/>
            <a:miter lim="800000"/>
            <a:tailEnd type="triangle"/>
          </a:ln>
          <a:effectLst/>
        </p:spPr>
      </p:cxnSp>
      <p:graphicFrame>
        <p:nvGraphicFramePr>
          <p:cNvPr id="23" name="Таблица 55">
            <a:extLst>
              <a:ext uri="{FF2B5EF4-FFF2-40B4-BE49-F238E27FC236}">
                <a16:creationId xmlns:a16="http://schemas.microsoft.com/office/drawing/2014/main" id="{510247A0-C059-4C7D-B412-EE2225764D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8063815"/>
              </p:ext>
            </p:extLst>
          </p:nvPr>
        </p:nvGraphicFramePr>
        <p:xfrm>
          <a:off x="3663942" y="1616691"/>
          <a:ext cx="1139431" cy="180362"/>
        </p:xfrm>
        <a:graphic>
          <a:graphicData uri="http://schemas.openxmlformats.org/drawingml/2006/table">
            <a:tbl>
              <a:tblPr firstRow="1" bandRow="1"/>
              <a:tblGrid>
                <a:gridCol w="1139431">
                  <a:extLst>
                    <a:ext uri="{9D8B030D-6E8A-4147-A177-3AD203B41FA5}">
                      <a16:colId xmlns:a16="http://schemas.microsoft.com/office/drawing/2014/main" val="2280516209"/>
                    </a:ext>
                  </a:extLst>
                </a:gridCol>
              </a:tblGrid>
              <a:tr h="18000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900" dirty="0"/>
                        <a:t>PARP</a:t>
                      </a:r>
                      <a:r>
                        <a:rPr lang="ru-RU" sz="900" dirty="0"/>
                        <a:t> ингибитор</a:t>
                      </a:r>
                    </a:p>
                  </a:txBody>
                  <a:tcPr marL="43201" marR="43201" marT="21601" marB="21601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B7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168119"/>
                  </a:ext>
                </a:extLst>
              </a:tr>
            </a:tbl>
          </a:graphicData>
        </a:graphic>
      </p:graphicFrame>
      <p:graphicFrame>
        <p:nvGraphicFramePr>
          <p:cNvPr id="24" name="Таблица 55">
            <a:extLst>
              <a:ext uri="{FF2B5EF4-FFF2-40B4-BE49-F238E27FC236}">
                <a16:creationId xmlns:a16="http://schemas.microsoft.com/office/drawing/2014/main" id="{2F1582DB-0FC6-49B8-AD06-CCA35CE4A5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3143909"/>
              </p:ext>
            </p:extLst>
          </p:nvPr>
        </p:nvGraphicFramePr>
        <p:xfrm>
          <a:off x="2600237" y="2192367"/>
          <a:ext cx="1089679" cy="180362"/>
        </p:xfrm>
        <a:graphic>
          <a:graphicData uri="http://schemas.openxmlformats.org/drawingml/2006/table">
            <a:tbl>
              <a:tblPr firstRow="1" bandRow="1"/>
              <a:tblGrid>
                <a:gridCol w="1089679">
                  <a:extLst>
                    <a:ext uri="{9D8B030D-6E8A-4147-A177-3AD203B41FA5}">
                      <a16:colId xmlns:a16="http://schemas.microsoft.com/office/drawing/2014/main" val="2280516209"/>
                    </a:ext>
                  </a:extLst>
                </a:gridCol>
              </a:tblGrid>
              <a:tr h="18000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900" dirty="0"/>
                        <a:t>PARP</a:t>
                      </a:r>
                      <a:r>
                        <a:rPr lang="ru-RU" sz="900" dirty="0"/>
                        <a:t> ингибитор</a:t>
                      </a:r>
                    </a:p>
                  </a:txBody>
                  <a:tcPr marL="43201" marR="43201" marT="21601" marB="21601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B7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168119"/>
                  </a:ext>
                </a:extLst>
              </a:tr>
            </a:tbl>
          </a:graphicData>
        </a:graphic>
      </p:graphicFrame>
      <p:graphicFrame>
        <p:nvGraphicFramePr>
          <p:cNvPr id="25" name="Таблица 55">
            <a:extLst>
              <a:ext uri="{FF2B5EF4-FFF2-40B4-BE49-F238E27FC236}">
                <a16:creationId xmlns:a16="http://schemas.microsoft.com/office/drawing/2014/main" id="{74C486AB-A273-4C06-8272-1612B419A8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3051738"/>
              </p:ext>
            </p:extLst>
          </p:nvPr>
        </p:nvGraphicFramePr>
        <p:xfrm>
          <a:off x="1329775" y="2191530"/>
          <a:ext cx="1089682" cy="180362"/>
        </p:xfrm>
        <a:graphic>
          <a:graphicData uri="http://schemas.openxmlformats.org/drawingml/2006/table">
            <a:tbl>
              <a:tblPr firstRow="1" bandRow="1"/>
              <a:tblGrid>
                <a:gridCol w="1089682">
                  <a:extLst>
                    <a:ext uri="{9D8B030D-6E8A-4147-A177-3AD203B41FA5}">
                      <a16:colId xmlns:a16="http://schemas.microsoft.com/office/drawing/2014/main" val="2280516209"/>
                    </a:ext>
                  </a:extLst>
                </a:gridCol>
              </a:tblGrid>
              <a:tr h="18000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900" dirty="0"/>
                        <a:t>PARP</a:t>
                      </a:r>
                      <a:r>
                        <a:rPr lang="ru-RU" sz="900" dirty="0"/>
                        <a:t> ингибитор</a:t>
                      </a:r>
                    </a:p>
                  </a:txBody>
                  <a:tcPr marL="43201" marR="43201" marT="21601" marB="21601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B7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168119"/>
                  </a:ext>
                </a:extLst>
              </a:tr>
            </a:tbl>
          </a:graphicData>
        </a:graphic>
      </p:graphicFrame>
      <p:sp>
        <p:nvSpPr>
          <p:cNvPr id="31" name="TextBox 30">
            <a:extLst>
              <a:ext uri="{FF2B5EF4-FFF2-40B4-BE49-F238E27FC236}">
                <a16:creationId xmlns:a16="http://schemas.microsoft.com/office/drawing/2014/main" id="{008BB532-17D2-42B5-8901-4A0E613FAA92}"/>
              </a:ext>
            </a:extLst>
          </p:cNvPr>
          <p:cNvSpPr txBox="1"/>
          <p:nvPr/>
        </p:nvSpPr>
        <p:spPr>
          <a:xfrm>
            <a:off x="81744" y="3067583"/>
            <a:ext cx="5400597" cy="169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500" b="0" i="0" dirty="0" err="1">
                <a:solidFill>
                  <a:srgbClr val="303030"/>
                </a:solidFill>
                <a:effectLst/>
                <a:latin typeface="Arial" panose="020B0604020202020204" pitchFamily="34" charset="0"/>
              </a:rPr>
              <a:t>gBRCAm</a:t>
            </a:r>
            <a:r>
              <a:rPr lang="ru-RU" sz="500" b="0" i="0" dirty="0">
                <a:solidFill>
                  <a:srgbClr val="30303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sz="500" b="0" i="0" dirty="0" err="1">
                <a:solidFill>
                  <a:srgbClr val="303030"/>
                </a:solidFill>
                <a:effectLst/>
                <a:latin typeface="Arial" panose="020B0604020202020204" pitchFamily="34" charset="0"/>
              </a:rPr>
              <a:t>герминальные</a:t>
            </a:r>
            <a:r>
              <a:rPr lang="ru-RU" sz="500" b="0" i="0" dirty="0">
                <a:solidFill>
                  <a:srgbClr val="303030"/>
                </a:solidFill>
                <a:effectLst/>
                <a:latin typeface="Arial" panose="020B0604020202020204" pitchFamily="34" charset="0"/>
              </a:rPr>
              <a:t> мутации генов BRCA; ТН, трижды негативный</a:t>
            </a:r>
            <a:endParaRPr lang="en-US" sz="500" dirty="0"/>
          </a:p>
        </p:txBody>
      </p:sp>
    </p:spTree>
    <p:extLst>
      <p:ext uri="{BB962C8B-B14F-4D97-AF65-F5344CB8AC3E}">
        <p14:creationId xmlns:p14="http://schemas.microsoft.com/office/powerpoint/2010/main" val="1282338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0018" name="Заголовок 1"/>
          <p:cNvSpPr>
            <a:spLocks noGrp="1"/>
          </p:cNvSpPr>
          <p:nvPr>
            <p:ph type="title"/>
          </p:nvPr>
        </p:nvSpPr>
        <p:spPr>
          <a:xfrm>
            <a:off x="258820" y="1"/>
            <a:ext cx="5350698" cy="589516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1400" b="1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РКИ 3-й фазы </a:t>
            </a:r>
            <a:r>
              <a:rPr lang="en-US" altLang="ru-RU" sz="1400" b="1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EMBRACA</a:t>
            </a:r>
            <a:r>
              <a:rPr lang="ru-RU" altLang="ru-RU" sz="1400" b="1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монотерапия </a:t>
            </a:r>
            <a:r>
              <a:rPr lang="ru-RU" altLang="ru-RU" sz="1400" b="1" dirty="0" err="1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талазопарибом</a:t>
            </a:r>
            <a:r>
              <a:rPr lang="ru-RU" altLang="ru-RU" sz="1400" b="1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в различных линиях </a:t>
            </a:r>
            <a:r>
              <a:rPr lang="en-US" altLang="ru-RU" sz="1400" b="1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gBRCA+ HER2- </a:t>
            </a:r>
            <a:r>
              <a:rPr lang="ru-RU" altLang="ru-RU" sz="1400" b="1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мРМЖ</a:t>
            </a:r>
          </a:p>
        </p:txBody>
      </p:sp>
      <p:sp>
        <p:nvSpPr>
          <p:cNvPr id="8" name="Rounded Rectangle 23"/>
          <p:cNvSpPr/>
          <p:nvPr/>
        </p:nvSpPr>
        <p:spPr>
          <a:xfrm>
            <a:off x="2381852" y="876025"/>
            <a:ext cx="1459349" cy="785270"/>
          </a:xfrm>
          <a:prstGeom prst="roundRect">
            <a:avLst/>
          </a:prstGeom>
          <a:noFill/>
          <a:ln w="28575" cap="flat" cmpd="sng" algn="ctr">
            <a:solidFill>
              <a:srgbClr val="0070C0"/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 defTabSz="575876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898" b="1" kern="0" dirty="0">
                <a:solidFill>
                  <a:srgbClr val="0070C0"/>
                </a:solidFill>
              </a:rPr>
              <a:t>Талазопариб</a:t>
            </a:r>
            <a:r>
              <a:rPr lang="en-GB" sz="898" kern="0" dirty="0">
                <a:solidFill>
                  <a:prstClr val="black"/>
                </a:solidFill>
              </a:rPr>
              <a:t> </a:t>
            </a:r>
            <a:r>
              <a:rPr lang="ru-RU" sz="898" kern="0" dirty="0">
                <a:solidFill>
                  <a:prstClr val="black"/>
                </a:solidFill>
              </a:rPr>
              <a:t>1 мг </a:t>
            </a:r>
          </a:p>
          <a:p>
            <a:pPr algn="ctr" defTabSz="575876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898" kern="0" dirty="0">
                <a:solidFill>
                  <a:prstClr val="black"/>
                </a:solidFill>
              </a:rPr>
              <a:t>в сутки внутрь</a:t>
            </a:r>
            <a:endParaRPr lang="en-GB" sz="898" kern="0" dirty="0">
              <a:solidFill>
                <a:prstClr val="black"/>
              </a:solidFill>
            </a:endParaRPr>
          </a:p>
        </p:txBody>
      </p:sp>
      <p:sp>
        <p:nvSpPr>
          <p:cNvPr id="10" name="Rounded Rectangle 27"/>
          <p:cNvSpPr/>
          <p:nvPr/>
        </p:nvSpPr>
        <p:spPr>
          <a:xfrm>
            <a:off x="96837" y="876025"/>
            <a:ext cx="1383986" cy="1697295"/>
          </a:xfrm>
          <a:prstGeom prst="roundRect">
            <a:avLst>
              <a:gd name="adj" fmla="val 6549"/>
            </a:avLst>
          </a:prstGeom>
          <a:noFill/>
          <a:ln w="28575" cap="flat" cmpd="sng" algn="ctr">
            <a:solidFill>
              <a:srgbClr val="0070C0"/>
            </a:solidFill>
            <a:prstDash val="solid"/>
          </a:ln>
          <a:effectLst/>
        </p:spPr>
        <p:txBody>
          <a:bodyPr lIns="45341" tIns="0" rIns="0" bIns="0" anchor="ctr"/>
          <a:lstStyle/>
          <a:p>
            <a:pPr marL="107978" indent="-107978" defTabSz="575876" eaLnBrk="0" fontAlgn="base" hangingPunct="0">
              <a:spcBef>
                <a:spcPts val="126"/>
              </a:spcBef>
              <a:spcAft>
                <a:spcPts val="126"/>
              </a:spcAft>
              <a:buFont typeface="Arial" pitchFamily="34" charset="0"/>
              <a:buChar char="•"/>
              <a:defRPr/>
            </a:pPr>
            <a:r>
              <a:rPr lang="en-US" sz="898" kern="0" dirty="0">
                <a:solidFill>
                  <a:prstClr val="black"/>
                </a:solidFill>
              </a:rPr>
              <a:t>N=</a:t>
            </a:r>
            <a:r>
              <a:rPr lang="ru-RU" sz="898" kern="0" dirty="0">
                <a:solidFill>
                  <a:prstClr val="black"/>
                </a:solidFill>
              </a:rPr>
              <a:t>431</a:t>
            </a:r>
            <a:endParaRPr lang="en-US" sz="898" kern="0" dirty="0">
              <a:solidFill>
                <a:prstClr val="black"/>
              </a:solidFill>
            </a:endParaRPr>
          </a:p>
          <a:p>
            <a:pPr marL="107978" indent="-107978" defTabSz="575876" eaLnBrk="0" fontAlgn="base" hangingPunct="0">
              <a:spcBef>
                <a:spcPts val="126"/>
              </a:spcBef>
              <a:spcAft>
                <a:spcPts val="126"/>
              </a:spcAft>
              <a:buFont typeface="Arial" pitchFamily="34" charset="0"/>
              <a:buChar char="•"/>
              <a:defRPr/>
            </a:pPr>
            <a:r>
              <a:rPr lang="en-US" sz="898" i="1" kern="0" dirty="0">
                <a:solidFill>
                  <a:prstClr val="black"/>
                </a:solidFill>
              </a:rPr>
              <a:t>gBRCA+</a:t>
            </a:r>
            <a:r>
              <a:rPr lang="en-US" sz="898" kern="0" dirty="0">
                <a:solidFill>
                  <a:prstClr val="black"/>
                </a:solidFill>
              </a:rPr>
              <a:t> HER2</a:t>
            </a:r>
            <a:r>
              <a:rPr lang="en-US" sz="898" kern="0" dirty="0">
                <a:solidFill>
                  <a:prstClr val="black"/>
                </a:solidFill>
                <a:cs typeface="Arial"/>
              </a:rPr>
              <a:t>–</a:t>
            </a:r>
            <a:r>
              <a:rPr lang="en-US" sz="898" kern="0" dirty="0">
                <a:solidFill>
                  <a:prstClr val="black"/>
                </a:solidFill>
              </a:rPr>
              <a:t> </a:t>
            </a:r>
            <a:r>
              <a:rPr lang="ru-RU" sz="898" kern="0" dirty="0" err="1">
                <a:solidFill>
                  <a:prstClr val="black"/>
                </a:solidFill>
              </a:rPr>
              <a:t>мРМЖ</a:t>
            </a:r>
            <a:endParaRPr lang="en-US" sz="898" kern="0" dirty="0">
              <a:solidFill>
                <a:prstClr val="black"/>
              </a:solidFill>
            </a:endParaRPr>
          </a:p>
          <a:p>
            <a:pPr marL="107978" indent="-107978" defTabSz="575876" eaLnBrk="0" fontAlgn="base" hangingPunct="0">
              <a:spcBef>
                <a:spcPts val="126"/>
              </a:spcBef>
              <a:spcAft>
                <a:spcPts val="126"/>
              </a:spcAft>
              <a:buFont typeface="Arial" pitchFamily="34" charset="0"/>
              <a:buChar char="•"/>
              <a:defRPr/>
            </a:pPr>
            <a:r>
              <a:rPr lang="ru-RU" sz="898" kern="0" dirty="0">
                <a:solidFill>
                  <a:prstClr val="black"/>
                </a:solidFill>
              </a:rPr>
              <a:t>Факторы стратификации:</a:t>
            </a:r>
          </a:p>
          <a:p>
            <a:pPr marL="351044" lvl="1" indent="-135017" defTabSz="575876" eaLnBrk="0" fontAlgn="base" hangingPunct="0">
              <a:spcBef>
                <a:spcPts val="126"/>
              </a:spcBef>
              <a:spcAft>
                <a:spcPts val="126"/>
              </a:spcAft>
              <a:buFont typeface="Wingdings" panose="05000000000000000000" pitchFamily="2" charset="2"/>
              <a:buChar char="ü"/>
              <a:defRPr/>
            </a:pPr>
            <a:r>
              <a:rPr lang="ru-RU" sz="756" kern="0" dirty="0">
                <a:solidFill>
                  <a:prstClr val="black"/>
                </a:solidFill>
              </a:rPr>
              <a:t>Число линий ХТ (0 или 1 – 3)</a:t>
            </a:r>
          </a:p>
          <a:p>
            <a:pPr marL="351044" lvl="1" indent="-135017" defTabSz="575876" eaLnBrk="0" fontAlgn="base" hangingPunct="0">
              <a:spcBef>
                <a:spcPts val="126"/>
              </a:spcBef>
              <a:spcAft>
                <a:spcPts val="126"/>
              </a:spcAft>
              <a:buFont typeface="Wingdings" panose="05000000000000000000" pitchFamily="2" charset="2"/>
              <a:buChar char="ü"/>
              <a:defRPr/>
            </a:pPr>
            <a:r>
              <a:rPr lang="ru-RU" sz="756" kern="0" dirty="0" err="1">
                <a:solidFill>
                  <a:prstClr val="black"/>
                </a:solidFill>
              </a:rPr>
              <a:t>ТНмРМЖ</a:t>
            </a:r>
            <a:r>
              <a:rPr lang="ru-RU" sz="756" kern="0" dirty="0">
                <a:solidFill>
                  <a:prstClr val="black"/>
                </a:solidFill>
              </a:rPr>
              <a:t> или HR+ </a:t>
            </a:r>
            <a:r>
              <a:rPr lang="ru-RU" sz="756" kern="0" dirty="0" err="1">
                <a:solidFill>
                  <a:prstClr val="black"/>
                </a:solidFill>
              </a:rPr>
              <a:t>мРМЖ</a:t>
            </a:r>
            <a:endParaRPr lang="ru-RU" sz="756" kern="0" dirty="0">
              <a:solidFill>
                <a:prstClr val="black"/>
              </a:solidFill>
            </a:endParaRPr>
          </a:p>
          <a:p>
            <a:pPr marL="351044" lvl="1" indent="-135017" defTabSz="575876" eaLnBrk="0" fontAlgn="base" hangingPunct="0">
              <a:spcBef>
                <a:spcPts val="126"/>
              </a:spcBef>
              <a:spcAft>
                <a:spcPts val="126"/>
              </a:spcAft>
              <a:buFont typeface="Wingdings" panose="05000000000000000000" pitchFamily="2" charset="2"/>
              <a:buChar char="ü"/>
              <a:defRPr/>
            </a:pPr>
            <a:r>
              <a:rPr lang="ru-RU" sz="756" kern="0" dirty="0">
                <a:solidFill>
                  <a:prstClr val="black"/>
                </a:solidFill>
              </a:rPr>
              <a:t>Метастазы в ЦНС</a:t>
            </a:r>
          </a:p>
        </p:txBody>
      </p:sp>
      <p:cxnSp>
        <p:nvCxnSpPr>
          <p:cNvPr id="1750021" name="Elbow Connector 28"/>
          <p:cNvCxnSpPr>
            <a:cxnSpLocks noChangeShapeType="1"/>
            <a:stCxn id="10" idx="3"/>
          </p:cNvCxnSpPr>
          <p:nvPr/>
        </p:nvCxnSpPr>
        <p:spPr bwMode="auto">
          <a:xfrm flipV="1">
            <a:off x="1480822" y="1322287"/>
            <a:ext cx="901779" cy="402386"/>
          </a:xfrm>
          <a:prstGeom prst="bentConnector3">
            <a:avLst>
              <a:gd name="adj1" fmla="val 50000"/>
            </a:avLst>
          </a:prstGeom>
          <a:noFill/>
          <a:ln w="38100" algn="ctr">
            <a:solidFill>
              <a:srgbClr val="0070C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50022" name="TextBox 17"/>
          <p:cNvSpPr txBox="1">
            <a:spLocks noChangeArrowheads="1"/>
          </p:cNvSpPr>
          <p:nvPr/>
        </p:nvSpPr>
        <p:spPr bwMode="auto">
          <a:xfrm>
            <a:off x="1600170" y="1505784"/>
            <a:ext cx="276607" cy="196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7591" tIns="28796" rIns="57591" bIns="28796">
            <a:spAutoFit/>
          </a:bodyPr>
          <a:lstStyle>
            <a:lvl1pPr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itchFamily="34" charset="0"/>
              <a:buChar char="•"/>
              <a:defRPr sz="2400">
                <a:solidFill>
                  <a:srgbClr val="0D0D0D"/>
                </a:solidFill>
                <a:latin typeface="Arial" pitchFamily="34" charset="0"/>
              </a:defRPr>
            </a:lvl1pPr>
            <a:lvl2pPr marL="742950" indent="-285750">
              <a:spcAft>
                <a:spcPts val="600"/>
              </a:spcAft>
              <a:buClr>
                <a:schemeClr val="accent1"/>
              </a:buClr>
              <a:buFont typeface="Arial" pitchFamily="34" charset="0"/>
              <a:buChar char="–"/>
              <a:defRPr sz="2000">
                <a:solidFill>
                  <a:srgbClr val="0D0D0D"/>
                </a:solidFill>
                <a:latin typeface="Arial" pitchFamily="34" charset="0"/>
              </a:defRPr>
            </a:lvl2pPr>
            <a:lvl3pPr marL="1143000" indent="-228600">
              <a:spcAft>
                <a:spcPts val="600"/>
              </a:spcAft>
              <a:buClr>
                <a:schemeClr val="accent1"/>
              </a:buClr>
              <a:buFont typeface="Arial" pitchFamily="34" charset="0"/>
              <a:buChar char="•"/>
              <a:defRPr sz="1900">
                <a:solidFill>
                  <a:srgbClr val="0D0D0D"/>
                </a:solidFill>
                <a:latin typeface="Arial" pitchFamily="34" charset="0"/>
              </a:defRPr>
            </a:lvl3pPr>
            <a:lvl4pPr marL="1600200" indent="-228600">
              <a:spcAft>
                <a:spcPts val="600"/>
              </a:spcAft>
              <a:buClr>
                <a:schemeClr val="accent1"/>
              </a:buClr>
              <a:buFont typeface="Arial" pitchFamily="34" charset="0"/>
              <a:buChar char="–"/>
              <a:defRPr sz="1600">
                <a:solidFill>
                  <a:srgbClr val="0D0D0D"/>
                </a:solidFill>
                <a:latin typeface="Arial" pitchFamily="34" charset="0"/>
              </a:defRPr>
            </a:lvl4pPr>
            <a:lvl5pPr marL="2057400" indent="-228600">
              <a:spcAft>
                <a:spcPts val="600"/>
              </a:spcAft>
              <a:buClr>
                <a:schemeClr val="accent1"/>
              </a:buClr>
              <a:buFont typeface="Arial" pitchFamily="34" charset="0"/>
              <a:buChar char="•"/>
              <a:defRPr sz="1500">
                <a:solidFill>
                  <a:srgbClr val="0D0D0D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Arial" pitchFamily="34" charset="0"/>
              <a:buChar char="•"/>
              <a:defRPr sz="1500">
                <a:solidFill>
                  <a:srgbClr val="0D0D0D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Arial" pitchFamily="34" charset="0"/>
              <a:buChar char="•"/>
              <a:defRPr sz="1500">
                <a:solidFill>
                  <a:srgbClr val="0D0D0D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Arial" pitchFamily="34" charset="0"/>
              <a:buChar char="•"/>
              <a:defRPr sz="1500">
                <a:solidFill>
                  <a:srgbClr val="0D0D0D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Arial" pitchFamily="34" charset="0"/>
              <a:buChar char="•"/>
              <a:defRPr sz="1500">
                <a:solidFill>
                  <a:srgbClr val="0D0D0D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ru-RU" altLang="ru-RU" sz="898" dirty="0">
                <a:solidFill>
                  <a:srgbClr val="000000"/>
                </a:solidFill>
              </a:rPr>
              <a:t>2:1</a:t>
            </a:r>
          </a:p>
        </p:txBody>
      </p:sp>
      <p:cxnSp>
        <p:nvCxnSpPr>
          <p:cNvPr id="1750023" name="Elbow Connector 28"/>
          <p:cNvCxnSpPr>
            <a:cxnSpLocks noChangeShapeType="1"/>
            <a:stCxn id="10" idx="3"/>
          </p:cNvCxnSpPr>
          <p:nvPr/>
        </p:nvCxnSpPr>
        <p:spPr bwMode="auto">
          <a:xfrm>
            <a:off x="1480822" y="1724673"/>
            <a:ext cx="901779" cy="419636"/>
          </a:xfrm>
          <a:prstGeom prst="bentConnector3">
            <a:avLst>
              <a:gd name="adj1" fmla="val 50000"/>
            </a:avLst>
          </a:prstGeom>
          <a:noFill/>
          <a:ln w="38100" algn="ctr">
            <a:solidFill>
              <a:srgbClr val="0070C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" name="Rounded Rectangle 23"/>
          <p:cNvSpPr/>
          <p:nvPr/>
        </p:nvSpPr>
        <p:spPr>
          <a:xfrm>
            <a:off x="2381852" y="1788050"/>
            <a:ext cx="1459349" cy="785270"/>
          </a:xfrm>
          <a:prstGeom prst="roundRect">
            <a:avLst/>
          </a:prstGeom>
          <a:noFill/>
          <a:ln w="28575" cap="flat" cmpd="sng" algn="ctr">
            <a:solidFill>
              <a:srgbClr val="0070C0"/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 defTabSz="575876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898" b="1" kern="0" dirty="0">
                <a:solidFill>
                  <a:srgbClr val="0070C0"/>
                </a:solidFill>
              </a:rPr>
              <a:t>Терапия по выбору врача</a:t>
            </a:r>
            <a:r>
              <a:rPr lang="en-GB" sz="898" b="1" kern="0" dirty="0">
                <a:solidFill>
                  <a:srgbClr val="0070C0"/>
                </a:solidFill>
              </a:rPr>
              <a:t> (</a:t>
            </a:r>
            <a:r>
              <a:rPr lang="ru-RU" sz="898" b="1" kern="0" dirty="0">
                <a:solidFill>
                  <a:srgbClr val="0070C0"/>
                </a:solidFill>
              </a:rPr>
              <a:t>ТВВ</a:t>
            </a:r>
            <a:r>
              <a:rPr lang="en-GB" sz="898" b="1" kern="0" dirty="0">
                <a:solidFill>
                  <a:srgbClr val="0070C0"/>
                </a:solidFill>
              </a:rPr>
              <a:t>)</a:t>
            </a:r>
            <a:r>
              <a:rPr lang="ru-RU" sz="898" kern="0" dirty="0">
                <a:solidFill>
                  <a:prstClr val="black"/>
                </a:solidFill>
              </a:rPr>
              <a:t>:</a:t>
            </a:r>
            <a:endParaRPr lang="en-GB" sz="898" kern="0" dirty="0">
              <a:solidFill>
                <a:prstClr val="black"/>
              </a:solidFill>
            </a:endParaRPr>
          </a:p>
          <a:p>
            <a:pPr algn="ctr" defTabSz="575876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898" kern="0" dirty="0">
                <a:solidFill>
                  <a:prstClr val="black"/>
                </a:solidFill>
              </a:rPr>
              <a:t>капецитабин,</a:t>
            </a:r>
          </a:p>
          <a:p>
            <a:pPr algn="ctr" defTabSz="575876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898" kern="0" dirty="0" err="1">
                <a:solidFill>
                  <a:prstClr val="black"/>
                </a:solidFill>
              </a:rPr>
              <a:t>эрибулин</a:t>
            </a:r>
            <a:r>
              <a:rPr lang="ru-RU" sz="898" kern="0" dirty="0">
                <a:solidFill>
                  <a:prstClr val="black"/>
                </a:solidFill>
              </a:rPr>
              <a:t>, </a:t>
            </a:r>
            <a:r>
              <a:rPr lang="ru-RU" sz="898" kern="0" dirty="0" err="1">
                <a:solidFill>
                  <a:prstClr val="black"/>
                </a:solidFill>
              </a:rPr>
              <a:t>гемцитабин</a:t>
            </a:r>
            <a:endParaRPr lang="ru-RU" sz="898" kern="0" dirty="0">
              <a:solidFill>
                <a:prstClr val="black"/>
              </a:solidFill>
            </a:endParaRPr>
          </a:p>
          <a:p>
            <a:pPr algn="ctr" defTabSz="575876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898" kern="0" dirty="0">
                <a:solidFill>
                  <a:prstClr val="black"/>
                </a:solidFill>
              </a:rPr>
              <a:t>или </a:t>
            </a:r>
            <a:r>
              <a:rPr lang="ru-RU" sz="898" kern="0" dirty="0" err="1">
                <a:solidFill>
                  <a:prstClr val="black"/>
                </a:solidFill>
              </a:rPr>
              <a:t>винорелбин</a:t>
            </a:r>
            <a:endParaRPr lang="ru-RU" sz="898" kern="0" dirty="0">
              <a:solidFill>
                <a:prstClr val="black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60548" y="707273"/>
            <a:ext cx="1764047" cy="2136672"/>
          </a:xfrm>
          <a:prstGeom prst="rect">
            <a:avLst/>
          </a:prstGeom>
          <a:noFill/>
        </p:spPr>
        <p:txBody>
          <a:bodyPr wrap="square" lIns="57591" tIns="28796" rIns="57591" bIns="28796">
            <a:spAutoFit/>
          </a:bodyPr>
          <a:lstStyle/>
          <a:p>
            <a:pPr>
              <a:defRPr/>
            </a:pPr>
            <a:r>
              <a:rPr lang="ru-RU" sz="898" b="1" dirty="0">
                <a:solidFill>
                  <a:srgbClr val="0070C0"/>
                </a:solidFill>
                <a:cs typeface="Arial"/>
              </a:rPr>
              <a:t>Первичная конечная точка </a:t>
            </a:r>
          </a:p>
          <a:p>
            <a:pPr marL="107993" indent="-107993">
              <a:buClr>
                <a:srgbClr val="430098"/>
              </a:buClr>
              <a:buSzPct val="120000"/>
              <a:buFont typeface="Arial"/>
              <a:buChar char="•"/>
              <a:defRPr/>
            </a:pPr>
            <a:r>
              <a:rPr lang="ru-RU" sz="756" dirty="0">
                <a:solidFill>
                  <a:prstClr val="black"/>
                </a:solidFill>
                <a:cs typeface="Arial"/>
              </a:rPr>
              <a:t>Медиана ВБП по централизованной оценке*</a:t>
            </a:r>
          </a:p>
          <a:p>
            <a:pPr marL="107993" indent="-107993">
              <a:buClr>
                <a:srgbClr val="430098"/>
              </a:buClr>
              <a:buSzPct val="120000"/>
              <a:buFont typeface="Arial"/>
              <a:buChar char="•"/>
              <a:defRPr/>
            </a:pPr>
            <a:endParaRPr lang="ru-RU" sz="756" dirty="0">
              <a:solidFill>
                <a:prstClr val="black">
                  <a:lumMod val="65000"/>
                  <a:lumOff val="35000"/>
                </a:prstClr>
              </a:solidFill>
              <a:cs typeface="Arial"/>
            </a:endParaRPr>
          </a:p>
          <a:p>
            <a:pPr fontAlgn="ctr">
              <a:lnSpc>
                <a:spcPct val="95000"/>
              </a:lnSpc>
            </a:pPr>
            <a:r>
              <a:rPr lang="ru-RU" sz="898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вторичные конечные точки эффективности</a:t>
            </a:r>
            <a:endParaRPr lang="ru-RU" sz="898" dirty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pPr marL="135017" indent="-135017">
              <a:lnSpc>
                <a:spcPct val="95000"/>
              </a:lnSpc>
              <a:spcAft>
                <a:spcPts val="142"/>
              </a:spcAft>
              <a:buFont typeface="Arial" panose="020B0604020202020204" pitchFamily="34" charset="0"/>
              <a:buChar char="•"/>
            </a:pPr>
            <a:r>
              <a:rPr lang="ru-RU" sz="756" dirty="0">
                <a:solidFill>
                  <a:srgbClr val="000000"/>
                </a:solidFill>
                <a:cs typeface="Arial" panose="020B0604020202020204" pitchFamily="34" charset="0"/>
              </a:rPr>
              <a:t>ОВ</a:t>
            </a:r>
            <a:endParaRPr lang="ru-RU" sz="1134" dirty="0"/>
          </a:p>
          <a:p>
            <a:pPr marL="135017" indent="-135017">
              <a:lnSpc>
                <a:spcPct val="95000"/>
              </a:lnSpc>
              <a:spcAft>
                <a:spcPts val="142"/>
              </a:spcAft>
              <a:buFont typeface="Arial" panose="020B0604020202020204" pitchFamily="34" charset="0"/>
              <a:buChar char="•"/>
            </a:pPr>
            <a:r>
              <a:rPr lang="ru-RU" sz="756" dirty="0">
                <a:solidFill>
                  <a:srgbClr val="000000"/>
                </a:solidFill>
                <a:cs typeface="Arial" panose="020B0604020202020204" pitchFamily="34" charset="0"/>
              </a:rPr>
              <a:t>ЧОО† по оценке исследователя</a:t>
            </a:r>
            <a:endParaRPr lang="ru-RU" sz="1134" dirty="0"/>
          </a:p>
          <a:p>
            <a:pPr marL="135017" indent="-135017">
              <a:lnSpc>
                <a:spcPct val="95000"/>
              </a:lnSpc>
              <a:spcAft>
                <a:spcPts val="142"/>
              </a:spcAft>
              <a:buFont typeface="Arial" panose="020B0604020202020204" pitchFamily="34" charset="0"/>
              <a:buChar char="•"/>
            </a:pPr>
            <a:r>
              <a:rPr lang="ru-RU" sz="756" dirty="0">
                <a:solidFill>
                  <a:srgbClr val="000000"/>
                </a:solidFill>
                <a:cs typeface="Arial" panose="020B0604020202020204" pitchFamily="34" charset="0"/>
              </a:rPr>
              <a:t>Безопасность</a:t>
            </a:r>
            <a:endParaRPr lang="ru-RU" sz="1134" dirty="0"/>
          </a:p>
          <a:p>
            <a:pPr>
              <a:lnSpc>
                <a:spcPct val="95000"/>
              </a:lnSpc>
            </a:pPr>
            <a:r>
              <a:rPr lang="ru-RU" sz="898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Дополнительные конечные точки</a:t>
            </a:r>
            <a:endParaRPr lang="ru-RU" sz="898" dirty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pPr marL="135017" indent="-135017">
              <a:lnSpc>
                <a:spcPct val="95000"/>
              </a:lnSpc>
              <a:spcAft>
                <a:spcPts val="142"/>
              </a:spcAft>
              <a:buFont typeface="Arial" panose="020B0604020202020204" pitchFamily="34" charset="0"/>
              <a:buChar char="•"/>
            </a:pPr>
            <a:r>
              <a:rPr lang="ru-RU" sz="756" dirty="0">
                <a:solidFill>
                  <a:srgbClr val="000000"/>
                </a:solidFill>
                <a:cs typeface="Arial" panose="020B0604020202020204" pitchFamily="34" charset="0"/>
              </a:rPr>
              <a:t>Длительность ответа (ДО) у пациентов с ОО</a:t>
            </a:r>
            <a:endParaRPr lang="ru-RU" sz="1134" dirty="0"/>
          </a:p>
          <a:p>
            <a:pPr marL="135017" indent="-135017">
              <a:lnSpc>
                <a:spcPct val="95000"/>
              </a:lnSpc>
              <a:spcAft>
                <a:spcPts val="142"/>
              </a:spcAft>
              <a:buFont typeface="Arial" panose="020B0604020202020204" pitchFamily="34" charset="0"/>
              <a:buChar char="•"/>
            </a:pPr>
            <a:r>
              <a:rPr lang="ru-RU" sz="756" dirty="0">
                <a:solidFill>
                  <a:srgbClr val="000000"/>
                </a:solidFill>
                <a:cs typeface="Arial" panose="020B0604020202020204" pitchFamily="34" charset="0"/>
              </a:rPr>
              <a:t>Качество жизни (опросники QLQ-C30 и QLQ-BR23, разработанные  EORTC)</a:t>
            </a:r>
            <a:endParaRPr lang="ru-RU" sz="1134" dirty="0"/>
          </a:p>
        </p:txBody>
      </p:sp>
      <p:sp>
        <p:nvSpPr>
          <p:cNvPr id="1750026" name="Прямоугольник 15"/>
          <p:cNvSpPr>
            <a:spLocks noChangeArrowheads="1"/>
          </p:cNvSpPr>
          <p:nvPr/>
        </p:nvSpPr>
        <p:spPr bwMode="auto">
          <a:xfrm>
            <a:off x="96806" y="2799076"/>
            <a:ext cx="2919449" cy="298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7591" tIns="28796" rIns="57591" bIns="28796">
            <a:spAutoFit/>
          </a:bodyPr>
          <a:lstStyle>
            <a:lvl1pPr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itchFamily="34" charset="0"/>
              <a:buChar char="•"/>
              <a:defRPr sz="2400">
                <a:solidFill>
                  <a:srgbClr val="0D0D0D"/>
                </a:solidFill>
                <a:latin typeface="Arial" pitchFamily="34" charset="0"/>
              </a:defRPr>
            </a:lvl1pPr>
            <a:lvl2pPr marL="742950" indent="-285750">
              <a:spcAft>
                <a:spcPts val="600"/>
              </a:spcAft>
              <a:buClr>
                <a:schemeClr val="accent1"/>
              </a:buClr>
              <a:buFont typeface="Arial" pitchFamily="34" charset="0"/>
              <a:buChar char="–"/>
              <a:defRPr sz="2000">
                <a:solidFill>
                  <a:srgbClr val="0D0D0D"/>
                </a:solidFill>
                <a:latin typeface="Arial" pitchFamily="34" charset="0"/>
              </a:defRPr>
            </a:lvl2pPr>
            <a:lvl3pPr marL="1143000" indent="-228600">
              <a:spcAft>
                <a:spcPts val="600"/>
              </a:spcAft>
              <a:buClr>
                <a:schemeClr val="accent1"/>
              </a:buClr>
              <a:buFont typeface="Arial" pitchFamily="34" charset="0"/>
              <a:buChar char="•"/>
              <a:defRPr sz="1900">
                <a:solidFill>
                  <a:srgbClr val="0D0D0D"/>
                </a:solidFill>
                <a:latin typeface="Arial" pitchFamily="34" charset="0"/>
              </a:defRPr>
            </a:lvl3pPr>
            <a:lvl4pPr marL="1600200" indent="-228600">
              <a:spcAft>
                <a:spcPts val="600"/>
              </a:spcAft>
              <a:buClr>
                <a:schemeClr val="accent1"/>
              </a:buClr>
              <a:buFont typeface="Arial" pitchFamily="34" charset="0"/>
              <a:buChar char="–"/>
              <a:defRPr sz="1600">
                <a:solidFill>
                  <a:srgbClr val="0D0D0D"/>
                </a:solidFill>
                <a:latin typeface="Arial" pitchFamily="34" charset="0"/>
              </a:defRPr>
            </a:lvl4pPr>
            <a:lvl5pPr marL="2057400" indent="-228600">
              <a:spcAft>
                <a:spcPts val="600"/>
              </a:spcAft>
              <a:buClr>
                <a:schemeClr val="accent1"/>
              </a:buClr>
              <a:buFont typeface="Arial" pitchFamily="34" charset="0"/>
              <a:buChar char="•"/>
              <a:defRPr sz="1500">
                <a:solidFill>
                  <a:srgbClr val="0D0D0D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Arial" pitchFamily="34" charset="0"/>
              <a:buChar char="•"/>
              <a:defRPr sz="1500">
                <a:solidFill>
                  <a:srgbClr val="0D0D0D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Arial" pitchFamily="34" charset="0"/>
              <a:buChar char="•"/>
              <a:defRPr sz="1500">
                <a:solidFill>
                  <a:srgbClr val="0D0D0D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Arial" pitchFamily="34" charset="0"/>
              <a:buChar char="•"/>
              <a:defRPr sz="1500">
                <a:solidFill>
                  <a:srgbClr val="0D0D0D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Arial" pitchFamily="34" charset="0"/>
              <a:buChar char="•"/>
              <a:defRPr sz="1500">
                <a:solidFill>
                  <a:srgbClr val="0D0D0D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ru-RU" altLang="ru-RU" sz="520" dirty="0">
                <a:solidFill>
                  <a:srgbClr val="000000"/>
                </a:solidFill>
                <a:cs typeface="Arial" pitchFamily="34" charset="0"/>
              </a:rPr>
              <a:t>* Оценка по «Критериям оценки ответа при солидных опухолях» (RECIST) версии 1.1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ru-RU" altLang="ru-RU" sz="520" dirty="0">
                <a:solidFill>
                  <a:srgbClr val="000000"/>
                </a:solidFill>
                <a:cs typeface="Arial" pitchFamily="34" charset="0"/>
              </a:rPr>
              <a:t>† ЧОО определялся как полный ответ (ПО) + частичный ответ (ЧО)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ru-RU" altLang="ru-RU" sz="520" dirty="0">
              <a:solidFill>
                <a:srgbClr val="000000"/>
              </a:solidFill>
            </a:endParaRPr>
          </a:p>
        </p:txBody>
      </p:sp>
      <p:sp>
        <p:nvSpPr>
          <p:cNvPr id="1750027" name="TextBox 34"/>
          <p:cNvSpPr txBox="1">
            <a:spLocks noChangeArrowheads="1"/>
          </p:cNvSpPr>
          <p:nvPr/>
        </p:nvSpPr>
        <p:spPr bwMode="auto">
          <a:xfrm>
            <a:off x="3841201" y="2952340"/>
            <a:ext cx="1882816" cy="322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7591" tIns="28796" rIns="57591" bIns="28796">
            <a:spAutoFit/>
          </a:bodyPr>
          <a:lstStyle>
            <a:lvl1pPr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itchFamily="34" charset="0"/>
              <a:buChar char="•"/>
              <a:defRPr sz="2400">
                <a:solidFill>
                  <a:srgbClr val="0D0D0D"/>
                </a:solidFill>
                <a:latin typeface="Arial" pitchFamily="34" charset="0"/>
              </a:defRPr>
            </a:lvl1pPr>
            <a:lvl2pPr marL="742950" indent="-285750">
              <a:spcAft>
                <a:spcPts val="600"/>
              </a:spcAft>
              <a:buClr>
                <a:schemeClr val="accent1"/>
              </a:buClr>
              <a:buFont typeface="Arial" pitchFamily="34" charset="0"/>
              <a:buChar char="–"/>
              <a:defRPr sz="2000">
                <a:solidFill>
                  <a:srgbClr val="0D0D0D"/>
                </a:solidFill>
                <a:latin typeface="Arial" pitchFamily="34" charset="0"/>
              </a:defRPr>
            </a:lvl2pPr>
            <a:lvl3pPr marL="1143000" indent="-228600">
              <a:spcAft>
                <a:spcPts val="600"/>
              </a:spcAft>
              <a:buClr>
                <a:schemeClr val="accent1"/>
              </a:buClr>
              <a:buFont typeface="Arial" pitchFamily="34" charset="0"/>
              <a:buChar char="•"/>
              <a:defRPr sz="1900">
                <a:solidFill>
                  <a:srgbClr val="0D0D0D"/>
                </a:solidFill>
                <a:latin typeface="Arial" pitchFamily="34" charset="0"/>
              </a:defRPr>
            </a:lvl3pPr>
            <a:lvl4pPr marL="1600200" indent="-228600">
              <a:spcAft>
                <a:spcPts val="600"/>
              </a:spcAft>
              <a:buClr>
                <a:schemeClr val="accent1"/>
              </a:buClr>
              <a:buFont typeface="Arial" pitchFamily="34" charset="0"/>
              <a:buChar char="–"/>
              <a:defRPr sz="1600">
                <a:solidFill>
                  <a:srgbClr val="0D0D0D"/>
                </a:solidFill>
                <a:latin typeface="Arial" pitchFamily="34" charset="0"/>
              </a:defRPr>
            </a:lvl4pPr>
            <a:lvl5pPr marL="2057400" indent="-228600">
              <a:spcAft>
                <a:spcPts val="600"/>
              </a:spcAft>
              <a:buClr>
                <a:schemeClr val="accent1"/>
              </a:buClr>
              <a:buFont typeface="Arial" pitchFamily="34" charset="0"/>
              <a:buChar char="•"/>
              <a:defRPr sz="1500">
                <a:solidFill>
                  <a:srgbClr val="0D0D0D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Arial" pitchFamily="34" charset="0"/>
              <a:buChar char="•"/>
              <a:defRPr sz="1500">
                <a:solidFill>
                  <a:srgbClr val="0D0D0D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Arial" pitchFamily="34" charset="0"/>
              <a:buChar char="•"/>
              <a:defRPr sz="1500">
                <a:solidFill>
                  <a:srgbClr val="0D0D0D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Arial" pitchFamily="34" charset="0"/>
              <a:buChar char="•"/>
              <a:defRPr sz="1500">
                <a:solidFill>
                  <a:srgbClr val="0D0D0D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Arial" pitchFamily="34" charset="0"/>
              <a:buChar char="•"/>
              <a:defRPr sz="1500">
                <a:solidFill>
                  <a:srgbClr val="0D0D0D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a-DK" altLang="ru-RU" sz="6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Litton JK, et al. N Engl J Med. 2018 Aug 23;379(8):753-63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ru-RU" sz="6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hlinkClick r:id="rId3"/>
              </a:rPr>
              <a:t>https://doi.org/10.1056/nejmoa1802905</a:t>
            </a:r>
            <a:endParaRPr lang="en-US" altLang="ru-RU" sz="600" i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ru-RU" altLang="ru-RU" sz="520" dirty="0">
              <a:solidFill>
                <a:srgbClr val="000000"/>
              </a:solidFill>
            </a:endParaRPr>
          </a:p>
        </p:txBody>
      </p:sp>
      <p:sp>
        <p:nvSpPr>
          <p:cNvPr id="1750028" name="Прямоугольник 1"/>
          <p:cNvSpPr>
            <a:spLocks noChangeArrowheads="1"/>
          </p:cNvSpPr>
          <p:nvPr/>
        </p:nvSpPr>
        <p:spPr bwMode="auto">
          <a:xfrm>
            <a:off x="1882373" y="1122092"/>
            <a:ext cx="459349" cy="196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7591" tIns="28796" rIns="57591" bIns="28796">
            <a:spAutoFit/>
          </a:bodyPr>
          <a:lstStyle>
            <a:lvl1pPr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itchFamily="34" charset="0"/>
              <a:buChar char="•"/>
              <a:defRPr sz="2400">
                <a:solidFill>
                  <a:srgbClr val="0D0D0D"/>
                </a:solidFill>
                <a:latin typeface="Arial" pitchFamily="34" charset="0"/>
              </a:defRPr>
            </a:lvl1pPr>
            <a:lvl2pPr marL="742950" indent="-285750">
              <a:spcAft>
                <a:spcPts val="600"/>
              </a:spcAft>
              <a:buClr>
                <a:schemeClr val="accent1"/>
              </a:buClr>
              <a:buFont typeface="Arial" pitchFamily="34" charset="0"/>
              <a:buChar char="–"/>
              <a:defRPr sz="2000">
                <a:solidFill>
                  <a:srgbClr val="0D0D0D"/>
                </a:solidFill>
                <a:latin typeface="Arial" pitchFamily="34" charset="0"/>
              </a:defRPr>
            </a:lvl2pPr>
            <a:lvl3pPr marL="1143000" indent="-228600">
              <a:spcAft>
                <a:spcPts val="600"/>
              </a:spcAft>
              <a:buClr>
                <a:schemeClr val="accent1"/>
              </a:buClr>
              <a:buFont typeface="Arial" pitchFamily="34" charset="0"/>
              <a:buChar char="•"/>
              <a:defRPr sz="1900">
                <a:solidFill>
                  <a:srgbClr val="0D0D0D"/>
                </a:solidFill>
                <a:latin typeface="Arial" pitchFamily="34" charset="0"/>
              </a:defRPr>
            </a:lvl3pPr>
            <a:lvl4pPr marL="1600200" indent="-228600">
              <a:spcAft>
                <a:spcPts val="600"/>
              </a:spcAft>
              <a:buClr>
                <a:schemeClr val="accent1"/>
              </a:buClr>
              <a:buFont typeface="Arial" pitchFamily="34" charset="0"/>
              <a:buChar char="–"/>
              <a:defRPr sz="1600">
                <a:solidFill>
                  <a:srgbClr val="0D0D0D"/>
                </a:solidFill>
                <a:latin typeface="Arial" pitchFamily="34" charset="0"/>
              </a:defRPr>
            </a:lvl4pPr>
            <a:lvl5pPr marL="2057400" indent="-228600">
              <a:spcAft>
                <a:spcPts val="600"/>
              </a:spcAft>
              <a:buClr>
                <a:schemeClr val="accent1"/>
              </a:buClr>
              <a:buFont typeface="Arial" pitchFamily="34" charset="0"/>
              <a:buChar char="•"/>
              <a:defRPr sz="1500">
                <a:solidFill>
                  <a:srgbClr val="0D0D0D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Arial" pitchFamily="34" charset="0"/>
              <a:buChar char="•"/>
              <a:defRPr sz="1500">
                <a:solidFill>
                  <a:srgbClr val="0D0D0D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Arial" pitchFamily="34" charset="0"/>
              <a:buChar char="•"/>
              <a:defRPr sz="1500">
                <a:solidFill>
                  <a:srgbClr val="0D0D0D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Arial" pitchFamily="34" charset="0"/>
              <a:buChar char="•"/>
              <a:defRPr sz="1500">
                <a:solidFill>
                  <a:srgbClr val="0D0D0D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Arial" pitchFamily="34" charset="0"/>
              <a:buChar char="•"/>
              <a:defRPr sz="1500">
                <a:solidFill>
                  <a:srgbClr val="0D0D0D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ru-RU" sz="898" dirty="0">
                <a:solidFill>
                  <a:srgbClr val="000000"/>
                </a:solidFill>
              </a:rPr>
              <a:t>N=</a:t>
            </a:r>
            <a:r>
              <a:rPr lang="ru-RU" altLang="ru-RU" sz="898" dirty="0">
                <a:solidFill>
                  <a:srgbClr val="000000"/>
                </a:solidFill>
              </a:rPr>
              <a:t>287</a:t>
            </a:r>
            <a:endParaRPr lang="en-US" altLang="ru-RU" sz="898" dirty="0">
              <a:solidFill>
                <a:srgbClr val="000000"/>
              </a:solidFill>
            </a:endParaRPr>
          </a:p>
        </p:txBody>
      </p:sp>
      <p:sp>
        <p:nvSpPr>
          <p:cNvPr id="1750029" name="Прямоугольник 12"/>
          <p:cNvSpPr>
            <a:spLocks noChangeArrowheads="1"/>
          </p:cNvSpPr>
          <p:nvPr/>
        </p:nvSpPr>
        <p:spPr bwMode="auto">
          <a:xfrm>
            <a:off x="1882373" y="2165370"/>
            <a:ext cx="459349" cy="196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7591" tIns="28796" rIns="57591" bIns="28796">
            <a:spAutoFit/>
          </a:bodyPr>
          <a:lstStyle>
            <a:lvl1pPr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itchFamily="34" charset="0"/>
              <a:buChar char="•"/>
              <a:defRPr sz="2400">
                <a:solidFill>
                  <a:srgbClr val="0D0D0D"/>
                </a:solidFill>
                <a:latin typeface="Arial" pitchFamily="34" charset="0"/>
              </a:defRPr>
            </a:lvl1pPr>
            <a:lvl2pPr marL="742950" indent="-285750">
              <a:spcAft>
                <a:spcPts val="600"/>
              </a:spcAft>
              <a:buClr>
                <a:schemeClr val="accent1"/>
              </a:buClr>
              <a:buFont typeface="Arial" pitchFamily="34" charset="0"/>
              <a:buChar char="–"/>
              <a:defRPr sz="2000">
                <a:solidFill>
                  <a:srgbClr val="0D0D0D"/>
                </a:solidFill>
                <a:latin typeface="Arial" pitchFamily="34" charset="0"/>
              </a:defRPr>
            </a:lvl2pPr>
            <a:lvl3pPr marL="1143000" indent="-228600">
              <a:spcAft>
                <a:spcPts val="600"/>
              </a:spcAft>
              <a:buClr>
                <a:schemeClr val="accent1"/>
              </a:buClr>
              <a:buFont typeface="Arial" pitchFamily="34" charset="0"/>
              <a:buChar char="•"/>
              <a:defRPr sz="1900">
                <a:solidFill>
                  <a:srgbClr val="0D0D0D"/>
                </a:solidFill>
                <a:latin typeface="Arial" pitchFamily="34" charset="0"/>
              </a:defRPr>
            </a:lvl3pPr>
            <a:lvl4pPr marL="1600200" indent="-228600">
              <a:spcAft>
                <a:spcPts val="600"/>
              </a:spcAft>
              <a:buClr>
                <a:schemeClr val="accent1"/>
              </a:buClr>
              <a:buFont typeface="Arial" pitchFamily="34" charset="0"/>
              <a:buChar char="–"/>
              <a:defRPr sz="1600">
                <a:solidFill>
                  <a:srgbClr val="0D0D0D"/>
                </a:solidFill>
                <a:latin typeface="Arial" pitchFamily="34" charset="0"/>
              </a:defRPr>
            </a:lvl4pPr>
            <a:lvl5pPr marL="2057400" indent="-228600">
              <a:spcAft>
                <a:spcPts val="600"/>
              </a:spcAft>
              <a:buClr>
                <a:schemeClr val="accent1"/>
              </a:buClr>
              <a:buFont typeface="Arial" pitchFamily="34" charset="0"/>
              <a:buChar char="•"/>
              <a:defRPr sz="1500">
                <a:solidFill>
                  <a:srgbClr val="0D0D0D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Arial" pitchFamily="34" charset="0"/>
              <a:buChar char="•"/>
              <a:defRPr sz="1500">
                <a:solidFill>
                  <a:srgbClr val="0D0D0D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Arial" pitchFamily="34" charset="0"/>
              <a:buChar char="•"/>
              <a:defRPr sz="1500">
                <a:solidFill>
                  <a:srgbClr val="0D0D0D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Arial" pitchFamily="34" charset="0"/>
              <a:buChar char="•"/>
              <a:defRPr sz="1500">
                <a:solidFill>
                  <a:srgbClr val="0D0D0D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Arial" pitchFamily="34" charset="0"/>
              <a:buChar char="•"/>
              <a:defRPr sz="1500">
                <a:solidFill>
                  <a:srgbClr val="0D0D0D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ru-RU" sz="898" dirty="0">
                <a:solidFill>
                  <a:srgbClr val="000000"/>
                </a:solidFill>
              </a:rPr>
              <a:t>N=</a:t>
            </a:r>
            <a:r>
              <a:rPr lang="ru-RU" altLang="ru-RU" sz="898" dirty="0">
                <a:solidFill>
                  <a:srgbClr val="000000"/>
                </a:solidFill>
              </a:rPr>
              <a:t>144</a:t>
            </a:r>
            <a:endParaRPr lang="en-US" altLang="ru-RU" sz="898" dirty="0">
              <a:solidFill>
                <a:srgbClr val="00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117C5B0-DE5C-4899-8052-0ED3FC195EF1}"/>
              </a:ext>
            </a:extLst>
          </p:cNvPr>
          <p:cNvSpPr txBox="1"/>
          <p:nvPr/>
        </p:nvSpPr>
        <p:spPr>
          <a:xfrm>
            <a:off x="40409" y="3074199"/>
            <a:ext cx="2880826" cy="1538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" b="0" i="0" dirty="0" err="1">
                <a:solidFill>
                  <a:srgbClr val="303030"/>
                </a:solidFill>
                <a:effectLst/>
                <a:latin typeface="Arial" panose="020B0604020202020204" pitchFamily="34" charset="0"/>
              </a:rPr>
              <a:t>gBRCA</a:t>
            </a:r>
            <a:r>
              <a:rPr lang="ru-RU" sz="400" b="0" i="0" dirty="0">
                <a:solidFill>
                  <a:srgbClr val="30303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sz="400" b="0" i="0" dirty="0" err="1">
                <a:solidFill>
                  <a:srgbClr val="303030"/>
                </a:solidFill>
                <a:effectLst/>
                <a:latin typeface="Arial" panose="020B0604020202020204" pitchFamily="34" charset="0"/>
              </a:rPr>
              <a:t>герминальные</a:t>
            </a:r>
            <a:r>
              <a:rPr lang="ru-RU" sz="400" b="0" i="0" dirty="0">
                <a:solidFill>
                  <a:srgbClr val="303030"/>
                </a:solidFill>
                <a:effectLst/>
                <a:latin typeface="Arial" panose="020B0604020202020204" pitchFamily="34" charset="0"/>
              </a:rPr>
              <a:t> мутации генов BRCA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462598456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2066" name="Заголовок 1"/>
          <p:cNvSpPr>
            <a:spLocks noGrp="1"/>
          </p:cNvSpPr>
          <p:nvPr>
            <p:ph type="title"/>
          </p:nvPr>
        </p:nvSpPr>
        <p:spPr>
          <a:xfrm>
            <a:off x="396071" y="173032"/>
            <a:ext cx="4968895" cy="626267"/>
          </a:xfrm>
        </p:spPr>
        <p:txBody>
          <a:bodyPr>
            <a:normAutofit/>
          </a:bodyPr>
          <a:lstStyle/>
          <a:p>
            <a:r>
              <a:rPr lang="ru-RU" altLang="ru-RU" sz="1400" b="1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мВБП = </a:t>
            </a:r>
            <a:r>
              <a:rPr lang="en-US" altLang="ru-RU" sz="1400" b="1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</a:t>
            </a:r>
            <a:r>
              <a:rPr lang="ru-RU" altLang="ru-RU" sz="1400" b="1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,6 мес. в группе талазопариба,</a:t>
            </a:r>
            <a:br>
              <a:rPr lang="ru-RU" altLang="ru-RU" sz="1400" b="1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altLang="ru-RU" sz="1400" b="1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снижение риска прогрессирования 46%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E5D2B79-9748-47EF-8BB0-A110DB6D4357}"/>
              </a:ext>
            </a:extLst>
          </p:cNvPr>
          <p:cNvSpPr txBox="1">
            <a:spLocks/>
          </p:cNvSpPr>
          <p:nvPr/>
        </p:nvSpPr>
        <p:spPr bwMode="auto">
          <a:xfrm>
            <a:off x="410464" y="2801864"/>
            <a:ext cx="3297448" cy="2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/>
          <a:lstStyle>
            <a:lvl1pPr marL="169863" indent="-169863">
              <a:spcBef>
                <a:spcPts val="1000"/>
              </a:spcBef>
              <a:buClr>
                <a:schemeClr val="folHlink"/>
              </a:buClr>
              <a:buFont typeface="Arial" panose="020B0604020202020204" pitchFamily="34" charset="0"/>
              <a:buChar char="●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77850" indent="-287338">
              <a:spcBef>
                <a:spcPts val="300"/>
              </a:spcBef>
              <a:buClr>
                <a:schemeClr val="tx1"/>
              </a:buClr>
              <a:buSzPct val="90000"/>
              <a:buFont typeface="Arial" panose="020B0604020202020204" pitchFamily="34" charset="0"/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8838" indent="-279400">
              <a:spcBef>
                <a:spcPts val="3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11263" indent="-350838">
              <a:spcBef>
                <a:spcPts val="3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492250" indent="-279400">
              <a:spcBef>
                <a:spcPts val="3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949450" indent="-2794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406650" indent="-2794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863850" indent="-2794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321050" indent="-2794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80252" indent="-80252" defTabSz="432011">
              <a:spcBef>
                <a:spcPct val="0"/>
              </a:spcBef>
              <a:spcAft>
                <a:spcPts val="284"/>
              </a:spcAft>
              <a:buClr>
                <a:srgbClr val="0042A6"/>
              </a:buClr>
              <a:buFont typeface="Arial" panose="020B0604020202020204" pitchFamily="34" charset="0"/>
              <a:buChar char="•"/>
              <a:defRPr/>
            </a:pPr>
            <a:r>
              <a:rPr lang="ru-RU" altLang="en-US" sz="662" kern="0" dirty="0">
                <a:solidFill>
                  <a:srgbClr val="555555"/>
                </a:solidFill>
              </a:rPr>
              <a:t>ВБП через 1 год</a:t>
            </a:r>
            <a:r>
              <a:rPr lang="en-US" altLang="en-US" sz="662" kern="0" dirty="0">
                <a:solidFill>
                  <a:srgbClr val="555555"/>
                </a:solidFill>
              </a:rPr>
              <a:t>: </a:t>
            </a:r>
            <a:r>
              <a:rPr lang="en-US" altLang="en-US" sz="851" kern="0" dirty="0">
                <a:solidFill>
                  <a:srgbClr val="555555"/>
                </a:solidFill>
              </a:rPr>
              <a:t>37%</a:t>
            </a:r>
            <a:r>
              <a:rPr lang="ru-RU" altLang="en-US" sz="851" kern="0" dirty="0">
                <a:solidFill>
                  <a:srgbClr val="555555"/>
                </a:solidFill>
              </a:rPr>
              <a:t> </a:t>
            </a:r>
            <a:r>
              <a:rPr lang="ru-RU" altLang="en-US" sz="662" kern="0" dirty="0">
                <a:solidFill>
                  <a:srgbClr val="555555"/>
                </a:solidFill>
              </a:rPr>
              <a:t>(</a:t>
            </a:r>
            <a:r>
              <a:rPr lang="ru-RU" altLang="en-US" sz="662" kern="0" dirty="0" err="1">
                <a:solidFill>
                  <a:srgbClr val="555555"/>
                </a:solidFill>
              </a:rPr>
              <a:t>талазопариб</a:t>
            </a:r>
            <a:r>
              <a:rPr lang="ru-RU" altLang="en-US" sz="662" kern="0" dirty="0">
                <a:solidFill>
                  <a:srgbClr val="555555"/>
                </a:solidFill>
              </a:rPr>
              <a:t>)</a:t>
            </a:r>
            <a:r>
              <a:rPr lang="en-US" altLang="en-US" sz="662" kern="0" dirty="0">
                <a:solidFill>
                  <a:srgbClr val="555555"/>
                </a:solidFill>
              </a:rPr>
              <a:t> </a:t>
            </a:r>
            <a:r>
              <a:rPr lang="ru-RU" altLang="en-US" sz="662" kern="0" dirty="0">
                <a:solidFill>
                  <a:srgbClr val="555555"/>
                </a:solidFill>
              </a:rPr>
              <a:t>и</a:t>
            </a:r>
            <a:r>
              <a:rPr lang="en-US" altLang="en-US" sz="662" kern="0" dirty="0">
                <a:solidFill>
                  <a:srgbClr val="555555"/>
                </a:solidFill>
              </a:rPr>
              <a:t> </a:t>
            </a:r>
            <a:r>
              <a:rPr lang="en-US" altLang="en-US" sz="851" kern="0" dirty="0">
                <a:solidFill>
                  <a:srgbClr val="555555"/>
                </a:solidFill>
              </a:rPr>
              <a:t>20% </a:t>
            </a:r>
            <a:r>
              <a:rPr lang="ru-RU" altLang="en-US" sz="851" kern="0" dirty="0">
                <a:solidFill>
                  <a:srgbClr val="555555"/>
                </a:solidFill>
              </a:rPr>
              <a:t>(</a:t>
            </a:r>
            <a:r>
              <a:rPr lang="ru-RU" altLang="en-US" sz="662" kern="0" dirty="0">
                <a:solidFill>
                  <a:srgbClr val="555555"/>
                </a:solidFill>
              </a:rPr>
              <a:t>терапия по выбору врача)</a:t>
            </a:r>
            <a:endParaRPr lang="en-US" altLang="en-US" sz="662" kern="0" dirty="0">
              <a:solidFill>
                <a:srgbClr val="555555"/>
              </a:solidFill>
            </a:endParaRPr>
          </a:p>
          <a:p>
            <a:pPr marL="80252" indent="-80252" defTabSz="432011">
              <a:spcBef>
                <a:spcPct val="0"/>
              </a:spcBef>
              <a:spcAft>
                <a:spcPts val="284"/>
              </a:spcAft>
              <a:buClr>
                <a:srgbClr val="0042A6"/>
              </a:buClr>
              <a:buFont typeface="Arial" panose="020B0604020202020204" pitchFamily="34" charset="0"/>
              <a:buChar char="•"/>
              <a:defRPr/>
            </a:pPr>
            <a:r>
              <a:rPr lang="ru-RU" altLang="en-US" sz="662" kern="0" dirty="0">
                <a:solidFill>
                  <a:srgbClr val="555555"/>
                </a:solidFill>
              </a:rPr>
              <a:t>Медиана длительности наблюдения</a:t>
            </a:r>
            <a:r>
              <a:rPr lang="en-US" altLang="en-US" sz="662" kern="0" dirty="0">
                <a:solidFill>
                  <a:srgbClr val="555555"/>
                </a:solidFill>
              </a:rPr>
              <a:t>: 11</a:t>
            </a:r>
            <a:r>
              <a:rPr lang="ru-RU" altLang="en-US" sz="662" kern="0" dirty="0">
                <a:solidFill>
                  <a:srgbClr val="555555"/>
                </a:solidFill>
              </a:rPr>
              <a:t>,</a:t>
            </a:r>
            <a:r>
              <a:rPr lang="en-US" altLang="en-US" sz="662" kern="0" dirty="0">
                <a:solidFill>
                  <a:srgbClr val="555555"/>
                </a:solidFill>
              </a:rPr>
              <a:t>2 </a:t>
            </a:r>
            <a:r>
              <a:rPr lang="ru-RU" altLang="en-US" sz="662" kern="0" dirty="0">
                <a:solidFill>
                  <a:srgbClr val="555555"/>
                </a:solidFill>
              </a:rPr>
              <a:t>мес.</a:t>
            </a:r>
            <a:endParaRPr lang="en-US" altLang="en-US" sz="662" kern="0" dirty="0">
              <a:solidFill>
                <a:srgbClr val="555555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1CEB01B-A224-403C-AE0C-1E3EFB3D78D7}"/>
              </a:ext>
            </a:extLst>
          </p:cNvPr>
          <p:cNvGrpSpPr/>
          <p:nvPr/>
        </p:nvGrpSpPr>
        <p:grpSpPr>
          <a:xfrm>
            <a:off x="338078" y="770668"/>
            <a:ext cx="5010846" cy="2020160"/>
            <a:chOff x="720437" y="1828800"/>
            <a:chExt cx="8199727" cy="3731502"/>
          </a:xfrm>
        </p:grpSpPr>
        <p:grpSp>
          <p:nvGrpSpPr>
            <p:cNvPr id="8" name="Group 115">
              <a:extLst>
                <a:ext uri="{FF2B5EF4-FFF2-40B4-BE49-F238E27FC236}">
                  <a16:creationId xmlns:a16="http://schemas.microsoft.com/office/drawing/2014/main" id="{ADB58ACA-E4DE-458A-BBD0-00AD4A8CBA9D}"/>
                </a:ext>
              </a:extLst>
            </p:cNvPr>
            <p:cNvGrpSpPr/>
            <p:nvPr/>
          </p:nvGrpSpPr>
          <p:grpSpPr>
            <a:xfrm>
              <a:off x="1278722" y="3477581"/>
              <a:ext cx="7641442" cy="2082721"/>
              <a:chOff x="10390187" y="3375861"/>
              <a:chExt cx="5961784" cy="2123239"/>
            </a:xfrm>
          </p:grpSpPr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57EC23EE-9D80-4F42-B3F1-B3590A233DB6}"/>
                  </a:ext>
                </a:extLst>
              </p:cNvPr>
              <p:cNvSpPr txBox="1"/>
              <p:nvPr/>
            </p:nvSpPr>
            <p:spPr>
              <a:xfrm>
                <a:off x="10480093" y="5239713"/>
                <a:ext cx="5840561" cy="2593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algn="ctr" defTabSz="216005">
                  <a:defRPr/>
                </a:pPr>
                <a:r>
                  <a:rPr lang="ru-RU" sz="756" b="1" kern="0" dirty="0">
                    <a:solidFill>
                      <a:srgbClr val="5A5A5A"/>
                    </a:solidFill>
                  </a:rPr>
                  <a:t>Месяцы</a:t>
                </a:r>
                <a:endParaRPr lang="en-US" sz="756" b="1" kern="0" dirty="0">
                  <a:solidFill>
                    <a:srgbClr val="5A5A5A"/>
                  </a:solidFill>
                </a:endParaRPr>
              </a:p>
            </p:txBody>
          </p:sp>
          <p:cxnSp>
            <p:nvCxnSpPr>
              <p:cNvPr id="36" name="Straight Connector 117">
                <a:extLst>
                  <a:ext uri="{FF2B5EF4-FFF2-40B4-BE49-F238E27FC236}">
                    <a16:creationId xmlns:a16="http://schemas.microsoft.com/office/drawing/2014/main" id="{6B2C58F9-F5C5-48FB-BFEE-B29E154869E9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0450445" y="4974115"/>
                <a:ext cx="5842500" cy="0"/>
              </a:xfrm>
              <a:prstGeom prst="line">
                <a:avLst/>
              </a:prstGeom>
              <a:solidFill>
                <a:srgbClr val="0042A6"/>
              </a:solidFill>
              <a:ln w="9525" cap="flat" cmpd="sng" algn="ctr">
                <a:solidFill>
                  <a:srgbClr val="5A5A5A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7" name="Straight Connector 118">
                <a:extLst>
                  <a:ext uri="{FF2B5EF4-FFF2-40B4-BE49-F238E27FC236}">
                    <a16:creationId xmlns:a16="http://schemas.microsoft.com/office/drawing/2014/main" id="{FB0EA7E3-70F6-42FE-8401-3CDA4476F646}"/>
                  </a:ext>
                </a:extLst>
              </p:cNvPr>
              <p:cNvCxnSpPr/>
              <p:nvPr/>
            </p:nvCxnSpPr>
            <p:spPr bwMode="auto">
              <a:xfrm>
                <a:off x="10450534" y="4974115"/>
                <a:ext cx="0" cy="45720"/>
              </a:xfrm>
              <a:prstGeom prst="line">
                <a:avLst/>
              </a:prstGeom>
              <a:solidFill>
                <a:srgbClr val="0042A6"/>
              </a:solidFill>
              <a:ln w="9525" cap="flat" cmpd="sng" algn="ctr">
                <a:solidFill>
                  <a:srgbClr val="5A5A5A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8" name="Straight Connector 119">
                <a:extLst>
                  <a:ext uri="{FF2B5EF4-FFF2-40B4-BE49-F238E27FC236}">
                    <a16:creationId xmlns:a16="http://schemas.microsoft.com/office/drawing/2014/main" id="{2FAFAA0B-C0DC-430F-AC1D-1E5A91A40410}"/>
                  </a:ext>
                </a:extLst>
              </p:cNvPr>
              <p:cNvCxnSpPr/>
              <p:nvPr/>
            </p:nvCxnSpPr>
            <p:spPr bwMode="auto">
              <a:xfrm>
                <a:off x="12119146" y="4974115"/>
                <a:ext cx="0" cy="45720"/>
              </a:xfrm>
              <a:prstGeom prst="line">
                <a:avLst/>
              </a:prstGeom>
              <a:solidFill>
                <a:srgbClr val="0042A6"/>
              </a:solidFill>
              <a:ln w="9525" cap="flat" cmpd="sng" algn="ctr">
                <a:solidFill>
                  <a:srgbClr val="5A5A5A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9" name="Straight Connector 120">
                <a:extLst>
                  <a:ext uri="{FF2B5EF4-FFF2-40B4-BE49-F238E27FC236}">
                    <a16:creationId xmlns:a16="http://schemas.microsoft.com/office/drawing/2014/main" id="{B6605A55-0928-4266-8505-4402CE0AE414}"/>
                  </a:ext>
                </a:extLst>
              </p:cNvPr>
              <p:cNvCxnSpPr/>
              <p:nvPr/>
            </p:nvCxnSpPr>
            <p:spPr bwMode="auto">
              <a:xfrm>
                <a:off x="13370605" y="4974115"/>
                <a:ext cx="0" cy="45720"/>
              </a:xfrm>
              <a:prstGeom prst="line">
                <a:avLst/>
              </a:prstGeom>
              <a:solidFill>
                <a:srgbClr val="0042A6"/>
              </a:solidFill>
              <a:ln w="9525" cap="flat" cmpd="sng" algn="ctr">
                <a:solidFill>
                  <a:srgbClr val="5A5A5A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0" name="Straight Connector 121">
                <a:extLst>
                  <a:ext uri="{FF2B5EF4-FFF2-40B4-BE49-F238E27FC236}">
                    <a16:creationId xmlns:a16="http://schemas.microsoft.com/office/drawing/2014/main" id="{EC6F7752-E713-4BA7-9A87-FC4389086A78}"/>
                  </a:ext>
                </a:extLst>
              </p:cNvPr>
              <p:cNvCxnSpPr/>
              <p:nvPr/>
            </p:nvCxnSpPr>
            <p:spPr bwMode="auto">
              <a:xfrm>
                <a:off x="13787758" y="4974115"/>
                <a:ext cx="0" cy="45720"/>
              </a:xfrm>
              <a:prstGeom prst="line">
                <a:avLst/>
              </a:prstGeom>
              <a:solidFill>
                <a:srgbClr val="0042A6"/>
              </a:solidFill>
              <a:ln w="9525" cap="flat" cmpd="sng" algn="ctr">
                <a:solidFill>
                  <a:srgbClr val="5A5A5A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1" name="Straight Connector 122">
                <a:extLst>
                  <a:ext uri="{FF2B5EF4-FFF2-40B4-BE49-F238E27FC236}">
                    <a16:creationId xmlns:a16="http://schemas.microsoft.com/office/drawing/2014/main" id="{7275BAD2-30E9-4FC7-B0B7-CEBFD5F6837D}"/>
                  </a:ext>
                </a:extLst>
              </p:cNvPr>
              <p:cNvCxnSpPr/>
              <p:nvPr/>
            </p:nvCxnSpPr>
            <p:spPr bwMode="auto">
              <a:xfrm>
                <a:off x="11701993" y="4974115"/>
                <a:ext cx="0" cy="45720"/>
              </a:xfrm>
              <a:prstGeom prst="line">
                <a:avLst/>
              </a:prstGeom>
              <a:solidFill>
                <a:srgbClr val="0042A6"/>
              </a:solidFill>
              <a:ln w="9525" cap="flat" cmpd="sng" algn="ctr">
                <a:solidFill>
                  <a:srgbClr val="5A5A5A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EDE9F831-52CF-4468-B97E-0A37D4CE5EAC}"/>
                  </a:ext>
                </a:extLst>
              </p:cNvPr>
              <p:cNvSpPr txBox="1"/>
              <p:nvPr/>
            </p:nvSpPr>
            <p:spPr>
              <a:xfrm>
                <a:off x="10390187" y="5060983"/>
                <a:ext cx="120533" cy="2167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pPr algn="ctr" defTabSz="216005">
                  <a:defRPr/>
                </a:pPr>
                <a:r>
                  <a:rPr lang="en-US" sz="567" kern="0" dirty="0">
                    <a:solidFill>
                      <a:srgbClr val="5A5A5A"/>
                    </a:solidFill>
                  </a:rPr>
                  <a:t>0</a:t>
                </a: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16B48E16-CE34-4ECC-BA73-DBE4A6B2AA89}"/>
                  </a:ext>
                </a:extLst>
              </p:cNvPr>
              <p:cNvSpPr txBox="1"/>
              <p:nvPr/>
            </p:nvSpPr>
            <p:spPr>
              <a:xfrm>
                <a:off x="12059115" y="5060983"/>
                <a:ext cx="120533" cy="2167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pPr algn="ctr" defTabSz="216005">
                  <a:defRPr/>
                </a:pPr>
                <a:r>
                  <a:rPr lang="en-US" sz="567" kern="0" dirty="0">
                    <a:solidFill>
                      <a:srgbClr val="5A5A5A"/>
                    </a:solidFill>
                  </a:rPr>
                  <a:t>12</a:t>
                </a: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741B6AF0-D196-4E1E-A5B6-24EEF8FE92F4}"/>
                  </a:ext>
                </a:extLst>
              </p:cNvPr>
              <p:cNvSpPr txBox="1"/>
              <p:nvPr/>
            </p:nvSpPr>
            <p:spPr>
              <a:xfrm>
                <a:off x="12893579" y="5060983"/>
                <a:ext cx="120533" cy="2167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pPr algn="ctr" defTabSz="216005">
                  <a:defRPr/>
                </a:pPr>
                <a:r>
                  <a:rPr lang="en-US" sz="567" kern="0" dirty="0">
                    <a:solidFill>
                      <a:srgbClr val="5A5A5A"/>
                    </a:solidFill>
                  </a:rPr>
                  <a:t>18</a:t>
                </a: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575E277B-6B5C-432D-BD25-0B7E3F5D5A93}"/>
                  </a:ext>
                </a:extLst>
              </p:cNvPr>
              <p:cNvSpPr txBox="1"/>
              <p:nvPr/>
            </p:nvSpPr>
            <p:spPr>
              <a:xfrm>
                <a:off x="13728043" y="5060983"/>
                <a:ext cx="120533" cy="2167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pPr algn="ctr" defTabSz="216005">
                  <a:defRPr/>
                </a:pPr>
                <a:r>
                  <a:rPr lang="en-US" sz="567" kern="0" dirty="0">
                    <a:solidFill>
                      <a:srgbClr val="5A5A5A"/>
                    </a:solidFill>
                  </a:rPr>
                  <a:t>24</a:t>
                </a: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E04129BD-324F-425E-90D7-5D98B0BCB179}"/>
                  </a:ext>
                </a:extLst>
              </p:cNvPr>
              <p:cNvSpPr txBox="1"/>
              <p:nvPr/>
            </p:nvSpPr>
            <p:spPr>
              <a:xfrm>
                <a:off x="11641883" y="5060983"/>
                <a:ext cx="120533" cy="2167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pPr algn="ctr" defTabSz="216005">
                  <a:defRPr/>
                </a:pPr>
                <a:r>
                  <a:rPr lang="en-US" sz="567" kern="0" dirty="0">
                    <a:solidFill>
                      <a:srgbClr val="5A5A5A"/>
                    </a:solidFill>
                  </a:rPr>
                  <a:t>9</a:t>
                </a: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542EC15B-E6B6-4CBC-AA0B-BB880C19FD30}"/>
                  </a:ext>
                </a:extLst>
              </p:cNvPr>
              <p:cNvSpPr txBox="1"/>
              <p:nvPr/>
            </p:nvSpPr>
            <p:spPr>
              <a:xfrm>
                <a:off x="13310811" y="5060983"/>
                <a:ext cx="120533" cy="2167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pPr algn="ctr" defTabSz="216005">
                  <a:defRPr/>
                </a:pPr>
                <a:r>
                  <a:rPr lang="en-US" sz="567" kern="0" dirty="0">
                    <a:solidFill>
                      <a:srgbClr val="5A5A5A"/>
                    </a:solidFill>
                  </a:rPr>
                  <a:t>21</a:t>
                </a:r>
              </a:p>
            </p:txBody>
          </p:sp>
          <p:cxnSp>
            <p:nvCxnSpPr>
              <p:cNvPr id="48" name="Straight Connector 129">
                <a:extLst>
                  <a:ext uri="{FF2B5EF4-FFF2-40B4-BE49-F238E27FC236}">
                    <a16:creationId xmlns:a16="http://schemas.microsoft.com/office/drawing/2014/main" id="{5A4F1FAD-A154-4F0E-A818-02C3430BC5C0}"/>
                  </a:ext>
                </a:extLst>
              </p:cNvPr>
              <p:cNvCxnSpPr/>
              <p:nvPr/>
            </p:nvCxnSpPr>
            <p:spPr bwMode="auto">
              <a:xfrm>
                <a:off x="12953452" y="4974115"/>
                <a:ext cx="0" cy="45720"/>
              </a:xfrm>
              <a:prstGeom prst="line">
                <a:avLst/>
              </a:prstGeom>
              <a:solidFill>
                <a:srgbClr val="0042A6"/>
              </a:solidFill>
              <a:ln w="9525" cap="flat" cmpd="sng" algn="ctr">
                <a:solidFill>
                  <a:srgbClr val="5A5A5A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9" name="Straight Connector 130">
                <a:extLst>
                  <a:ext uri="{FF2B5EF4-FFF2-40B4-BE49-F238E27FC236}">
                    <a16:creationId xmlns:a16="http://schemas.microsoft.com/office/drawing/2014/main" id="{65476E10-D4DF-4227-B18B-CBD2303BDF2D}"/>
                  </a:ext>
                </a:extLst>
              </p:cNvPr>
              <p:cNvCxnSpPr/>
              <p:nvPr/>
            </p:nvCxnSpPr>
            <p:spPr bwMode="auto">
              <a:xfrm>
                <a:off x="12536299" y="4974115"/>
                <a:ext cx="0" cy="45720"/>
              </a:xfrm>
              <a:prstGeom prst="line">
                <a:avLst/>
              </a:prstGeom>
              <a:solidFill>
                <a:srgbClr val="0042A6"/>
              </a:solidFill>
              <a:ln w="9525" cap="flat" cmpd="sng" algn="ctr">
                <a:solidFill>
                  <a:srgbClr val="5A5A5A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6B7794B2-AC6B-40EB-9B8B-3C2F27001E46}"/>
                  </a:ext>
                </a:extLst>
              </p:cNvPr>
              <p:cNvSpPr txBox="1"/>
              <p:nvPr/>
            </p:nvSpPr>
            <p:spPr>
              <a:xfrm>
                <a:off x="12476347" y="5060983"/>
                <a:ext cx="120533" cy="2167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pPr algn="ctr" defTabSz="216005">
                  <a:defRPr/>
                </a:pPr>
                <a:r>
                  <a:rPr lang="en-US" sz="567" kern="0" dirty="0">
                    <a:solidFill>
                      <a:srgbClr val="5A5A5A"/>
                    </a:solidFill>
                  </a:rPr>
                  <a:t>15</a:t>
                </a:r>
              </a:p>
            </p:txBody>
          </p:sp>
          <p:cxnSp>
            <p:nvCxnSpPr>
              <p:cNvPr id="51" name="Straight Connector 132">
                <a:extLst>
                  <a:ext uri="{FF2B5EF4-FFF2-40B4-BE49-F238E27FC236}">
                    <a16:creationId xmlns:a16="http://schemas.microsoft.com/office/drawing/2014/main" id="{25A33DCE-1C85-4055-9664-7F3C933ADD33}"/>
                  </a:ext>
                </a:extLst>
              </p:cNvPr>
              <p:cNvCxnSpPr/>
              <p:nvPr/>
            </p:nvCxnSpPr>
            <p:spPr bwMode="auto">
              <a:xfrm>
                <a:off x="11284840" y="4974115"/>
                <a:ext cx="0" cy="45720"/>
              </a:xfrm>
              <a:prstGeom prst="line">
                <a:avLst/>
              </a:prstGeom>
              <a:solidFill>
                <a:srgbClr val="0042A6"/>
              </a:solidFill>
              <a:ln w="9525" cap="flat" cmpd="sng" algn="ctr">
                <a:solidFill>
                  <a:srgbClr val="5A5A5A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128B0BE0-D3B8-465F-8772-7F39A2A8501E}"/>
                  </a:ext>
                </a:extLst>
              </p:cNvPr>
              <p:cNvSpPr txBox="1"/>
              <p:nvPr/>
            </p:nvSpPr>
            <p:spPr>
              <a:xfrm>
                <a:off x="11224651" y="5060983"/>
                <a:ext cx="120533" cy="2167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pPr algn="ctr" defTabSz="216005">
                  <a:defRPr/>
                </a:pPr>
                <a:r>
                  <a:rPr lang="en-US" sz="567" kern="0" dirty="0">
                    <a:solidFill>
                      <a:srgbClr val="5A5A5A"/>
                    </a:solidFill>
                  </a:rPr>
                  <a:t>6</a:t>
                </a:r>
              </a:p>
            </p:txBody>
          </p:sp>
          <p:cxnSp>
            <p:nvCxnSpPr>
              <p:cNvPr id="53" name="Straight Connector 134">
                <a:extLst>
                  <a:ext uri="{FF2B5EF4-FFF2-40B4-BE49-F238E27FC236}">
                    <a16:creationId xmlns:a16="http://schemas.microsoft.com/office/drawing/2014/main" id="{9928FB21-B194-4935-9294-BE55511BC885}"/>
                  </a:ext>
                </a:extLst>
              </p:cNvPr>
              <p:cNvCxnSpPr/>
              <p:nvPr/>
            </p:nvCxnSpPr>
            <p:spPr bwMode="auto">
              <a:xfrm>
                <a:off x="10867687" y="4974115"/>
                <a:ext cx="0" cy="45720"/>
              </a:xfrm>
              <a:prstGeom prst="line">
                <a:avLst/>
              </a:prstGeom>
              <a:solidFill>
                <a:srgbClr val="0042A6"/>
              </a:solidFill>
              <a:ln w="9525" cap="flat" cmpd="sng" algn="ctr">
                <a:solidFill>
                  <a:srgbClr val="5A5A5A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41FBE531-F31D-4F8F-8E74-F0F38A1DBF95}"/>
                  </a:ext>
                </a:extLst>
              </p:cNvPr>
              <p:cNvSpPr txBox="1"/>
              <p:nvPr/>
            </p:nvSpPr>
            <p:spPr>
              <a:xfrm>
                <a:off x="10807419" y="5060983"/>
                <a:ext cx="120533" cy="2167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pPr algn="ctr" defTabSz="216005">
                  <a:defRPr/>
                </a:pPr>
                <a:r>
                  <a:rPr lang="en-US" sz="567" kern="0" dirty="0">
                    <a:solidFill>
                      <a:srgbClr val="5A5A5A"/>
                    </a:solidFill>
                  </a:rPr>
                  <a:t>3</a:t>
                </a:r>
              </a:p>
            </p:txBody>
          </p:sp>
          <p:cxnSp>
            <p:nvCxnSpPr>
              <p:cNvPr id="55" name="Straight Connector 136">
                <a:extLst>
                  <a:ext uri="{FF2B5EF4-FFF2-40B4-BE49-F238E27FC236}">
                    <a16:creationId xmlns:a16="http://schemas.microsoft.com/office/drawing/2014/main" id="{6374AAE7-2ECA-4387-ACD0-C2EAE1A7F218}"/>
                  </a:ext>
                </a:extLst>
              </p:cNvPr>
              <p:cNvCxnSpPr/>
              <p:nvPr/>
            </p:nvCxnSpPr>
            <p:spPr bwMode="auto">
              <a:xfrm>
                <a:off x="14622064" y="4974115"/>
                <a:ext cx="0" cy="45720"/>
              </a:xfrm>
              <a:prstGeom prst="line">
                <a:avLst/>
              </a:prstGeom>
              <a:solidFill>
                <a:srgbClr val="0042A6"/>
              </a:solidFill>
              <a:ln w="9525" cap="flat" cmpd="sng" algn="ctr">
                <a:solidFill>
                  <a:srgbClr val="5A5A5A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6" name="Straight Connector 137">
                <a:extLst>
                  <a:ext uri="{FF2B5EF4-FFF2-40B4-BE49-F238E27FC236}">
                    <a16:creationId xmlns:a16="http://schemas.microsoft.com/office/drawing/2014/main" id="{83A067FD-F80D-4B99-91CD-1EE72AB3C31A}"/>
                  </a:ext>
                </a:extLst>
              </p:cNvPr>
              <p:cNvCxnSpPr/>
              <p:nvPr/>
            </p:nvCxnSpPr>
            <p:spPr bwMode="auto">
              <a:xfrm>
                <a:off x="15873523" y="4974115"/>
                <a:ext cx="0" cy="45720"/>
              </a:xfrm>
              <a:prstGeom prst="line">
                <a:avLst/>
              </a:prstGeom>
              <a:solidFill>
                <a:srgbClr val="0042A6"/>
              </a:solidFill>
              <a:ln w="9525" cap="flat" cmpd="sng" algn="ctr">
                <a:solidFill>
                  <a:srgbClr val="5A5A5A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7" name="Straight Connector 138">
                <a:extLst>
                  <a:ext uri="{FF2B5EF4-FFF2-40B4-BE49-F238E27FC236}">
                    <a16:creationId xmlns:a16="http://schemas.microsoft.com/office/drawing/2014/main" id="{D6F68803-1F73-4471-9497-2180C03565EC}"/>
                  </a:ext>
                </a:extLst>
              </p:cNvPr>
              <p:cNvCxnSpPr/>
              <p:nvPr/>
            </p:nvCxnSpPr>
            <p:spPr bwMode="auto">
              <a:xfrm>
                <a:off x="16290674" y="4974115"/>
                <a:ext cx="0" cy="45720"/>
              </a:xfrm>
              <a:prstGeom prst="line">
                <a:avLst/>
              </a:prstGeom>
              <a:solidFill>
                <a:srgbClr val="0042A6"/>
              </a:solidFill>
              <a:ln w="9525" cap="flat" cmpd="sng" algn="ctr">
                <a:solidFill>
                  <a:srgbClr val="5A5A5A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8" name="Straight Connector 139">
                <a:extLst>
                  <a:ext uri="{FF2B5EF4-FFF2-40B4-BE49-F238E27FC236}">
                    <a16:creationId xmlns:a16="http://schemas.microsoft.com/office/drawing/2014/main" id="{EA335D8B-998B-40CC-BC5F-C01822C5AB53}"/>
                  </a:ext>
                </a:extLst>
              </p:cNvPr>
              <p:cNvCxnSpPr/>
              <p:nvPr/>
            </p:nvCxnSpPr>
            <p:spPr bwMode="auto">
              <a:xfrm>
                <a:off x="14204911" y="4974115"/>
                <a:ext cx="0" cy="45720"/>
              </a:xfrm>
              <a:prstGeom prst="line">
                <a:avLst/>
              </a:prstGeom>
              <a:solidFill>
                <a:srgbClr val="0042A6"/>
              </a:solidFill>
              <a:ln w="9525" cap="flat" cmpd="sng" algn="ctr">
                <a:solidFill>
                  <a:srgbClr val="5A5A5A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196AA367-7DF6-4D02-86B3-A45084BD134B}"/>
                  </a:ext>
                </a:extLst>
              </p:cNvPr>
              <p:cNvSpPr txBox="1"/>
              <p:nvPr/>
            </p:nvSpPr>
            <p:spPr>
              <a:xfrm>
                <a:off x="14562507" y="5060983"/>
                <a:ext cx="120533" cy="2167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pPr algn="ctr" defTabSz="216005">
                  <a:defRPr/>
                </a:pPr>
                <a:r>
                  <a:rPr lang="en-US" sz="567" kern="0" dirty="0">
                    <a:solidFill>
                      <a:srgbClr val="5A5A5A"/>
                    </a:solidFill>
                  </a:rPr>
                  <a:t>30</a:t>
                </a:r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2E5DC311-DFB0-479E-8E9B-FFB039047207}"/>
                  </a:ext>
                </a:extLst>
              </p:cNvPr>
              <p:cNvSpPr txBox="1"/>
              <p:nvPr/>
            </p:nvSpPr>
            <p:spPr>
              <a:xfrm>
                <a:off x="15396971" y="5060983"/>
                <a:ext cx="120533" cy="2167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pPr algn="ctr" defTabSz="216005">
                  <a:defRPr/>
                </a:pPr>
                <a:r>
                  <a:rPr lang="en-US" sz="567" kern="0" dirty="0">
                    <a:solidFill>
                      <a:srgbClr val="5A5A5A"/>
                    </a:solidFill>
                  </a:rPr>
                  <a:t>36</a:t>
                </a: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1BCB7EEB-269E-4DB1-B2D9-936857D0CD42}"/>
                  </a:ext>
                </a:extLst>
              </p:cNvPr>
              <p:cNvSpPr txBox="1"/>
              <p:nvPr/>
            </p:nvSpPr>
            <p:spPr>
              <a:xfrm>
                <a:off x="16231438" y="5060983"/>
                <a:ext cx="120533" cy="2167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pPr algn="ctr" defTabSz="216005">
                  <a:defRPr/>
                </a:pPr>
                <a:r>
                  <a:rPr lang="en-US" sz="567" kern="0" dirty="0">
                    <a:solidFill>
                      <a:srgbClr val="5A5A5A"/>
                    </a:solidFill>
                  </a:rPr>
                  <a:t>42</a:t>
                </a:r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3CD27BA6-C663-404C-903A-05B0F9221BD6}"/>
                  </a:ext>
                </a:extLst>
              </p:cNvPr>
              <p:cNvSpPr txBox="1"/>
              <p:nvPr/>
            </p:nvSpPr>
            <p:spPr>
              <a:xfrm>
                <a:off x="14145275" y="5060983"/>
                <a:ext cx="120533" cy="2167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pPr algn="ctr" defTabSz="216005">
                  <a:defRPr/>
                </a:pPr>
                <a:r>
                  <a:rPr lang="en-US" sz="567" kern="0" dirty="0">
                    <a:solidFill>
                      <a:srgbClr val="5A5A5A"/>
                    </a:solidFill>
                  </a:rPr>
                  <a:t>27</a:t>
                </a:r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7FF887E0-7D17-4F2B-BC41-08CB7DAF7A3F}"/>
                  </a:ext>
                </a:extLst>
              </p:cNvPr>
              <p:cNvSpPr txBox="1"/>
              <p:nvPr/>
            </p:nvSpPr>
            <p:spPr>
              <a:xfrm>
                <a:off x="15814203" y="5060983"/>
                <a:ext cx="120533" cy="2167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pPr algn="ctr" defTabSz="216005">
                  <a:defRPr/>
                </a:pPr>
                <a:r>
                  <a:rPr lang="en-US" sz="567" kern="0" dirty="0">
                    <a:solidFill>
                      <a:srgbClr val="5A5A5A"/>
                    </a:solidFill>
                  </a:rPr>
                  <a:t>39</a:t>
                </a:r>
              </a:p>
            </p:txBody>
          </p:sp>
          <p:cxnSp>
            <p:nvCxnSpPr>
              <p:cNvPr id="64" name="Straight Connector 145">
                <a:extLst>
                  <a:ext uri="{FF2B5EF4-FFF2-40B4-BE49-F238E27FC236}">
                    <a16:creationId xmlns:a16="http://schemas.microsoft.com/office/drawing/2014/main" id="{49C6F0B6-D8A9-4C22-A859-D4B56330359B}"/>
                  </a:ext>
                </a:extLst>
              </p:cNvPr>
              <p:cNvCxnSpPr/>
              <p:nvPr/>
            </p:nvCxnSpPr>
            <p:spPr bwMode="auto">
              <a:xfrm>
                <a:off x="15456370" y="4974115"/>
                <a:ext cx="0" cy="45720"/>
              </a:xfrm>
              <a:prstGeom prst="line">
                <a:avLst/>
              </a:prstGeom>
              <a:solidFill>
                <a:srgbClr val="0042A6"/>
              </a:solidFill>
              <a:ln w="9525" cap="flat" cmpd="sng" algn="ctr">
                <a:solidFill>
                  <a:srgbClr val="5A5A5A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5" name="Straight Connector 146">
                <a:extLst>
                  <a:ext uri="{FF2B5EF4-FFF2-40B4-BE49-F238E27FC236}">
                    <a16:creationId xmlns:a16="http://schemas.microsoft.com/office/drawing/2014/main" id="{3281D3FA-003C-4BD3-9206-B418030D40FD}"/>
                  </a:ext>
                </a:extLst>
              </p:cNvPr>
              <p:cNvCxnSpPr/>
              <p:nvPr/>
            </p:nvCxnSpPr>
            <p:spPr bwMode="auto">
              <a:xfrm>
                <a:off x="15039217" y="4974115"/>
                <a:ext cx="0" cy="45720"/>
              </a:xfrm>
              <a:prstGeom prst="line">
                <a:avLst/>
              </a:prstGeom>
              <a:solidFill>
                <a:srgbClr val="0042A6"/>
              </a:solidFill>
              <a:ln w="9525" cap="flat" cmpd="sng" algn="ctr">
                <a:solidFill>
                  <a:srgbClr val="5A5A5A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0097E20C-713F-4780-A5AF-E6F46DF98708}"/>
                  </a:ext>
                </a:extLst>
              </p:cNvPr>
              <p:cNvSpPr txBox="1"/>
              <p:nvPr/>
            </p:nvSpPr>
            <p:spPr>
              <a:xfrm>
                <a:off x="14979739" y="5060983"/>
                <a:ext cx="120533" cy="2167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pPr algn="ctr" defTabSz="216005">
                  <a:defRPr/>
                </a:pPr>
                <a:r>
                  <a:rPr lang="en-US" sz="567" kern="0" dirty="0">
                    <a:solidFill>
                      <a:srgbClr val="5A5A5A"/>
                    </a:solidFill>
                  </a:rPr>
                  <a:t>33</a:t>
                </a:r>
              </a:p>
            </p:txBody>
          </p:sp>
          <p:cxnSp>
            <p:nvCxnSpPr>
              <p:cNvPr id="67" name="Straight Connector 148">
                <a:extLst>
                  <a:ext uri="{FF2B5EF4-FFF2-40B4-BE49-F238E27FC236}">
                    <a16:creationId xmlns:a16="http://schemas.microsoft.com/office/drawing/2014/main" id="{FAD5ECB7-EB9D-4AEE-92F6-E3B5C90A4604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0450445" y="3375861"/>
                <a:ext cx="5842500" cy="0"/>
              </a:xfrm>
              <a:prstGeom prst="line">
                <a:avLst/>
              </a:prstGeom>
              <a:solidFill>
                <a:srgbClr val="0042A6"/>
              </a:solidFill>
              <a:ln w="9525" cap="flat" cmpd="sng" algn="ctr">
                <a:solidFill>
                  <a:srgbClr val="5A5A5A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9" name="Group 149">
              <a:extLst>
                <a:ext uri="{FF2B5EF4-FFF2-40B4-BE49-F238E27FC236}">
                  <a16:creationId xmlns:a16="http://schemas.microsoft.com/office/drawing/2014/main" id="{4237A7C5-3AA4-449E-8EE3-BA2304CE0135}"/>
                </a:ext>
              </a:extLst>
            </p:cNvPr>
            <p:cNvGrpSpPr/>
            <p:nvPr/>
          </p:nvGrpSpPr>
          <p:grpSpPr>
            <a:xfrm>
              <a:off x="720437" y="1828800"/>
              <a:ext cx="636132" cy="3290888"/>
              <a:chOff x="463550" y="1485900"/>
              <a:chExt cx="753343" cy="3452207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6299F0D-8283-441D-9488-5309AF7B9969}"/>
                  </a:ext>
                </a:extLst>
              </p:cNvPr>
              <p:cNvSpPr txBox="1"/>
              <p:nvPr/>
            </p:nvSpPr>
            <p:spPr>
              <a:xfrm rot="16200000">
                <a:off x="-1062815" y="3078658"/>
                <a:ext cx="3330491" cy="277761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b">
                <a:noAutofit/>
              </a:bodyPr>
              <a:lstStyle/>
              <a:p>
                <a:pPr algn="ctr" defTabSz="216005">
                  <a:defRPr sz="1000" b="1" i="0" u="none" strike="noStrike" kern="1200" baseline="0">
                    <a:solidFill>
                      <a:srgbClr val="4C4D4C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ru-RU" sz="756" b="1" dirty="0">
                    <a:solidFill>
                      <a:srgbClr val="4C4D4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Вероятность ВБП</a:t>
                </a:r>
                <a:r>
                  <a:rPr lang="en-US" sz="756" b="1" dirty="0">
                    <a:solidFill>
                      <a:srgbClr val="4C4D4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(%)</a:t>
                </a:r>
              </a:p>
            </p:txBody>
          </p:sp>
          <p:grpSp>
            <p:nvGrpSpPr>
              <p:cNvPr id="11" name="Group 151">
                <a:extLst>
                  <a:ext uri="{FF2B5EF4-FFF2-40B4-BE49-F238E27FC236}">
                    <a16:creationId xmlns:a16="http://schemas.microsoft.com/office/drawing/2014/main" id="{CBA05F23-7501-4549-87B9-441FBCD44259}"/>
                  </a:ext>
                </a:extLst>
              </p:cNvPr>
              <p:cNvGrpSpPr/>
              <p:nvPr/>
            </p:nvGrpSpPr>
            <p:grpSpPr>
              <a:xfrm>
                <a:off x="769220" y="1485900"/>
                <a:ext cx="447673" cy="3452207"/>
                <a:chOff x="2196930" y="1362074"/>
                <a:chExt cx="301672" cy="3411620"/>
              </a:xfrm>
            </p:grpSpPr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FB9133D0-59EC-4B5C-9F3B-1B104D8CE7C2}"/>
                    </a:ext>
                  </a:extLst>
                </p:cNvPr>
                <p:cNvSpPr txBox="1"/>
                <p:nvPr/>
              </p:nvSpPr>
              <p:spPr>
                <a:xfrm>
                  <a:off x="2201693" y="1362074"/>
                  <a:ext cx="203006" cy="17186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 anchor="ctr">
                  <a:noAutofit/>
                </a:bodyPr>
                <a:lstStyle/>
                <a:p>
                  <a:pPr algn="r" defTabSz="216005">
                    <a:defRPr/>
                  </a:pPr>
                  <a:r>
                    <a:rPr lang="en-US" sz="567" kern="0" dirty="0">
                      <a:solidFill>
                        <a:srgbClr val="5A5A5A"/>
                      </a:solidFill>
                    </a:rPr>
                    <a:t>100</a:t>
                  </a:r>
                </a:p>
              </p:txBody>
            </p:sp>
            <p:cxnSp>
              <p:nvCxnSpPr>
                <p:cNvPr id="13" name="Straight Connector 153">
                  <a:extLst>
                    <a:ext uri="{FF2B5EF4-FFF2-40B4-BE49-F238E27FC236}">
                      <a16:creationId xmlns:a16="http://schemas.microsoft.com/office/drawing/2014/main" id="{15F046EA-0DA4-4D29-A828-3F92C0CA09B0}"/>
                    </a:ext>
                  </a:extLst>
                </p:cNvPr>
                <p:cNvCxnSpPr/>
                <p:nvPr/>
              </p:nvCxnSpPr>
              <p:spPr bwMode="auto">
                <a:xfrm>
                  <a:off x="2498602" y="1447656"/>
                  <a:ext cx="0" cy="3250112"/>
                </a:xfrm>
                <a:prstGeom prst="line">
                  <a:avLst/>
                </a:prstGeom>
                <a:solidFill>
                  <a:srgbClr val="0042A6"/>
                </a:solidFill>
                <a:ln w="9525" cap="flat" cmpd="sng" algn="ctr">
                  <a:solidFill>
                    <a:srgbClr val="5A5A5A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4" name="Straight Connector 154">
                  <a:extLst>
                    <a:ext uri="{FF2B5EF4-FFF2-40B4-BE49-F238E27FC236}">
                      <a16:creationId xmlns:a16="http://schemas.microsoft.com/office/drawing/2014/main" id="{A3314C16-E173-4A6D-9591-22589170BC60}"/>
                    </a:ext>
                  </a:extLst>
                </p:cNvPr>
                <p:cNvCxnSpPr/>
                <p:nvPr/>
              </p:nvCxnSpPr>
              <p:spPr bwMode="auto">
                <a:xfrm>
                  <a:off x="2452882" y="2096790"/>
                  <a:ext cx="45720" cy="0"/>
                </a:xfrm>
                <a:prstGeom prst="line">
                  <a:avLst/>
                </a:prstGeom>
                <a:solidFill>
                  <a:srgbClr val="0042A6"/>
                </a:solidFill>
                <a:ln w="9525" cap="flat" cmpd="sng" algn="ctr">
                  <a:solidFill>
                    <a:srgbClr val="5A5A5A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5" name="Straight Connector 155">
                  <a:extLst>
                    <a:ext uri="{FF2B5EF4-FFF2-40B4-BE49-F238E27FC236}">
                      <a16:creationId xmlns:a16="http://schemas.microsoft.com/office/drawing/2014/main" id="{9EB492EC-FC9B-4727-8444-9F40CF97ADBF}"/>
                    </a:ext>
                  </a:extLst>
                </p:cNvPr>
                <p:cNvCxnSpPr/>
                <p:nvPr/>
              </p:nvCxnSpPr>
              <p:spPr bwMode="auto">
                <a:xfrm>
                  <a:off x="2452882" y="2745924"/>
                  <a:ext cx="45720" cy="0"/>
                </a:xfrm>
                <a:prstGeom prst="line">
                  <a:avLst/>
                </a:prstGeom>
                <a:solidFill>
                  <a:srgbClr val="0042A6"/>
                </a:solidFill>
                <a:ln w="9525" cap="flat" cmpd="sng" algn="ctr">
                  <a:solidFill>
                    <a:srgbClr val="5A5A5A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6" name="Straight Connector 156">
                  <a:extLst>
                    <a:ext uri="{FF2B5EF4-FFF2-40B4-BE49-F238E27FC236}">
                      <a16:creationId xmlns:a16="http://schemas.microsoft.com/office/drawing/2014/main" id="{43FF6403-EB16-4BD3-AAFB-7A40E8B3EDE2}"/>
                    </a:ext>
                  </a:extLst>
                </p:cNvPr>
                <p:cNvCxnSpPr/>
                <p:nvPr/>
              </p:nvCxnSpPr>
              <p:spPr bwMode="auto">
                <a:xfrm>
                  <a:off x="2452882" y="3395058"/>
                  <a:ext cx="45720" cy="0"/>
                </a:xfrm>
                <a:prstGeom prst="line">
                  <a:avLst/>
                </a:prstGeom>
                <a:solidFill>
                  <a:srgbClr val="0042A6"/>
                </a:solidFill>
                <a:ln w="9525" cap="flat" cmpd="sng" algn="ctr">
                  <a:solidFill>
                    <a:srgbClr val="5A5A5A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7" name="Straight Connector 157">
                  <a:extLst>
                    <a:ext uri="{FF2B5EF4-FFF2-40B4-BE49-F238E27FC236}">
                      <a16:creationId xmlns:a16="http://schemas.microsoft.com/office/drawing/2014/main" id="{40985C19-7634-4465-A0F4-1258FB868B08}"/>
                    </a:ext>
                  </a:extLst>
                </p:cNvPr>
                <p:cNvCxnSpPr/>
                <p:nvPr/>
              </p:nvCxnSpPr>
              <p:spPr bwMode="auto">
                <a:xfrm>
                  <a:off x="2452882" y="4044192"/>
                  <a:ext cx="45720" cy="0"/>
                </a:xfrm>
                <a:prstGeom prst="line">
                  <a:avLst/>
                </a:prstGeom>
                <a:solidFill>
                  <a:srgbClr val="0042A6"/>
                </a:solidFill>
                <a:ln w="9525" cap="flat" cmpd="sng" algn="ctr">
                  <a:solidFill>
                    <a:srgbClr val="5A5A5A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DD070793-832F-41BA-B80F-596289C24BB5}"/>
                    </a:ext>
                  </a:extLst>
                </p:cNvPr>
                <p:cNvSpPr txBox="1"/>
                <p:nvPr/>
              </p:nvSpPr>
              <p:spPr>
                <a:xfrm>
                  <a:off x="2196930" y="2010026"/>
                  <a:ext cx="203006" cy="17186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 anchor="ctr">
                  <a:noAutofit/>
                </a:bodyPr>
                <a:lstStyle/>
                <a:p>
                  <a:pPr algn="r" defTabSz="216005">
                    <a:defRPr/>
                  </a:pPr>
                  <a:r>
                    <a:rPr lang="en-US" sz="567" kern="0" dirty="0">
                      <a:solidFill>
                        <a:srgbClr val="5A5A5A"/>
                      </a:solidFill>
                    </a:rPr>
                    <a:t>80</a:t>
                  </a:r>
                </a:p>
              </p:txBody>
            </p:sp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34215BDF-861C-42E7-964A-9D22C576DB6B}"/>
                    </a:ext>
                  </a:extLst>
                </p:cNvPr>
                <p:cNvSpPr txBox="1"/>
                <p:nvPr/>
              </p:nvSpPr>
              <p:spPr>
                <a:xfrm>
                  <a:off x="2196930" y="2657978"/>
                  <a:ext cx="203006" cy="17186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 anchor="ctr">
                  <a:noAutofit/>
                </a:bodyPr>
                <a:lstStyle/>
                <a:p>
                  <a:pPr algn="r" defTabSz="216005">
                    <a:defRPr/>
                  </a:pPr>
                  <a:r>
                    <a:rPr lang="en-US" sz="567" kern="0" dirty="0">
                      <a:solidFill>
                        <a:srgbClr val="5A5A5A"/>
                      </a:solidFill>
                    </a:rPr>
                    <a:t>60</a:t>
                  </a:r>
                </a:p>
              </p:txBody>
            </p:sp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1D85E7BA-497B-4196-84C2-1D97AAB3F32C}"/>
                    </a:ext>
                  </a:extLst>
                </p:cNvPr>
                <p:cNvSpPr txBox="1"/>
                <p:nvPr/>
              </p:nvSpPr>
              <p:spPr>
                <a:xfrm>
                  <a:off x="2196930" y="3305930"/>
                  <a:ext cx="203006" cy="17186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 anchor="ctr">
                  <a:noAutofit/>
                </a:bodyPr>
                <a:lstStyle/>
                <a:p>
                  <a:pPr algn="r" defTabSz="216005">
                    <a:defRPr/>
                  </a:pPr>
                  <a:r>
                    <a:rPr lang="en-US" sz="567" kern="0" dirty="0">
                      <a:solidFill>
                        <a:srgbClr val="5A5A5A"/>
                      </a:solidFill>
                    </a:rPr>
                    <a:t>40</a:t>
                  </a:r>
                </a:p>
              </p:txBody>
            </p:sp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DD6F5751-83C3-4B26-A5CB-D815EE5AE2B7}"/>
                    </a:ext>
                  </a:extLst>
                </p:cNvPr>
                <p:cNvSpPr txBox="1"/>
                <p:nvPr/>
              </p:nvSpPr>
              <p:spPr>
                <a:xfrm>
                  <a:off x="2196930" y="3953882"/>
                  <a:ext cx="203006" cy="17186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 anchor="ctr">
                  <a:noAutofit/>
                </a:bodyPr>
                <a:lstStyle/>
                <a:p>
                  <a:pPr algn="r" defTabSz="216005">
                    <a:defRPr/>
                  </a:pPr>
                  <a:r>
                    <a:rPr lang="en-US" sz="567" kern="0" dirty="0">
                      <a:solidFill>
                        <a:srgbClr val="5A5A5A"/>
                      </a:solidFill>
                    </a:rPr>
                    <a:t>20</a:t>
                  </a:r>
                </a:p>
              </p:txBody>
            </p:sp>
            <p:cxnSp>
              <p:nvCxnSpPr>
                <p:cNvPr id="22" name="Straight Connector 162">
                  <a:extLst>
                    <a:ext uri="{FF2B5EF4-FFF2-40B4-BE49-F238E27FC236}">
                      <a16:creationId xmlns:a16="http://schemas.microsoft.com/office/drawing/2014/main" id="{9B81FE5D-C6A8-4643-BE6C-9CA67B600F95}"/>
                    </a:ext>
                  </a:extLst>
                </p:cNvPr>
                <p:cNvCxnSpPr/>
                <p:nvPr/>
              </p:nvCxnSpPr>
              <p:spPr bwMode="auto">
                <a:xfrm>
                  <a:off x="2452882" y="1447656"/>
                  <a:ext cx="45720" cy="0"/>
                </a:xfrm>
                <a:prstGeom prst="line">
                  <a:avLst/>
                </a:prstGeom>
                <a:solidFill>
                  <a:srgbClr val="0042A6"/>
                </a:solidFill>
                <a:ln w="9525" cap="flat" cmpd="sng" algn="ctr">
                  <a:solidFill>
                    <a:srgbClr val="5A5A5A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3" name="Straight Connector 163">
                  <a:extLst>
                    <a:ext uri="{FF2B5EF4-FFF2-40B4-BE49-F238E27FC236}">
                      <a16:creationId xmlns:a16="http://schemas.microsoft.com/office/drawing/2014/main" id="{2DD47F99-FBD2-4A41-B46B-936CCD3EEECF}"/>
                    </a:ext>
                  </a:extLst>
                </p:cNvPr>
                <p:cNvCxnSpPr/>
                <p:nvPr/>
              </p:nvCxnSpPr>
              <p:spPr bwMode="auto">
                <a:xfrm>
                  <a:off x="2452882" y="4693329"/>
                  <a:ext cx="45720" cy="0"/>
                </a:xfrm>
                <a:prstGeom prst="line">
                  <a:avLst/>
                </a:prstGeom>
                <a:solidFill>
                  <a:srgbClr val="0042A6"/>
                </a:solidFill>
                <a:ln w="9525" cap="flat" cmpd="sng" algn="ctr">
                  <a:solidFill>
                    <a:srgbClr val="5A5A5A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5B032CE0-DD14-461F-B55E-CA34AF3EC025}"/>
                    </a:ext>
                  </a:extLst>
                </p:cNvPr>
                <p:cNvSpPr txBox="1"/>
                <p:nvPr/>
              </p:nvSpPr>
              <p:spPr>
                <a:xfrm>
                  <a:off x="2196930" y="4601834"/>
                  <a:ext cx="203006" cy="17186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 anchor="ctr">
                  <a:noAutofit/>
                </a:bodyPr>
                <a:lstStyle/>
                <a:p>
                  <a:pPr algn="r" defTabSz="216005">
                    <a:defRPr/>
                  </a:pPr>
                  <a:r>
                    <a:rPr lang="en-US" sz="567" kern="0" dirty="0">
                      <a:solidFill>
                        <a:srgbClr val="5A5A5A"/>
                      </a:solidFill>
                    </a:rPr>
                    <a:t>0</a:t>
                  </a:r>
                </a:p>
              </p:txBody>
            </p:sp>
            <p:cxnSp>
              <p:nvCxnSpPr>
                <p:cNvPr id="25" name="Straight Connector 165">
                  <a:extLst>
                    <a:ext uri="{FF2B5EF4-FFF2-40B4-BE49-F238E27FC236}">
                      <a16:creationId xmlns:a16="http://schemas.microsoft.com/office/drawing/2014/main" id="{9E269D9E-42DD-4E54-BFA6-DC1E9F799ED4}"/>
                    </a:ext>
                  </a:extLst>
                </p:cNvPr>
                <p:cNvCxnSpPr/>
                <p:nvPr/>
              </p:nvCxnSpPr>
              <p:spPr bwMode="auto">
                <a:xfrm>
                  <a:off x="2452882" y="2421357"/>
                  <a:ext cx="45720" cy="0"/>
                </a:xfrm>
                <a:prstGeom prst="line">
                  <a:avLst/>
                </a:prstGeom>
                <a:solidFill>
                  <a:srgbClr val="0042A6"/>
                </a:solidFill>
                <a:ln w="9525" cap="flat" cmpd="sng" algn="ctr">
                  <a:solidFill>
                    <a:srgbClr val="5A5A5A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6" name="Straight Connector 166">
                  <a:extLst>
                    <a:ext uri="{FF2B5EF4-FFF2-40B4-BE49-F238E27FC236}">
                      <a16:creationId xmlns:a16="http://schemas.microsoft.com/office/drawing/2014/main" id="{418D3F40-49AE-4B74-8C02-95347AF41718}"/>
                    </a:ext>
                  </a:extLst>
                </p:cNvPr>
                <p:cNvCxnSpPr/>
                <p:nvPr/>
              </p:nvCxnSpPr>
              <p:spPr bwMode="auto">
                <a:xfrm>
                  <a:off x="2452882" y="3070491"/>
                  <a:ext cx="45720" cy="0"/>
                </a:xfrm>
                <a:prstGeom prst="line">
                  <a:avLst/>
                </a:prstGeom>
                <a:solidFill>
                  <a:srgbClr val="0042A6"/>
                </a:solidFill>
                <a:ln w="9525" cap="flat" cmpd="sng" algn="ctr">
                  <a:solidFill>
                    <a:srgbClr val="5A5A5A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7" name="Straight Connector 167">
                  <a:extLst>
                    <a:ext uri="{FF2B5EF4-FFF2-40B4-BE49-F238E27FC236}">
                      <a16:creationId xmlns:a16="http://schemas.microsoft.com/office/drawing/2014/main" id="{C35D524F-73C2-4037-B211-7213F3461465}"/>
                    </a:ext>
                  </a:extLst>
                </p:cNvPr>
                <p:cNvCxnSpPr/>
                <p:nvPr/>
              </p:nvCxnSpPr>
              <p:spPr bwMode="auto">
                <a:xfrm>
                  <a:off x="2452882" y="3719625"/>
                  <a:ext cx="45720" cy="0"/>
                </a:xfrm>
                <a:prstGeom prst="line">
                  <a:avLst/>
                </a:prstGeom>
                <a:solidFill>
                  <a:srgbClr val="0042A6"/>
                </a:solidFill>
                <a:ln w="9525" cap="flat" cmpd="sng" algn="ctr">
                  <a:solidFill>
                    <a:srgbClr val="5A5A5A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8" name="Straight Connector 168">
                  <a:extLst>
                    <a:ext uri="{FF2B5EF4-FFF2-40B4-BE49-F238E27FC236}">
                      <a16:creationId xmlns:a16="http://schemas.microsoft.com/office/drawing/2014/main" id="{8E246348-6DA6-4FA0-B80C-A51E77DDF128}"/>
                    </a:ext>
                  </a:extLst>
                </p:cNvPr>
                <p:cNvCxnSpPr/>
                <p:nvPr/>
              </p:nvCxnSpPr>
              <p:spPr bwMode="auto">
                <a:xfrm>
                  <a:off x="2452882" y="4368759"/>
                  <a:ext cx="45720" cy="0"/>
                </a:xfrm>
                <a:prstGeom prst="line">
                  <a:avLst/>
                </a:prstGeom>
                <a:solidFill>
                  <a:srgbClr val="0042A6"/>
                </a:solidFill>
                <a:ln w="9525" cap="flat" cmpd="sng" algn="ctr">
                  <a:solidFill>
                    <a:srgbClr val="5A5A5A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0A4463A7-5611-49A0-AF45-EC965561AF7B}"/>
                    </a:ext>
                  </a:extLst>
                </p:cNvPr>
                <p:cNvSpPr txBox="1"/>
                <p:nvPr/>
              </p:nvSpPr>
              <p:spPr>
                <a:xfrm>
                  <a:off x="2196930" y="2334002"/>
                  <a:ext cx="203006" cy="17186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 anchor="ctr">
                  <a:noAutofit/>
                </a:bodyPr>
                <a:lstStyle/>
                <a:p>
                  <a:pPr algn="r" defTabSz="216005">
                    <a:defRPr/>
                  </a:pPr>
                  <a:r>
                    <a:rPr lang="en-US" sz="567" kern="0" dirty="0">
                      <a:solidFill>
                        <a:srgbClr val="5A5A5A"/>
                      </a:solidFill>
                    </a:rPr>
                    <a:t>70</a:t>
                  </a:r>
                </a:p>
              </p:txBody>
            </p:sp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DDA31174-FC72-4D64-A6B2-7DADA608AC05}"/>
                    </a:ext>
                  </a:extLst>
                </p:cNvPr>
                <p:cNvSpPr txBox="1"/>
                <p:nvPr/>
              </p:nvSpPr>
              <p:spPr>
                <a:xfrm>
                  <a:off x="2196930" y="2981954"/>
                  <a:ext cx="203006" cy="17186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 anchor="ctr">
                  <a:noAutofit/>
                </a:bodyPr>
                <a:lstStyle/>
                <a:p>
                  <a:pPr algn="r" defTabSz="216005">
                    <a:defRPr/>
                  </a:pPr>
                  <a:r>
                    <a:rPr lang="en-US" sz="567" kern="0" dirty="0">
                      <a:solidFill>
                        <a:srgbClr val="5A5A5A"/>
                      </a:solidFill>
                    </a:rPr>
                    <a:t>50</a:t>
                  </a:r>
                </a:p>
              </p:txBody>
            </p:sp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B9F759A6-7AFE-42F3-9FA8-9137B5B31CC7}"/>
                    </a:ext>
                  </a:extLst>
                </p:cNvPr>
                <p:cNvSpPr txBox="1"/>
                <p:nvPr/>
              </p:nvSpPr>
              <p:spPr>
                <a:xfrm>
                  <a:off x="2196930" y="3629906"/>
                  <a:ext cx="203006" cy="17186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 anchor="ctr">
                  <a:noAutofit/>
                </a:bodyPr>
                <a:lstStyle/>
                <a:p>
                  <a:pPr algn="r" defTabSz="216005">
                    <a:defRPr/>
                  </a:pPr>
                  <a:r>
                    <a:rPr lang="en-US" sz="567" kern="0" dirty="0">
                      <a:solidFill>
                        <a:srgbClr val="5A5A5A"/>
                      </a:solidFill>
                    </a:rPr>
                    <a:t>30</a:t>
                  </a:r>
                </a:p>
              </p:txBody>
            </p:sp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5475DCB0-9CDE-4A9E-B6F3-E67966B32A3D}"/>
                    </a:ext>
                  </a:extLst>
                </p:cNvPr>
                <p:cNvSpPr txBox="1"/>
                <p:nvPr/>
              </p:nvSpPr>
              <p:spPr>
                <a:xfrm>
                  <a:off x="2196930" y="4277858"/>
                  <a:ext cx="203006" cy="17186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 anchor="ctr">
                  <a:noAutofit/>
                </a:bodyPr>
                <a:lstStyle/>
                <a:p>
                  <a:pPr algn="r" defTabSz="216005">
                    <a:defRPr/>
                  </a:pPr>
                  <a:r>
                    <a:rPr lang="en-US" sz="567" kern="0" dirty="0">
                      <a:solidFill>
                        <a:srgbClr val="5A5A5A"/>
                      </a:solidFill>
                    </a:rPr>
                    <a:t>10</a:t>
                  </a:r>
                </a:p>
              </p:txBody>
            </p:sp>
            <p:cxnSp>
              <p:nvCxnSpPr>
                <p:cNvPr id="33" name="Straight Connector 173">
                  <a:extLst>
                    <a:ext uri="{FF2B5EF4-FFF2-40B4-BE49-F238E27FC236}">
                      <a16:creationId xmlns:a16="http://schemas.microsoft.com/office/drawing/2014/main" id="{05100CF2-09CF-4F58-9669-433DE98F2299}"/>
                    </a:ext>
                  </a:extLst>
                </p:cNvPr>
                <p:cNvCxnSpPr/>
                <p:nvPr/>
              </p:nvCxnSpPr>
              <p:spPr bwMode="auto">
                <a:xfrm>
                  <a:off x="2452882" y="1772223"/>
                  <a:ext cx="45720" cy="0"/>
                </a:xfrm>
                <a:prstGeom prst="line">
                  <a:avLst/>
                </a:prstGeom>
                <a:solidFill>
                  <a:srgbClr val="0042A6"/>
                </a:solidFill>
                <a:ln w="9525" cap="flat" cmpd="sng" algn="ctr">
                  <a:solidFill>
                    <a:srgbClr val="5A5A5A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968AAF11-DE0C-4729-B2B4-B7258D80E880}"/>
                    </a:ext>
                  </a:extLst>
                </p:cNvPr>
                <p:cNvSpPr txBox="1"/>
                <p:nvPr/>
              </p:nvSpPr>
              <p:spPr>
                <a:xfrm>
                  <a:off x="2201693" y="1686050"/>
                  <a:ext cx="203006" cy="17186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 anchor="ctr">
                  <a:noAutofit/>
                </a:bodyPr>
                <a:lstStyle/>
                <a:p>
                  <a:pPr algn="r" defTabSz="216005">
                    <a:defRPr/>
                  </a:pPr>
                  <a:r>
                    <a:rPr lang="en-US" sz="567" kern="0" dirty="0">
                      <a:solidFill>
                        <a:srgbClr val="5A5A5A"/>
                      </a:solidFill>
                    </a:rPr>
                    <a:t>90</a:t>
                  </a:r>
                </a:p>
              </p:txBody>
            </p:sp>
          </p:grpSp>
        </p:grpSp>
      </p:grpSp>
      <p:grpSp>
        <p:nvGrpSpPr>
          <p:cNvPr id="68" name="Group 3">
            <a:extLst>
              <a:ext uri="{FF2B5EF4-FFF2-40B4-BE49-F238E27FC236}">
                <a16:creationId xmlns:a16="http://schemas.microsoft.com/office/drawing/2014/main" id="{E5C4C70C-6D46-4566-AF6E-7F1F12D5C7AB}"/>
              </a:ext>
            </a:extLst>
          </p:cNvPr>
          <p:cNvGrpSpPr>
            <a:grpSpLocks/>
          </p:cNvGrpSpPr>
          <p:nvPr/>
        </p:nvGrpSpPr>
        <p:grpSpPr bwMode="auto">
          <a:xfrm>
            <a:off x="793846" y="2235449"/>
            <a:ext cx="1550345" cy="266868"/>
            <a:chOff x="-442385" y="3752086"/>
            <a:chExt cx="1218076" cy="446477"/>
          </a:xfrm>
        </p:grpSpPr>
        <p:sp>
          <p:nvSpPr>
            <p:cNvPr id="69" name="TextBox 50">
              <a:extLst>
                <a:ext uri="{FF2B5EF4-FFF2-40B4-BE49-F238E27FC236}">
                  <a16:creationId xmlns:a16="http://schemas.microsoft.com/office/drawing/2014/main" id="{38A0BA29-238B-4DB1-B575-3476351E9A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328291" y="3752086"/>
              <a:ext cx="1103982" cy="4464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32011">
                <a:defRPr/>
              </a:pPr>
              <a:r>
                <a:rPr lang="ru-RU" altLang="en-US" sz="567" b="1" kern="0" dirty="0">
                  <a:solidFill>
                    <a:srgbClr val="555555"/>
                  </a:solidFill>
                </a:rPr>
                <a:t>Талазопариб</a:t>
              </a:r>
              <a:endParaRPr lang="en-GB" altLang="en-US" sz="567" b="1" kern="0" dirty="0">
                <a:solidFill>
                  <a:srgbClr val="555555"/>
                </a:solidFill>
              </a:endParaRPr>
            </a:p>
            <a:p>
              <a:pPr defTabSz="432011">
                <a:defRPr/>
              </a:pPr>
              <a:r>
                <a:rPr lang="ru-RU" altLang="en-US" sz="567" b="1" kern="0" dirty="0">
                  <a:solidFill>
                    <a:srgbClr val="555555"/>
                  </a:solidFill>
                </a:rPr>
                <a:t>Терапия по выбору врача (ТВВ)</a:t>
              </a:r>
              <a:endParaRPr lang="en-GB" altLang="en-US" sz="567" b="1" kern="0" dirty="0">
                <a:solidFill>
                  <a:srgbClr val="555555"/>
                </a:solidFill>
              </a:endParaRPr>
            </a:p>
          </p:txBody>
        </p:sp>
        <p:cxnSp>
          <p:nvCxnSpPr>
            <p:cNvPr id="70" name="Straight Connector 297">
              <a:extLst>
                <a:ext uri="{FF2B5EF4-FFF2-40B4-BE49-F238E27FC236}">
                  <a16:creationId xmlns:a16="http://schemas.microsoft.com/office/drawing/2014/main" id="{478C1FA1-6E6B-4A08-868C-5F6EA9AB68E1}"/>
                </a:ext>
              </a:extLst>
            </p:cNvPr>
            <p:cNvCxnSpPr/>
            <p:nvPr/>
          </p:nvCxnSpPr>
          <p:spPr>
            <a:xfrm>
              <a:off x="-442385" y="3899523"/>
              <a:ext cx="136591" cy="0"/>
            </a:xfrm>
            <a:prstGeom prst="line">
              <a:avLst/>
            </a:prstGeom>
            <a:noFill/>
            <a:ln w="28575" cap="flat" cmpd="sng" algn="ctr">
              <a:solidFill>
                <a:srgbClr val="0042A6"/>
              </a:solidFill>
              <a:prstDash val="solid"/>
            </a:ln>
            <a:effectLst/>
          </p:spPr>
        </p:cxnSp>
        <p:cxnSp>
          <p:nvCxnSpPr>
            <p:cNvPr id="71" name="Straight Connector 298">
              <a:extLst>
                <a:ext uri="{FF2B5EF4-FFF2-40B4-BE49-F238E27FC236}">
                  <a16:creationId xmlns:a16="http://schemas.microsoft.com/office/drawing/2014/main" id="{B077F403-DD1B-475F-8499-D3996F184420}"/>
                </a:ext>
              </a:extLst>
            </p:cNvPr>
            <p:cNvCxnSpPr/>
            <p:nvPr/>
          </p:nvCxnSpPr>
          <p:spPr>
            <a:xfrm>
              <a:off x="-442385" y="4047184"/>
              <a:ext cx="136591" cy="0"/>
            </a:xfrm>
            <a:prstGeom prst="line">
              <a:avLst/>
            </a:prstGeom>
            <a:noFill/>
            <a:ln w="28575" cap="flat" cmpd="sng" algn="ctr">
              <a:solidFill>
                <a:srgbClr val="78C8C8">
                  <a:lumMod val="75000"/>
                </a:srgbClr>
              </a:solidFill>
              <a:prstDash val="solid"/>
            </a:ln>
            <a:effectLst/>
          </p:spPr>
        </p:cxnSp>
      </p:grpSp>
      <p:sp>
        <p:nvSpPr>
          <p:cNvPr id="72" name="Freeform 7">
            <a:extLst>
              <a:ext uri="{FF2B5EF4-FFF2-40B4-BE49-F238E27FC236}">
                <a16:creationId xmlns:a16="http://schemas.microsoft.com/office/drawing/2014/main" id="{39947686-3A1A-45F6-BBE7-FC34AE93C58C}"/>
              </a:ext>
            </a:extLst>
          </p:cNvPr>
          <p:cNvSpPr>
            <a:spLocks/>
          </p:cNvSpPr>
          <p:nvPr/>
        </p:nvSpPr>
        <p:spPr bwMode="auto">
          <a:xfrm>
            <a:off x="705519" y="811435"/>
            <a:ext cx="2979108" cy="1666481"/>
          </a:xfrm>
          <a:custGeom>
            <a:avLst/>
            <a:gdLst>
              <a:gd name="T0" fmla="*/ 61706 w 4414925"/>
              <a:gd name="T1" fmla="*/ 0 h 2788079"/>
              <a:gd name="T2" fmla="*/ 81338 w 4414925"/>
              <a:gd name="T3" fmla="*/ 75709 h 2788079"/>
              <a:gd name="T4" fmla="*/ 100972 w 4414925"/>
              <a:gd name="T5" fmla="*/ 120573 h 2788079"/>
              <a:gd name="T6" fmla="*/ 168288 w 4414925"/>
              <a:gd name="T7" fmla="*/ 154222 h 2788079"/>
              <a:gd name="T8" fmla="*/ 185116 w 4414925"/>
              <a:gd name="T9" fmla="*/ 201892 h 2788079"/>
              <a:gd name="T10" fmla="*/ 199140 w 4414925"/>
              <a:gd name="T11" fmla="*/ 238343 h 2788079"/>
              <a:gd name="T12" fmla="*/ 213165 w 4414925"/>
              <a:gd name="T13" fmla="*/ 319662 h 2788079"/>
              <a:gd name="T14" fmla="*/ 229992 w 4414925"/>
              <a:gd name="T15" fmla="*/ 384155 h 2788079"/>
              <a:gd name="T16" fmla="*/ 246822 w 4414925"/>
              <a:gd name="T17" fmla="*/ 518748 h 2788079"/>
              <a:gd name="T18" fmla="*/ 263651 w 4414925"/>
              <a:gd name="T19" fmla="*/ 574830 h 2788079"/>
              <a:gd name="T20" fmla="*/ 274871 w 4414925"/>
              <a:gd name="T21" fmla="*/ 633713 h 2788079"/>
              <a:gd name="T22" fmla="*/ 308528 w 4414925"/>
              <a:gd name="T23" fmla="*/ 703816 h 2788079"/>
              <a:gd name="T24" fmla="*/ 350599 w 4414925"/>
              <a:gd name="T25" fmla="*/ 717837 h 2788079"/>
              <a:gd name="T26" fmla="*/ 431937 w 4414925"/>
              <a:gd name="T27" fmla="*/ 740268 h 2788079"/>
              <a:gd name="T28" fmla="*/ 451572 w 4414925"/>
              <a:gd name="T29" fmla="*/ 776720 h 2788079"/>
              <a:gd name="T30" fmla="*/ 462791 w 4414925"/>
              <a:gd name="T31" fmla="*/ 810369 h 2788079"/>
              <a:gd name="T32" fmla="*/ 476814 w 4414925"/>
              <a:gd name="T33" fmla="*/ 916923 h 2788079"/>
              <a:gd name="T34" fmla="*/ 496448 w 4414925"/>
              <a:gd name="T35" fmla="*/ 975808 h 2788079"/>
              <a:gd name="T36" fmla="*/ 532910 w 4414925"/>
              <a:gd name="T37" fmla="*/ 1003848 h 2788079"/>
              <a:gd name="T38" fmla="*/ 574984 w 4414925"/>
              <a:gd name="T39" fmla="*/ 1029085 h 2788079"/>
              <a:gd name="T40" fmla="*/ 653517 w 4414925"/>
              <a:gd name="T41" fmla="*/ 1054322 h 2788079"/>
              <a:gd name="T42" fmla="*/ 675956 w 4414925"/>
              <a:gd name="T43" fmla="*/ 1087970 h 2788079"/>
              <a:gd name="T44" fmla="*/ 689979 w 4414925"/>
              <a:gd name="T45" fmla="*/ 1149658 h 2788079"/>
              <a:gd name="T46" fmla="*/ 746075 w 4414925"/>
              <a:gd name="T47" fmla="*/ 1211348 h 2788079"/>
              <a:gd name="T48" fmla="*/ 855463 w 4414925"/>
              <a:gd name="T49" fmla="*/ 1230977 h 2788079"/>
              <a:gd name="T50" fmla="*/ 875097 w 4414925"/>
              <a:gd name="T51" fmla="*/ 1270232 h 2788079"/>
              <a:gd name="T52" fmla="*/ 889119 w 4414925"/>
              <a:gd name="T53" fmla="*/ 1303880 h 2788079"/>
              <a:gd name="T54" fmla="*/ 905949 w 4414925"/>
              <a:gd name="T55" fmla="*/ 1345942 h 2788079"/>
              <a:gd name="T56" fmla="*/ 925583 w 4414925"/>
              <a:gd name="T57" fmla="*/ 1413239 h 2788079"/>
              <a:gd name="T58" fmla="*/ 945216 w 4414925"/>
              <a:gd name="T59" fmla="*/ 1466515 h 2788079"/>
              <a:gd name="T60" fmla="*/ 1074237 w 4414925"/>
              <a:gd name="T61" fmla="*/ 1603914 h 2788079"/>
              <a:gd name="T62" fmla="*/ 1096675 w 4414925"/>
              <a:gd name="T63" fmla="*/ 1634757 h 2788079"/>
              <a:gd name="T64" fmla="*/ 1141551 w 4414925"/>
              <a:gd name="T65" fmla="*/ 1713271 h 2788079"/>
              <a:gd name="T66" fmla="*/ 1335082 w 4414925"/>
              <a:gd name="T67" fmla="*/ 1744117 h 2788079"/>
              <a:gd name="T68" fmla="*/ 1396788 w 4414925"/>
              <a:gd name="T69" fmla="*/ 1786177 h 2788079"/>
              <a:gd name="T70" fmla="*/ 1419227 w 4414925"/>
              <a:gd name="T71" fmla="*/ 1831041 h 2788079"/>
              <a:gd name="T72" fmla="*/ 1441664 w 4414925"/>
              <a:gd name="T73" fmla="*/ 1870298 h 2788079"/>
              <a:gd name="T74" fmla="*/ 1464104 w 4414925"/>
              <a:gd name="T75" fmla="*/ 1909554 h 2788079"/>
              <a:gd name="T76" fmla="*/ 1494956 w 4414925"/>
              <a:gd name="T77" fmla="*/ 1946007 h 2788079"/>
              <a:gd name="T78" fmla="*/ 1567881 w 4414925"/>
              <a:gd name="T79" fmla="*/ 1988068 h 2788079"/>
              <a:gd name="T80" fmla="*/ 1632390 w 4414925"/>
              <a:gd name="T81" fmla="*/ 2035737 h 2788079"/>
              <a:gd name="T82" fmla="*/ 1800679 w 4414925"/>
              <a:gd name="T83" fmla="*/ 2077797 h 2788079"/>
              <a:gd name="T84" fmla="*/ 1817508 w 4414925"/>
              <a:gd name="T85" fmla="*/ 2133879 h 2788079"/>
              <a:gd name="T86" fmla="*/ 1837140 w 4414925"/>
              <a:gd name="T87" fmla="*/ 2184351 h 2788079"/>
              <a:gd name="T88" fmla="*/ 2636507 w 4414925"/>
              <a:gd name="T89" fmla="*/ 2243237 h 2788079"/>
              <a:gd name="T90" fmla="*/ 2807601 w 4414925"/>
              <a:gd name="T91" fmla="*/ 2321750 h 2788079"/>
              <a:gd name="T92" fmla="*/ 2900158 w 4414925"/>
              <a:gd name="T93" fmla="*/ 2405871 h 2788079"/>
              <a:gd name="T94" fmla="*/ 3149785 w 4414925"/>
              <a:gd name="T95" fmla="*/ 2475972 h 2788079"/>
              <a:gd name="T96" fmla="*/ 3365755 w 4414925"/>
              <a:gd name="T97" fmla="*/ 2546073 h 2788079"/>
              <a:gd name="T98" fmla="*/ 4016468 w 4414925"/>
              <a:gd name="T99" fmla="*/ 2638607 h 2788079"/>
              <a:gd name="T100" fmla="*/ 4414749 w 4414925"/>
              <a:gd name="T101" fmla="*/ 2711512 h 2788079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4414925" h="2788079">
                <a:moveTo>
                  <a:pt x="0" y="0"/>
                </a:moveTo>
                <a:lnTo>
                  <a:pt x="61708" y="0"/>
                </a:lnTo>
                <a:lnTo>
                  <a:pt x="61708" y="75733"/>
                </a:lnTo>
                <a:lnTo>
                  <a:pt x="81342" y="75733"/>
                </a:lnTo>
                <a:lnTo>
                  <a:pt x="81342" y="120611"/>
                </a:lnTo>
                <a:lnTo>
                  <a:pt x="100976" y="120611"/>
                </a:lnTo>
                <a:lnTo>
                  <a:pt x="100976" y="154270"/>
                </a:lnTo>
                <a:lnTo>
                  <a:pt x="168294" y="154270"/>
                </a:lnTo>
                <a:lnTo>
                  <a:pt x="168294" y="201954"/>
                </a:lnTo>
                <a:lnTo>
                  <a:pt x="185124" y="201954"/>
                </a:lnTo>
                <a:lnTo>
                  <a:pt x="185124" y="238417"/>
                </a:lnTo>
                <a:lnTo>
                  <a:pt x="199148" y="238417"/>
                </a:lnTo>
                <a:lnTo>
                  <a:pt x="199148" y="319760"/>
                </a:lnTo>
                <a:lnTo>
                  <a:pt x="213173" y="319760"/>
                </a:lnTo>
                <a:lnTo>
                  <a:pt x="213173" y="384273"/>
                </a:lnTo>
                <a:lnTo>
                  <a:pt x="230002" y="384273"/>
                </a:lnTo>
                <a:lnTo>
                  <a:pt x="230002" y="518908"/>
                </a:lnTo>
                <a:lnTo>
                  <a:pt x="246832" y="518908"/>
                </a:lnTo>
                <a:lnTo>
                  <a:pt x="246832" y="575006"/>
                </a:lnTo>
                <a:lnTo>
                  <a:pt x="263661" y="575006"/>
                </a:lnTo>
                <a:lnTo>
                  <a:pt x="263661" y="633909"/>
                </a:lnTo>
                <a:lnTo>
                  <a:pt x="274881" y="633909"/>
                </a:lnTo>
                <a:lnTo>
                  <a:pt x="274881" y="704032"/>
                </a:lnTo>
                <a:lnTo>
                  <a:pt x="308540" y="704032"/>
                </a:lnTo>
                <a:lnTo>
                  <a:pt x="308540" y="718057"/>
                </a:lnTo>
                <a:lnTo>
                  <a:pt x="350613" y="718057"/>
                </a:lnTo>
                <a:lnTo>
                  <a:pt x="350613" y="740496"/>
                </a:lnTo>
                <a:lnTo>
                  <a:pt x="431955" y="740496"/>
                </a:lnTo>
                <a:lnTo>
                  <a:pt x="431955" y="776960"/>
                </a:lnTo>
                <a:lnTo>
                  <a:pt x="451590" y="776960"/>
                </a:lnTo>
                <a:lnTo>
                  <a:pt x="451590" y="810619"/>
                </a:lnTo>
                <a:lnTo>
                  <a:pt x="462809" y="810619"/>
                </a:lnTo>
                <a:lnTo>
                  <a:pt x="462809" y="917205"/>
                </a:lnTo>
                <a:lnTo>
                  <a:pt x="476834" y="917205"/>
                </a:lnTo>
                <a:lnTo>
                  <a:pt x="476834" y="976108"/>
                </a:lnTo>
                <a:lnTo>
                  <a:pt x="496468" y="976108"/>
                </a:lnTo>
                <a:lnTo>
                  <a:pt x="496468" y="1004157"/>
                </a:lnTo>
                <a:lnTo>
                  <a:pt x="532932" y="1004157"/>
                </a:lnTo>
                <a:lnTo>
                  <a:pt x="532932" y="1029401"/>
                </a:lnTo>
                <a:lnTo>
                  <a:pt x="575006" y="1029401"/>
                </a:lnTo>
                <a:lnTo>
                  <a:pt x="575006" y="1054646"/>
                </a:lnTo>
                <a:lnTo>
                  <a:pt x="653543" y="1054646"/>
                </a:lnTo>
                <a:lnTo>
                  <a:pt x="653543" y="1088304"/>
                </a:lnTo>
                <a:lnTo>
                  <a:pt x="675982" y="1088304"/>
                </a:lnTo>
                <a:lnTo>
                  <a:pt x="675982" y="1150012"/>
                </a:lnTo>
                <a:lnTo>
                  <a:pt x="690007" y="1150012"/>
                </a:lnTo>
                <a:lnTo>
                  <a:pt x="690007" y="1211720"/>
                </a:lnTo>
                <a:lnTo>
                  <a:pt x="746105" y="1211720"/>
                </a:lnTo>
                <a:lnTo>
                  <a:pt x="746105" y="1231355"/>
                </a:lnTo>
                <a:lnTo>
                  <a:pt x="855497" y="1231355"/>
                </a:lnTo>
                <a:lnTo>
                  <a:pt x="855497" y="1270623"/>
                </a:lnTo>
                <a:lnTo>
                  <a:pt x="875131" y="1270623"/>
                </a:lnTo>
                <a:lnTo>
                  <a:pt x="875131" y="1304282"/>
                </a:lnTo>
                <a:lnTo>
                  <a:pt x="889155" y="1304282"/>
                </a:lnTo>
                <a:lnTo>
                  <a:pt x="889155" y="1346356"/>
                </a:lnTo>
                <a:lnTo>
                  <a:pt x="905985" y="1346356"/>
                </a:lnTo>
                <a:lnTo>
                  <a:pt x="905985" y="1413674"/>
                </a:lnTo>
                <a:lnTo>
                  <a:pt x="925619" y="1413674"/>
                </a:lnTo>
                <a:lnTo>
                  <a:pt x="925619" y="1466967"/>
                </a:lnTo>
                <a:lnTo>
                  <a:pt x="945254" y="1466967"/>
                </a:lnTo>
                <a:lnTo>
                  <a:pt x="945254" y="1604408"/>
                </a:lnTo>
                <a:lnTo>
                  <a:pt x="1074279" y="1604408"/>
                </a:lnTo>
                <a:lnTo>
                  <a:pt x="1074279" y="1635261"/>
                </a:lnTo>
                <a:lnTo>
                  <a:pt x="1096719" y="1635261"/>
                </a:lnTo>
                <a:lnTo>
                  <a:pt x="1096719" y="1713799"/>
                </a:lnTo>
                <a:lnTo>
                  <a:pt x="1141597" y="1713799"/>
                </a:lnTo>
                <a:lnTo>
                  <a:pt x="1141597" y="1744653"/>
                </a:lnTo>
                <a:lnTo>
                  <a:pt x="1335136" y="1744653"/>
                </a:lnTo>
                <a:lnTo>
                  <a:pt x="1335136" y="1786727"/>
                </a:lnTo>
                <a:lnTo>
                  <a:pt x="1396844" y="1786727"/>
                </a:lnTo>
                <a:lnTo>
                  <a:pt x="1396844" y="1831605"/>
                </a:lnTo>
                <a:lnTo>
                  <a:pt x="1419283" y="1831605"/>
                </a:lnTo>
                <a:lnTo>
                  <a:pt x="1419283" y="1870874"/>
                </a:lnTo>
                <a:lnTo>
                  <a:pt x="1441722" y="1870874"/>
                </a:lnTo>
                <a:lnTo>
                  <a:pt x="1441722" y="1910142"/>
                </a:lnTo>
                <a:lnTo>
                  <a:pt x="1464162" y="1910142"/>
                </a:lnTo>
                <a:lnTo>
                  <a:pt x="1464162" y="1946606"/>
                </a:lnTo>
                <a:lnTo>
                  <a:pt x="1495016" y="1946606"/>
                </a:lnTo>
                <a:lnTo>
                  <a:pt x="1495016" y="1988680"/>
                </a:lnTo>
                <a:lnTo>
                  <a:pt x="1567943" y="1988680"/>
                </a:lnTo>
                <a:lnTo>
                  <a:pt x="1567943" y="2036363"/>
                </a:lnTo>
                <a:lnTo>
                  <a:pt x="1632456" y="2036363"/>
                </a:lnTo>
                <a:lnTo>
                  <a:pt x="1632456" y="2078437"/>
                </a:lnTo>
                <a:lnTo>
                  <a:pt x="1800751" y="2078437"/>
                </a:lnTo>
                <a:lnTo>
                  <a:pt x="1800751" y="2134535"/>
                </a:lnTo>
                <a:lnTo>
                  <a:pt x="1817580" y="2134535"/>
                </a:lnTo>
                <a:lnTo>
                  <a:pt x="1817580" y="2185023"/>
                </a:lnTo>
                <a:lnTo>
                  <a:pt x="1837214" y="2185023"/>
                </a:lnTo>
                <a:lnTo>
                  <a:pt x="1837214" y="2243927"/>
                </a:lnTo>
                <a:lnTo>
                  <a:pt x="2636613" y="2243927"/>
                </a:lnTo>
                <a:lnTo>
                  <a:pt x="2636613" y="2322464"/>
                </a:lnTo>
                <a:lnTo>
                  <a:pt x="2807713" y="2322464"/>
                </a:lnTo>
                <a:lnTo>
                  <a:pt x="2807713" y="2406611"/>
                </a:lnTo>
                <a:lnTo>
                  <a:pt x="2900274" y="2406611"/>
                </a:lnTo>
                <a:lnTo>
                  <a:pt x="2900274" y="2476734"/>
                </a:lnTo>
                <a:lnTo>
                  <a:pt x="3149911" y="2476734"/>
                </a:lnTo>
                <a:lnTo>
                  <a:pt x="3149911" y="2546857"/>
                </a:lnTo>
                <a:lnTo>
                  <a:pt x="3365889" y="2546857"/>
                </a:lnTo>
                <a:lnTo>
                  <a:pt x="3365889" y="2639419"/>
                </a:lnTo>
                <a:lnTo>
                  <a:pt x="4016628" y="2639419"/>
                </a:lnTo>
                <a:lnTo>
                  <a:pt x="4016628" y="2712346"/>
                </a:lnTo>
                <a:lnTo>
                  <a:pt x="4414925" y="2712346"/>
                </a:lnTo>
                <a:lnTo>
                  <a:pt x="4414925" y="2788079"/>
                </a:lnTo>
              </a:path>
            </a:pathLst>
          </a:custGeom>
          <a:noFill/>
          <a:ln w="28575" cap="flat" cmpd="sng" algn="ctr">
            <a:solidFill>
              <a:srgbClr val="78C8C8">
                <a:lumMod val="75000"/>
              </a:srgbClr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defTabSz="216005">
              <a:defRPr/>
            </a:pPr>
            <a:endParaRPr lang="en-US" sz="851" kern="0" dirty="0">
              <a:solidFill>
                <a:srgbClr val="FFFFFF"/>
              </a:solidFill>
            </a:endParaRPr>
          </a:p>
        </p:txBody>
      </p:sp>
      <p:grpSp>
        <p:nvGrpSpPr>
          <p:cNvPr id="73" name="Group 13">
            <a:extLst>
              <a:ext uri="{FF2B5EF4-FFF2-40B4-BE49-F238E27FC236}">
                <a16:creationId xmlns:a16="http://schemas.microsoft.com/office/drawing/2014/main" id="{2092A1B2-71D9-4FDC-BC9A-1C455BC3EBF5}"/>
              </a:ext>
            </a:extLst>
          </p:cNvPr>
          <p:cNvGrpSpPr/>
          <p:nvPr/>
        </p:nvGrpSpPr>
        <p:grpSpPr>
          <a:xfrm>
            <a:off x="705519" y="811436"/>
            <a:ext cx="4084624" cy="1670277"/>
            <a:chOff x="1321716" y="1904103"/>
            <a:chExt cx="6684061" cy="3085222"/>
          </a:xfrm>
        </p:grpSpPr>
        <p:sp>
          <p:nvSpPr>
            <p:cNvPr id="74" name="Freeform 5">
              <a:extLst>
                <a:ext uri="{FF2B5EF4-FFF2-40B4-BE49-F238E27FC236}">
                  <a16:creationId xmlns:a16="http://schemas.microsoft.com/office/drawing/2014/main" id="{D192243B-492B-4651-A1DE-7833A210A7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1716" y="1904103"/>
              <a:ext cx="6684061" cy="3085222"/>
            </a:xfrm>
            <a:custGeom>
              <a:avLst/>
              <a:gdLst>
                <a:gd name="T0" fmla="*/ 106592 w 6052991"/>
                <a:gd name="T1" fmla="*/ 16834 h 2793688"/>
                <a:gd name="T2" fmla="*/ 176717 w 6052991"/>
                <a:gd name="T3" fmla="*/ 28055 h 2793688"/>
                <a:gd name="T4" fmla="*/ 199158 w 6052991"/>
                <a:gd name="T5" fmla="*/ 98194 h 2793688"/>
                <a:gd name="T6" fmla="*/ 224402 w 6052991"/>
                <a:gd name="T7" fmla="*/ 145887 h 2793688"/>
                <a:gd name="T8" fmla="*/ 244039 w 6052991"/>
                <a:gd name="T9" fmla="*/ 255305 h 2793688"/>
                <a:gd name="T10" fmla="*/ 378680 w 6052991"/>
                <a:gd name="T11" fmla="*/ 286165 h 2793688"/>
                <a:gd name="T12" fmla="*/ 409536 w 6052991"/>
                <a:gd name="T13" fmla="*/ 333858 h 2793688"/>
                <a:gd name="T14" fmla="*/ 448807 w 6052991"/>
                <a:gd name="T15" fmla="*/ 370330 h 2793688"/>
                <a:gd name="T16" fmla="*/ 468441 w 6052991"/>
                <a:gd name="T17" fmla="*/ 499386 h 2793688"/>
                <a:gd name="T18" fmla="*/ 639549 w 6052991"/>
                <a:gd name="T19" fmla="*/ 524636 h 2793688"/>
                <a:gd name="T20" fmla="*/ 661990 w 6052991"/>
                <a:gd name="T21" fmla="*/ 608801 h 2793688"/>
                <a:gd name="T22" fmla="*/ 704066 w 6052991"/>
                <a:gd name="T23" fmla="*/ 681745 h 2793688"/>
                <a:gd name="T24" fmla="*/ 718090 w 6052991"/>
                <a:gd name="T25" fmla="*/ 760300 h 2793688"/>
                <a:gd name="T26" fmla="*/ 791022 w 6052991"/>
                <a:gd name="T27" fmla="*/ 777134 h 2793688"/>
                <a:gd name="T28" fmla="*/ 855539 w 6052991"/>
                <a:gd name="T29" fmla="*/ 819215 h 2793688"/>
                <a:gd name="T30" fmla="*/ 889197 w 6052991"/>
                <a:gd name="T31" fmla="*/ 878132 h 2793688"/>
                <a:gd name="T32" fmla="*/ 908834 w 6052991"/>
                <a:gd name="T33" fmla="*/ 995964 h 2793688"/>
                <a:gd name="T34" fmla="*/ 953714 w 6052991"/>
                <a:gd name="T35" fmla="*/ 1040853 h 2793688"/>
                <a:gd name="T36" fmla="*/ 1001400 w 6052991"/>
                <a:gd name="T37" fmla="*/ 1077325 h 2793688"/>
                <a:gd name="T38" fmla="*/ 1110797 w 6052991"/>
                <a:gd name="T39" fmla="*/ 1102575 h 2793688"/>
                <a:gd name="T40" fmla="*/ 1130432 w 6052991"/>
                <a:gd name="T41" fmla="*/ 1175519 h 2793688"/>
                <a:gd name="T42" fmla="*/ 1166897 w 6052991"/>
                <a:gd name="T43" fmla="*/ 1234436 h 2793688"/>
                <a:gd name="T44" fmla="*/ 1189339 w 6052991"/>
                <a:gd name="T45" fmla="*/ 1270907 h 2793688"/>
                <a:gd name="T46" fmla="*/ 1251049 w 6052991"/>
                <a:gd name="T47" fmla="*/ 1293351 h 2793688"/>
                <a:gd name="T48" fmla="*/ 1267880 w 6052991"/>
                <a:gd name="T49" fmla="*/ 1327018 h 2793688"/>
                <a:gd name="T50" fmla="*/ 1349226 w 6052991"/>
                <a:gd name="T51" fmla="*/ 1341046 h 2793688"/>
                <a:gd name="T52" fmla="*/ 1368861 w 6052991"/>
                <a:gd name="T53" fmla="*/ 1385935 h 2793688"/>
                <a:gd name="T54" fmla="*/ 1427766 w 6052991"/>
                <a:gd name="T55" fmla="*/ 1408378 h 2793688"/>
                <a:gd name="T56" fmla="*/ 1441792 w 6052991"/>
                <a:gd name="T57" fmla="*/ 1489738 h 2793688"/>
                <a:gd name="T58" fmla="*/ 1469841 w 6052991"/>
                <a:gd name="T59" fmla="*/ 1531822 h 2793688"/>
                <a:gd name="T60" fmla="*/ 1503502 w 6052991"/>
                <a:gd name="T61" fmla="*/ 1579515 h 2793688"/>
                <a:gd name="T62" fmla="*/ 1537163 w 6052991"/>
                <a:gd name="T63" fmla="*/ 1604766 h 2793688"/>
                <a:gd name="T64" fmla="*/ 1576434 w 6052991"/>
                <a:gd name="T65" fmla="*/ 1649654 h 2793688"/>
                <a:gd name="T66" fmla="*/ 1691441 w 6052991"/>
                <a:gd name="T67" fmla="*/ 1672099 h 2793688"/>
                <a:gd name="T68" fmla="*/ 1764373 w 6052991"/>
                <a:gd name="T69" fmla="*/ 1711376 h 2793688"/>
                <a:gd name="T70" fmla="*/ 1800837 w 6052991"/>
                <a:gd name="T71" fmla="*/ 1736626 h 2793688"/>
                <a:gd name="T72" fmla="*/ 1971946 w 6052991"/>
                <a:gd name="T73" fmla="*/ 1759069 h 2793688"/>
                <a:gd name="T74" fmla="*/ 2084146 w 6052991"/>
                <a:gd name="T75" fmla="*/ 1817987 h 2793688"/>
                <a:gd name="T76" fmla="*/ 2162688 w 6052991"/>
                <a:gd name="T77" fmla="*/ 1851653 h 2793688"/>
                <a:gd name="T78" fmla="*/ 2187934 w 6052991"/>
                <a:gd name="T79" fmla="*/ 1896542 h 2793688"/>
                <a:gd name="T80" fmla="*/ 2434778 w 6052991"/>
                <a:gd name="T81" fmla="*/ 1938624 h 2793688"/>
                <a:gd name="T82" fmla="*/ 2457217 w 6052991"/>
                <a:gd name="T83" fmla="*/ 1986319 h 2793688"/>
                <a:gd name="T84" fmla="*/ 2541368 w 6052991"/>
                <a:gd name="T85" fmla="*/ 2003152 h 2793688"/>
                <a:gd name="T86" fmla="*/ 2653571 w 6052991"/>
                <a:gd name="T87" fmla="*/ 2036817 h 2793688"/>
                <a:gd name="T88" fmla="*/ 2785407 w 6052991"/>
                <a:gd name="T89" fmla="*/ 2070484 h 2793688"/>
                <a:gd name="T90" fmla="*/ 3040666 w 6052991"/>
                <a:gd name="T91" fmla="*/ 2151845 h 2793688"/>
                <a:gd name="T92" fmla="*/ 3464229 w 6052991"/>
                <a:gd name="T93" fmla="*/ 2171483 h 2793688"/>
                <a:gd name="T94" fmla="*/ 3509110 w 6052991"/>
                <a:gd name="T95" fmla="*/ 2227595 h 2793688"/>
                <a:gd name="T96" fmla="*/ 3733512 w 6052991"/>
                <a:gd name="T97" fmla="*/ 2261261 h 2793688"/>
                <a:gd name="T98" fmla="*/ 3755953 w 6052991"/>
                <a:gd name="T99" fmla="*/ 2317372 h 2793688"/>
                <a:gd name="T100" fmla="*/ 4061702 w 6052991"/>
                <a:gd name="T101" fmla="*/ 2370677 h 2793688"/>
                <a:gd name="T102" fmla="*/ 4134634 w 6052991"/>
                <a:gd name="T103" fmla="*/ 2409954 h 2793688"/>
                <a:gd name="T104" fmla="*/ 4468434 w 6052991"/>
                <a:gd name="T105" fmla="*/ 2468871 h 2793688"/>
                <a:gd name="T106" fmla="*/ 6053283 w 6052991"/>
                <a:gd name="T107" fmla="*/ 2522176 h 279368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6052991" h="2793688">
                  <a:moveTo>
                    <a:pt x="0" y="0"/>
                  </a:moveTo>
                  <a:lnTo>
                    <a:pt x="106586" y="0"/>
                  </a:lnTo>
                  <a:lnTo>
                    <a:pt x="106586" y="16830"/>
                  </a:lnTo>
                  <a:lnTo>
                    <a:pt x="140245" y="16830"/>
                  </a:lnTo>
                  <a:lnTo>
                    <a:pt x="140245" y="28049"/>
                  </a:lnTo>
                  <a:lnTo>
                    <a:pt x="176709" y="28049"/>
                  </a:lnTo>
                  <a:lnTo>
                    <a:pt x="176709" y="53293"/>
                  </a:lnTo>
                  <a:lnTo>
                    <a:pt x="199148" y="53293"/>
                  </a:lnTo>
                  <a:lnTo>
                    <a:pt x="199148" y="98172"/>
                  </a:lnTo>
                  <a:lnTo>
                    <a:pt x="215978" y="98172"/>
                  </a:lnTo>
                  <a:lnTo>
                    <a:pt x="215978" y="145855"/>
                  </a:lnTo>
                  <a:lnTo>
                    <a:pt x="224392" y="145855"/>
                  </a:lnTo>
                  <a:lnTo>
                    <a:pt x="224392" y="207563"/>
                  </a:lnTo>
                  <a:lnTo>
                    <a:pt x="244027" y="207563"/>
                  </a:lnTo>
                  <a:lnTo>
                    <a:pt x="244027" y="255247"/>
                  </a:lnTo>
                  <a:lnTo>
                    <a:pt x="263661" y="255247"/>
                  </a:lnTo>
                  <a:lnTo>
                    <a:pt x="263661" y="286101"/>
                  </a:lnTo>
                  <a:lnTo>
                    <a:pt x="378662" y="286101"/>
                  </a:lnTo>
                  <a:lnTo>
                    <a:pt x="378662" y="302930"/>
                  </a:lnTo>
                  <a:lnTo>
                    <a:pt x="409516" y="302930"/>
                  </a:lnTo>
                  <a:lnTo>
                    <a:pt x="409516" y="333784"/>
                  </a:lnTo>
                  <a:lnTo>
                    <a:pt x="429151" y="333784"/>
                  </a:lnTo>
                  <a:lnTo>
                    <a:pt x="429151" y="370248"/>
                  </a:lnTo>
                  <a:lnTo>
                    <a:pt x="448785" y="370248"/>
                  </a:lnTo>
                  <a:lnTo>
                    <a:pt x="448785" y="451590"/>
                  </a:lnTo>
                  <a:lnTo>
                    <a:pt x="468419" y="451590"/>
                  </a:lnTo>
                  <a:lnTo>
                    <a:pt x="468419" y="499274"/>
                  </a:lnTo>
                  <a:lnTo>
                    <a:pt x="600250" y="499274"/>
                  </a:lnTo>
                  <a:lnTo>
                    <a:pt x="600250" y="524518"/>
                  </a:lnTo>
                  <a:lnTo>
                    <a:pt x="639519" y="524518"/>
                  </a:lnTo>
                  <a:lnTo>
                    <a:pt x="639519" y="558177"/>
                  </a:lnTo>
                  <a:lnTo>
                    <a:pt x="661958" y="558177"/>
                  </a:lnTo>
                  <a:lnTo>
                    <a:pt x="661958" y="608665"/>
                  </a:lnTo>
                  <a:lnTo>
                    <a:pt x="678787" y="608665"/>
                  </a:lnTo>
                  <a:lnTo>
                    <a:pt x="678787" y="681593"/>
                  </a:lnTo>
                  <a:lnTo>
                    <a:pt x="704032" y="681593"/>
                  </a:lnTo>
                  <a:lnTo>
                    <a:pt x="704032" y="729276"/>
                  </a:lnTo>
                  <a:lnTo>
                    <a:pt x="718056" y="729276"/>
                  </a:lnTo>
                  <a:lnTo>
                    <a:pt x="718056" y="760130"/>
                  </a:lnTo>
                  <a:lnTo>
                    <a:pt x="751715" y="760130"/>
                  </a:lnTo>
                  <a:lnTo>
                    <a:pt x="751715" y="776960"/>
                  </a:lnTo>
                  <a:lnTo>
                    <a:pt x="790984" y="776960"/>
                  </a:lnTo>
                  <a:lnTo>
                    <a:pt x="799398" y="785374"/>
                  </a:lnTo>
                  <a:lnTo>
                    <a:pt x="855497" y="785374"/>
                  </a:lnTo>
                  <a:lnTo>
                    <a:pt x="855497" y="819033"/>
                  </a:lnTo>
                  <a:lnTo>
                    <a:pt x="872326" y="819033"/>
                  </a:lnTo>
                  <a:lnTo>
                    <a:pt x="872326" y="877936"/>
                  </a:lnTo>
                  <a:lnTo>
                    <a:pt x="889155" y="877936"/>
                  </a:lnTo>
                  <a:lnTo>
                    <a:pt x="889155" y="925620"/>
                  </a:lnTo>
                  <a:lnTo>
                    <a:pt x="908790" y="925620"/>
                  </a:lnTo>
                  <a:lnTo>
                    <a:pt x="908790" y="995742"/>
                  </a:lnTo>
                  <a:lnTo>
                    <a:pt x="928424" y="995742"/>
                  </a:lnTo>
                  <a:lnTo>
                    <a:pt x="928424" y="1040621"/>
                  </a:lnTo>
                  <a:lnTo>
                    <a:pt x="953668" y="1040621"/>
                  </a:lnTo>
                  <a:lnTo>
                    <a:pt x="953668" y="1060255"/>
                  </a:lnTo>
                  <a:lnTo>
                    <a:pt x="1001352" y="1060255"/>
                  </a:lnTo>
                  <a:lnTo>
                    <a:pt x="1001352" y="1077085"/>
                  </a:lnTo>
                  <a:lnTo>
                    <a:pt x="1088304" y="1077085"/>
                  </a:lnTo>
                  <a:lnTo>
                    <a:pt x="1088304" y="1102329"/>
                  </a:lnTo>
                  <a:lnTo>
                    <a:pt x="1110743" y="1102329"/>
                  </a:lnTo>
                  <a:lnTo>
                    <a:pt x="1110743" y="1150012"/>
                  </a:lnTo>
                  <a:lnTo>
                    <a:pt x="1130378" y="1150012"/>
                  </a:lnTo>
                  <a:lnTo>
                    <a:pt x="1130378" y="1175257"/>
                  </a:lnTo>
                  <a:lnTo>
                    <a:pt x="1147207" y="1175257"/>
                  </a:lnTo>
                  <a:lnTo>
                    <a:pt x="1147207" y="1234160"/>
                  </a:lnTo>
                  <a:lnTo>
                    <a:pt x="1166841" y="1234160"/>
                  </a:lnTo>
                  <a:lnTo>
                    <a:pt x="1166841" y="1256599"/>
                  </a:lnTo>
                  <a:lnTo>
                    <a:pt x="1189281" y="1256599"/>
                  </a:lnTo>
                  <a:lnTo>
                    <a:pt x="1189281" y="1270623"/>
                  </a:lnTo>
                  <a:lnTo>
                    <a:pt x="1236964" y="1270623"/>
                  </a:lnTo>
                  <a:lnTo>
                    <a:pt x="1236964" y="1293063"/>
                  </a:lnTo>
                  <a:lnTo>
                    <a:pt x="1250989" y="1293063"/>
                  </a:lnTo>
                  <a:lnTo>
                    <a:pt x="1250989" y="1307087"/>
                  </a:lnTo>
                  <a:lnTo>
                    <a:pt x="1267818" y="1307087"/>
                  </a:lnTo>
                  <a:lnTo>
                    <a:pt x="1267818" y="1326722"/>
                  </a:lnTo>
                  <a:lnTo>
                    <a:pt x="1321111" y="1326722"/>
                  </a:lnTo>
                  <a:lnTo>
                    <a:pt x="1321111" y="1340746"/>
                  </a:lnTo>
                  <a:lnTo>
                    <a:pt x="1349160" y="1340746"/>
                  </a:lnTo>
                  <a:lnTo>
                    <a:pt x="1349160" y="1357576"/>
                  </a:lnTo>
                  <a:lnTo>
                    <a:pt x="1368795" y="1357576"/>
                  </a:lnTo>
                  <a:lnTo>
                    <a:pt x="1368795" y="1385625"/>
                  </a:lnTo>
                  <a:lnTo>
                    <a:pt x="1385624" y="1385625"/>
                  </a:lnTo>
                  <a:lnTo>
                    <a:pt x="1385624" y="1408064"/>
                  </a:lnTo>
                  <a:lnTo>
                    <a:pt x="1427698" y="1408064"/>
                  </a:lnTo>
                  <a:lnTo>
                    <a:pt x="1427698" y="1444528"/>
                  </a:lnTo>
                  <a:lnTo>
                    <a:pt x="1441722" y="1444528"/>
                  </a:lnTo>
                  <a:lnTo>
                    <a:pt x="1441722" y="1489406"/>
                  </a:lnTo>
                  <a:lnTo>
                    <a:pt x="1452942" y="1489406"/>
                  </a:lnTo>
                  <a:lnTo>
                    <a:pt x="1452942" y="1531480"/>
                  </a:lnTo>
                  <a:lnTo>
                    <a:pt x="1469771" y="1531480"/>
                  </a:lnTo>
                  <a:lnTo>
                    <a:pt x="1469771" y="1553919"/>
                  </a:lnTo>
                  <a:lnTo>
                    <a:pt x="1503430" y="1553919"/>
                  </a:lnTo>
                  <a:lnTo>
                    <a:pt x="1503430" y="1579163"/>
                  </a:lnTo>
                  <a:lnTo>
                    <a:pt x="1523065" y="1579163"/>
                  </a:lnTo>
                  <a:lnTo>
                    <a:pt x="1523065" y="1604408"/>
                  </a:lnTo>
                  <a:lnTo>
                    <a:pt x="1537089" y="1604408"/>
                  </a:lnTo>
                  <a:lnTo>
                    <a:pt x="1537089" y="1621237"/>
                  </a:lnTo>
                  <a:lnTo>
                    <a:pt x="1576358" y="1621237"/>
                  </a:lnTo>
                  <a:lnTo>
                    <a:pt x="1576358" y="1649286"/>
                  </a:lnTo>
                  <a:lnTo>
                    <a:pt x="1668920" y="1649286"/>
                  </a:lnTo>
                  <a:lnTo>
                    <a:pt x="1668920" y="1671725"/>
                  </a:lnTo>
                  <a:lnTo>
                    <a:pt x="1691359" y="1671725"/>
                  </a:lnTo>
                  <a:lnTo>
                    <a:pt x="1691359" y="1682945"/>
                  </a:lnTo>
                  <a:lnTo>
                    <a:pt x="1764287" y="1682945"/>
                  </a:lnTo>
                  <a:lnTo>
                    <a:pt x="1764287" y="1710994"/>
                  </a:lnTo>
                  <a:lnTo>
                    <a:pt x="1783921" y="1710994"/>
                  </a:lnTo>
                  <a:lnTo>
                    <a:pt x="1783921" y="1736238"/>
                  </a:lnTo>
                  <a:lnTo>
                    <a:pt x="1800751" y="1736238"/>
                  </a:lnTo>
                  <a:lnTo>
                    <a:pt x="1800751" y="1758677"/>
                  </a:lnTo>
                  <a:lnTo>
                    <a:pt x="1828800" y="1758677"/>
                  </a:lnTo>
                  <a:lnTo>
                    <a:pt x="1971850" y="1758677"/>
                  </a:lnTo>
                  <a:lnTo>
                    <a:pt x="1971850" y="1786727"/>
                  </a:lnTo>
                  <a:lnTo>
                    <a:pt x="2084046" y="1786727"/>
                  </a:lnTo>
                  <a:lnTo>
                    <a:pt x="2084046" y="1817581"/>
                  </a:lnTo>
                  <a:lnTo>
                    <a:pt x="2123315" y="1817581"/>
                  </a:lnTo>
                  <a:lnTo>
                    <a:pt x="2123315" y="1851239"/>
                  </a:lnTo>
                  <a:lnTo>
                    <a:pt x="2162584" y="1851239"/>
                  </a:lnTo>
                  <a:lnTo>
                    <a:pt x="2162584" y="1876484"/>
                  </a:lnTo>
                  <a:lnTo>
                    <a:pt x="2187828" y="1876484"/>
                  </a:lnTo>
                  <a:lnTo>
                    <a:pt x="2187828" y="1896118"/>
                  </a:lnTo>
                  <a:lnTo>
                    <a:pt x="2249536" y="1896118"/>
                  </a:lnTo>
                  <a:lnTo>
                    <a:pt x="2249536" y="1938192"/>
                  </a:lnTo>
                  <a:lnTo>
                    <a:pt x="2434660" y="1938192"/>
                  </a:lnTo>
                  <a:lnTo>
                    <a:pt x="2434660" y="1966241"/>
                  </a:lnTo>
                  <a:lnTo>
                    <a:pt x="2457099" y="1966241"/>
                  </a:lnTo>
                  <a:lnTo>
                    <a:pt x="2457099" y="1985875"/>
                  </a:lnTo>
                  <a:lnTo>
                    <a:pt x="2482343" y="1985875"/>
                  </a:lnTo>
                  <a:lnTo>
                    <a:pt x="2482343" y="2002704"/>
                  </a:lnTo>
                  <a:lnTo>
                    <a:pt x="2541246" y="2002704"/>
                  </a:lnTo>
                  <a:lnTo>
                    <a:pt x="2541246" y="2022339"/>
                  </a:lnTo>
                  <a:lnTo>
                    <a:pt x="2653443" y="2022339"/>
                  </a:lnTo>
                  <a:lnTo>
                    <a:pt x="2653443" y="2036363"/>
                  </a:lnTo>
                  <a:lnTo>
                    <a:pt x="2754419" y="2036363"/>
                  </a:lnTo>
                  <a:lnTo>
                    <a:pt x="2754419" y="2070022"/>
                  </a:lnTo>
                  <a:lnTo>
                    <a:pt x="2785273" y="2070022"/>
                  </a:lnTo>
                  <a:lnTo>
                    <a:pt x="2785273" y="2123315"/>
                  </a:lnTo>
                  <a:lnTo>
                    <a:pt x="3040520" y="2123315"/>
                  </a:lnTo>
                  <a:lnTo>
                    <a:pt x="3040520" y="2151365"/>
                  </a:lnTo>
                  <a:lnTo>
                    <a:pt x="3256498" y="2151365"/>
                  </a:lnTo>
                  <a:lnTo>
                    <a:pt x="3256498" y="2170999"/>
                  </a:lnTo>
                  <a:lnTo>
                    <a:pt x="3464061" y="2170999"/>
                  </a:lnTo>
                  <a:lnTo>
                    <a:pt x="3464061" y="2207463"/>
                  </a:lnTo>
                  <a:lnTo>
                    <a:pt x="3508940" y="2207463"/>
                  </a:lnTo>
                  <a:lnTo>
                    <a:pt x="3508940" y="2227097"/>
                  </a:lnTo>
                  <a:lnTo>
                    <a:pt x="3590282" y="2227097"/>
                  </a:lnTo>
                  <a:lnTo>
                    <a:pt x="3590282" y="2260756"/>
                  </a:lnTo>
                  <a:lnTo>
                    <a:pt x="3733332" y="2260756"/>
                  </a:lnTo>
                  <a:lnTo>
                    <a:pt x="3733332" y="2283195"/>
                  </a:lnTo>
                  <a:lnTo>
                    <a:pt x="3755771" y="2283195"/>
                  </a:lnTo>
                  <a:lnTo>
                    <a:pt x="3755771" y="2316854"/>
                  </a:lnTo>
                  <a:lnTo>
                    <a:pt x="3921261" y="2316854"/>
                  </a:lnTo>
                  <a:lnTo>
                    <a:pt x="3921261" y="2370147"/>
                  </a:lnTo>
                  <a:lnTo>
                    <a:pt x="4061506" y="2370147"/>
                  </a:lnTo>
                  <a:lnTo>
                    <a:pt x="4061506" y="2395392"/>
                  </a:lnTo>
                  <a:lnTo>
                    <a:pt x="4061506" y="2409416"/>
                  </a:lnTo>
                  <a:lnTo>
                    <a:pt x="4134434" y="2409416"/>
                  </a:lnTo>
                  <a:lnTo>
                    <a:pt x="4134434" y="2434660"/>
                  </a:lnTo>
                  <a:lnTo>
                    <a:pt x="4468218" y="2434660"/>
                  </a:lnTo>
                  <a:lnTo>
                    <a:pt x="4468218" y="2468319"/>
                  </a:lnTo>
                  <a:lnTo>
                    <a:pt x="4541146" y="2468319"/>
                  </a:lnTo>
                  <a:lnTo>
                    <a:pt x="4541146" y="2521612"/>
                  </a:lnTo>
                  <a:lnTo>
                    <a:pt x="6052991" y="2521612"/>
                  </a:lnTo>
                  <a:lnTo>
                    <a:pt x="6052991" y="2793688"/>
                  </a:lnTo>
                </a:path>
              </a:pathLst>
            </a:custGeom>
            <a:noFill/>
            <a:ln w="28575" cap="flat" cmpd="sng" algn="ctr">
              <a:solidFill>
                <a:srgbClr val="0042A6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defTabSz="432011">
                <a:defRPr/>
              </a:pPr>
              <a:endParaRPr lang="en-US" sz="851" kern="0" dirty="0">
                <a:solidFill>
                  <a:srgbClr val="FFFFFF"/>
                </a:solidFill>
              </a:endParaRPr>
            </a:p>
          </p:txBody>
        </p:sp>
        <p:grpSp>
          <p:nvGrpSpPr>
            <p:cNvPr id="75" name="Group 12">
              <a:extLst>
                <a:ext uri="{FF2B5EF4-FFF2-40B4-BE49-F238E27FC236}">
                  <a16:creationId xmlns:a16="http://schemas.microsoft.com/office/drawing/2014/main" id="{CB72D00C-930F-42D1-B084-43C10A083D47}"/>
                </a:ext>
              </a:extLst>
            </p:cNvPr>
            <p:cNvGrpSpPr/>
            <p:nvPr/>
          </p:nvGrpSpPr>
          <p:grpSpPr>
            <a:xfrm>
              <a:off x="1633744" y="2168801"/>
              <a:ext cx="5737459" cy="2576861"/>
              <a:chOff x="1633744" y="2168801"/>
              <a:chExt cx="5737459" cy="2576861"/>
            </a:xfrm>
          </p:grpSpPr>
          <p:sp>
            <p:nvSpPr>
              <p:cNvPr id="76" name="Diamond 26">
                <a:extLst>
                  <a:ext uri="{FF2B5EF4-FFF2-40B4-BE49-F238E27FC236}">
                    <a16:creationId xmlns:a16="http://schemas.microsoft.com/office/drawing/2014/main" id="{CC8EB410-98FC-474B-8FD3-7F821D2F00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42266" y="2419476"/>
                <a:ext cx="80636" cy="105178"/>
              </a:xfrm>
              <a:prstGeom prst="diamond">
                <a:avLst/>
              </a:prstGeom>
              <a:solidFill>
                <a:srgbClr val="0042A6"/>
              </a:solidFill>
              <a:ln>
                <a:noFill/>
              </a:ln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defTabSz="432011">
                  <a:defRPr/>
                </a:pPr>
                <a:endParaRPr lang="en-US" altLang="en-US" sz="851" kern="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7" name="Diamond 6">
                <a:extLst>
                  <a:ext uri="{FF2B5EF4-FFF2-40B4-BE49-F238E27FC236}">
                    <a16:creationId xmlns:a16="http://schemas.microsoft.com/office/drawing/2014/main" id="{8D9F2147-5A44-41C5-92E0-1110F5B0A8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3744" y="2168801"/>
                <a:ext cx="78883" cy="105178"/>
              </a:xfrm>
              <a:prstGeom prst="diamond">
                <a:avLst/>
              </a:prstGeom>
              <a:solidFill>
                <a:srgbClr val="0042A6"/>
              </a:solidFill>
              <a:ln>
                <a:noFill/>
              </a:ln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defTabSz="432011">
                  <a:defRPr/>
                </a:pPr>
                <a:endParaRPr lang="en-US" altLang="en-US" sz="851" kern="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8" name="Diamond 21">
                <a:extLst>
                  <a:ext uri="{FF2B5EF4-FFF2-40B4-BE49-F238E27FC236}">
                    <a16:creationId xmlns:a16="http://schemas.microsoft.com/office/drawing/2014/main" id="{2361D3E6-B780-46B9-818B-90E90ED0B5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65215" y="2254697"/>
                <a:ext cx="78884" cy="105178"/>
              </a:xfrm>
              <a:prstGeom prst="diamond">
                <a:avLst/>
              </a:prstGeom>
              <a:solidFill>
                <a:srgbClr val="0042A6"/>
              </a:solidFill>
              <a:ln>
                <a:noFill/>
              </a:ln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defTabSz="432011">
                  <a:defRPr/>
                </a:pPr>
                <a:endParaRPr lang="en-US" altLang="en-US" sz="851" kern="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9" name="Diamond 22">
                <a:extLst>
                  <a:ext uri="{FF2B5EF4-FFF2-40B4-BE49-F238E27FC236}">
                    <a16:creationId xmlns:a16="http://schemas.microsoft.com/office/drawing/2014/main" id="{90BDD1BD-02CF-46DC-B4E2-F17A1A9592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75733" y="2337086"/>
                <a:ext cx="78884" cy="105178"/>
              </a:xfrm>
              <a:prstGeom prst="diamond">
                <a:avLst/>
              </a:prstGeom>
              <a:solidFill>
                <a:srgbClr val="0042A6"/>
              </a:solidFill>
              <a:ln>
                <a:noFill/>
              </a:ln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defTabSz="432011">
                  <a:defRPr/>
                </a:pPr>
                <a:endParaRPr lang="en-US" altLang="en-US" sz="851" kern="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0" name="Diamond 25">
                <a:extLst>
                  <a:ext uri="{FF2B5EF4-FFF2-40B4-BE49-F238E27FC236}">
                    <a16:creationId xmlns:a16="http://schemas.microsoft.com/office/drawing/2014/main" id="{3B463EC9-6E0B-4D0E-A26C-72B9F5636C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05535" y="2391429"/>
                <a:ext cx="78883" cy="106930"/>
              </a:xfrm>
              <a:prstGeom prst="diamond">
                <a:avLst/>
              </a:prstGeom>
              <a:solidFill>
                <a:srgbClr val="0042A6"/>
              </a:solidFill>
              <a:ln>
                <a:noFill/>
              </a:ln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defTabSz="432011">
                  <a:defRPr/>
                </a:pPr>
                <a:endParaRPr lang="en-US" altLang="en-US" sz="851" kern="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1" name="Diamond 27">
                <a:extLst>
                  <a:ext uri="{FF2B5EF4-FFF2-40B4-BE49-F238E27FC236}">
                    <a16:creationId xmlns:a16="http://schemas.microsoft.com/office/drawing/2014/main" id="{D3E02077-1A6A-4996-8C44-39A4F99636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56290" y="2421228"/>
                <a:ext cx="78883" cy="105178"/>
              </a:xfrm>
              <a:prstGeom prst="diamond">
                <a:avLst/>
              </a:prstGeom>
              <a:solidFill>
                <a:srgbClr val="0042A6"/>
              </a:solidFill>
              <a:ln>
                <a:noFill/>
              </a:ln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defTabSz="432011">
                  <a:defRPr/>
                </a:pPr>
                <a:endParaRPr lang="en-US" altLang="en-US" sz="851" kern="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2" name="Diamond 28">
                <a:extLst>
                  <a:ext uri="{FF2B5EF4-FFF2-40B4-BE49-F238E27FC236}">
                    <a16:creationId xmlns:a16="http://schemas.microsoft.com/office/drawing/2014/main" id="{99781F6C-956E-4B5E-B3BB-A77E1F16E6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89595" y="2454535"/>
                <a:ext cx="78884" cy="105178"/>
              </a:xfrm>
              <a:prstGeom prst="diamond">
                <a:avLst/>
              </a:prstGeom>
              <a:solidFill>
                <a:srgbClr val="0042A6"/>
              </a:solidFill>
              <a:ln>
                <a:noFill/>
              </a:ln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defTabSz="432011">
                  <a:defRPr/>
                </a:pPr>
                <a:endParaRPr lang="en-US" altLang="en-US" sz="851" kern="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3" name="Diamond 29">
                <a:extLst>
                  <a:ext uri="{FF2B5EF4-FFF2-40B4-BE49-F238E27FC236}">
                    <a16:creationId xmlns:a16="http://schemas.microsoft.com/office/drawing/2014/main" id="{376894D9-9C8C-4B88-9A43-B150611119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19397" y="2510630"/>
                <a:ext cx="78883" cy="105178"/>
              </a:xfrm>
              <a:prstGeom prst="diamond">
                <a:avLst/>
              </a:prstGeom>
              <a:solidFill>
                <a:srgbClr val="0042A6"/>
              </a:solidFill>
              <a:ln>
                <a:noFill/>
              </a:ln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defTabSz="432011">
                  <a:defRPr/>
                </a:pPr>
                <a:endParaRPr lang="en-US" altLang="en-US" sz="851" kern="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4" name="Diamond 30">
                <a:extLst>
                  <a:ext uri="{FF2B5EF4-FFF2-40B4-BE49-F238E27FC236}">
                    <a16:creationId xmlns:a16="http://schemas.microsoft.com/office/drawing/2014/main" id="{63ECE8F0-2756-4352-9CC3-4C42777446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28160" y="2589513"/>
                <a:ext cx="78884" cy="105178"/>
              </a:xfrm>
              <a:prstGeom prst="diamond">
                <a:avLst/>
              </a:prstGeom>
              <a:solidFill>
                <a:srgbClr val="0042A6"/>
              </a:solidFill>
              <a:ln>
                <a:noFill/>
              </a:ln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defTabSz="432011">
                  <a:defRPr/>
                </a:pPr>
                <a:endParaRPr lang="en-US" altLang="en-US" sz="851" kern="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5" name="Diamond 31">
                <a:extLst>
                  <a:ext uri="{FF2B5EF4-FFF2-40B4-BE49-F238E27FC236}">
                    <a16:creationId xmlns:a16="http://schemas.microsoft.com/office/drawing/2014/main" id="{8ECA7148-6128-4807-A536-6A1249CD4D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9196" y="2638596"/>
                <a:ext cx="78884" cy="105178"/>
              </a:xfrm>
              <a:prstGeom prst="diamond">
                <a:avLst/>
              </a:prstGeom>
              <a:solidFill>
                <a:srgbClr val="0042A6"/>
              </a:solidFill>
              <a:ln>
                <a:noFill/>
              </a:ln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defTabSz="432011">
                  <a:defRPr/>
                </a:pPr>
                <a:endParaRPr lang="en-US" altLang="en-US" sz="851" kern="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6" name="Diamond 32">
                <a:extLst>
                  <a:ext uri="{FF2B5EF4-FFF2-40B4-BE49-F238E27FC236}">
                    <a16:creationId xmlns:a16="http://schemas.microsoft.com/office/drawing/2014/main" id="{928F09D3-E52A-45E4-8F69-52E41AE1A9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87761" y="2701703"/>
                <a:ext cx="78884" cy="105178"/>
              </a:xfrm>
              <a:prstGeom prst="diamond">
                <a:avLst/>
              </a:prstGeom>
              <a:solidFill>
                <a:srgbClr val="0042A6"/>
              </a:solidFill>
              <a:ln>
                <a:noFill/>
              </a:ln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defTabSz="432011">
                  <a:defRPr/>
                </a:pPr>
                <a:endParaRPr lang="en-US" altLang="en-US" sz="851" kern="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7" name="Diamond 33">
                <a:extLst>
                  <a:ext uri="{FF2B5EF4-FFF2-40B4-BE49-F238E27FC236}">
                    <a16:creationId xmlns:a16="http://schemas.microsoft.com/office/drawing/2014/main" id="{52903775-8EDE-4DED-8453-08B6F74E96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7563" y="2710468"/>
                <a:ext cx="78883" cy="105178"/>
              </a:xfrm>
              <a:prstGeom prst="diamond">
                <a:avLst/>
              </a:prstGeom>
              <a:solidFill>
                <a:srgbClr val="0042A6"/>
              </a:solidFill>
              <a:ln>
                <a:noFill/>
              </a:ln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defTabSz="432011">
                  <a:defRPr/>
                </a:pPr>
                <a:endParaRPr lang="en-US" altLang="en-US" sz="851" kern="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8" name="Diamond 34">
                <a:extLst>
                  <a:ext uri="{FF2B5EF4-FFF2-40B4-BE49-F238E27FC236}">
                    <a16:creationId xmlns:a16="http://schemas.microsoft.com/office/drawing/2014/main" id="{3585989C-B1DA-436E-9699-61DEEE67B5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56128" y="2712221"/>
                <a:ext cx="78883" cy="105178"/>
              </a:xfrm>
              <a:prstGeom prst="diamond">
                <a:avLst/>
              </a:prstGeom>
              <a:solidFill>
                <a:srgbClr val="0042A6"/>
              </a:solidFill>
              <a:ln>
                <a:noFill/>
              </a:ln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defTabSz="432011">
                  <a:defRPr/>
                </a:pPr>
                <a:endParaRPr lang="en-US" altLang="en-US" sz="851" kern="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9" name="Diamond 35">
                <a:extLst>
                  <a:ext uri="{FF2B5EF4-FFF2-40B4-BE49-F238E27FC236}">
                    <a16:creationId xmlns:a16="http://schemas.microsoft.com/office/drawing/2014/main" id="{C7FBBCF9-B7FF-430F-B536-AD8575145A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3457" y="2722738"/>
                <a:ext cx="78884" cy="105178"/>
              </a:xfrm>
              <a:prstGeom prst="diamond">
                <a:avLst/>
              </a:prstGeom>
              <a:solidFill>
                <a:srgbClr val="0042A6"/>
              </a:solidFill>
              <a:ln>
                <a:noFill/>
              </a:ln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defTabSz="432011">
                  <a:defRPr/>
                </a:pPr>
                <a:endParaRPr lang="en-US" altLang="en-US" sz="851" kern="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0" name="Diamond 36">
                <a:extLst>
                  <a:ext uri="{FF2B5EF4-FFF2-40B4-BE49-F238E27FC236}">
                    <a16:creationId xmlns:a16="http://schemas.microsoft.com/office/drawing/2014/main" id="{1CD677BF-A7BC-43D0-B26D-24E80BD075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45528" y="2815646"/>
                <a:ext cx="78884" cy="105178"/>
              </a:xfrm>
              <a:prstGeom prst="diamond">
                <a:avLst/>
              </a:prstGeom>
              <a:solidFill>
                <a:srgbClr val="0042A6"/>
              </a:solidFill>
              <a:ln>
                <a:noFill/>
              </a:ln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defTabSz="432011">
                  <a:defRPr/>
                </a:pPr>
                <a:endParaRPr lang="en-US" altLang="en-US" sz="851" kern="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1" name="Diamond 37">
                <a:extLst>
                  <a:ext uri="{FF2B5EF4-FFF2-40B4-BE49-F238E27FC236}">
                    <a16:creationId xmlns:a16="http://schemas.microsoft.com/office/drawing/2014/main" id="{E4850F63-90A0-4E76-80FD-CA8C97D667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54294" y="2854211"/>
                <a:ext cx="78883" cy="105178"/>
              </a:xfrm>
              <a:prstGeom prst="diamond">
                <a:avLst/>
              </a:prstGeom>
              <a:solidFill>
                <a:srgbClr val="0042A6"/>
              </a:solidFill>
              <a:ln>
                <a:noFill/>
              </a:ln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defTabSz="432011">
                  <a:defRPr/>
                </a:pPr>
                <a:endParaRPr lang="en-US" altLang="en-US" sz="851" kern="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2" name="Diamond 38">
                <a:extLst>
                  <a:ext uri="{FF2B5EF4-FFF2-40B4-BE49-F238E27FC236}">
                    <a16:creationId xmlns:a16="http://schemas.microsoft.com/office/drawing/2014/main" id="{D8A603DC-7E9A-4D72-897D-F9323C8093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80587" y="2896283"/>
                <a:ext cx="78884" cy="105178"/>
              </a:xfrm>
              <a:prstGeom prst="diamond">
                <a:avLst/>
              </a:prstGeom>
              <a:solidFill>
                <a:srgbClr val="0042A6"/>
              </a:solidFill>
              <a:ln>
                <a:noFill/>
              </a:ln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defTabSz="432011">
                  <a:defRPr/>
                </a:pPr>
                <a:endParaRPr lang="en-US" altLang="en-US" sz="851" kern="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" name="Diamond 39">
                <a:extLst>
                  <a:ext uri="{FF2B5EF4-FFF2-40B4-BE49-F238E27FC236}">
                    <a16:creationId xmlns:a16="http://schemas.microsoft.com/office/drawing/2014/main" id="{82AD15C3-50F8-4FEB-A53A-514A542E3C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85848" y="2941860"/>
                <a:ext cx="78883" cy="105178"/>
              </a:xfrm>
              <a:prstGeom prst="diamond">
                <a:avLst/>
              </a:prstGeom>
              <a:solidFill>
                <a:srgbClr val="0042A6"/>
              </a:solidFill>
              <a:ln>
                <a:noFill/>
              </a:ln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defTabSz="432011">
                  <a:defRPr/>
                </a:pPr>
                <a:endParaRPr lang="en-US" altLang="en-US" sz="851" kern="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4" name="Diamond 40">
                <a:extLst>
                  <a:ext uri="{FF2B5EF4-FFF2-40B4-BE49-F238E27FC236}">
                    <a16:creationId xmlns:a16="http://schemas.microsoft.com/office/drawing/2014/main" id="{C237AA0B-5377-4F3E-8836-38ED667BE2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92860" y="2969907"/>
                <a:ext cx="78883" cy="105178"/>
              </a:xfrm>
              <a:prstGeom prst="diamond">
                <a:avLst/>
              </a:prstGeom>
              <a:solidFill>
                <a:srgbClr val="0042A6"/>
              </a:solidFill>
              <a:ln>
                <a:noFill/>
              </a:ln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defTabSz="432011">
                  <a:defRPr/>
                </a:pPr>
                <a:endParaRPr lang="en-US" altLang="en-US" sz="851" kern="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5" name="Diamond 41">
                <a:extLst>
                  <a:ext uri="{FF2B5EF4-FFF2-40B4-BE49-F238E27FC236}">
                    <a16:creationId xmlns:a16="http://schemas.microsoft.com/office/drawing/2014/main" id="{08312D05-8312-47FA-87BE-6C3BAE0FF5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13895" y="3006719"/>
                <a:ext cx="78883" cy="105178"/>
              </a:xfrm>
              <a:prstGeom prst="diamond">
                <a:avLst/>
              </a:prstGeom>
              <a:solidFill>
                <a:srgbClr val="0042A6"/>
              </a:solidFill>
              <a:ln>
                <a:noFill/>
              </a:ln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defTabSz="432011">
                  <a:defRPr/>
                </a:pPr>
                <a:endParaRPr lang="en-US" altLang="en-US" sz="851" kern="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6" name="Diamond 42">
                <a:extLst>
                  <a:ext uri="{FF2B5EF4-FFF2-40B4-BE49-F238E27FC236}">
                    <a16:creationId xmlns:a16="http://schemas.microsoft.com/office/drawing/2014/main" id="{D28A6650-8F23-40A4-8942-1FEEC61C20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5966" y="3022496"/>
                <a:ext cx="78883" cy="105178"/>
              </a:xfrm>
              <a:prstGeom prst="diamond">
                <a:avLst/>
              </a:prstGeom>
              <a:solidFill>
                <a:srgbClr val="0042A6"/>
              </a:solidFill>
              <a:ln>
                <a:noFill/>
              </a:ln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defTabSz="432011">
                  <a:defRPr/>
                </a:pPr>
                <a:endParaRPr lang="en-US" altLang="en-US" sz="851" kern="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7" name="Diamond 43">
                <a:extLst>
                  <a:ext uri="{FF2B5EF4-FFF2-40B4-BE49-F238E27FC236}">
                    <a16:creationId xmlns:a16="http://schemas.microsoft.com/office/drawing/2014/main" id="{4BF965D5-E6D0-4F2B-841A-F9157CD539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80425" y="3057556"/>
                <a:ext cx="78884" cy="105178"/>
              </a:xfrm>
              <a:prstGeom prst="diamond">
                <a:avLst/>
              </a:prstGeom>
              <a:solidFill>
                <a:srgbClr val="0042A6"/>
              </a:solidFill>
              <a:ln>
                <a:noFill/>
              </a:ln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defTabSz="432011">
                  <a:defRPr/>
                </a:pPr>
                <a:endParaRPr lang="en-US" altLang="en-US" sz="851" kern="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8" name="Diamond 44">
                <a:extLst>
                  <a:ext uri="{FF2B5EF4-FFF2-40B4-BE49-F238E27FC236}">
                    <a16:creationId xmlns:a16="http://schemas.microsoft.com/office/drawing/2014/main" id="{2196C33C-F83F-4C5B-A059-3184A49BFF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08473" y="3090861"/>
                <a:ext cx="78884" cy="105178"/>
              </a:xfrm>
              <a:prstGeom prst="diamond">
                <a:avLst/>
              </a:prstGeom>
              <a:solidFill>
                <a:srgbClr val="0042A6"/>
              </a:solidFill>
              <a:ln>
                <a:noFill/>
              </a:ln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defTabSz="432011">
                  <a:defRPr/>
                </a:pPr>
                <a:endParaRPr lang="en-US" altLang="en-US" sz="851" kern="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9" name="Diamond 45">
                <a:extLst>
                  <a:ext uri="{FF2B5EF4-FFF2-40B4-BE49-F238E27FC236}">
                    <a16:creationId xmlns:a16="http://schemas.microsoft.com/office/drawing/2014/main" id="{47150BE0-4E6D-4D06-92DD-67CEBF408A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22497" y="3125921"/>
                <a:ext cx="78884" cy="105178"/>
              </a:xfrm>
              <a:prstGeom prst="diamond">
                <a:avLst/>
              </a:prstGeom>
              <a:solidFill>
                <a:srgbClr val="0042A6"/>
              </a:solidFill>
              <a:ln>
                <a:noFill/>
              </a:ln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defTabSz="432011">
                  <a:defRPr/>
                </a:pPr>
                <a:endParaRPr lang="en-US" altLang="en-US" sz="851" kern="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0" name="Diamond 46">
                <a:extLst>
                  <a:ext uri="{FF2B5EF4-FFF2-40B4-BE49-F238E27FC236}">
                    <a16:creationId xmlns:a16="http://schemas.microsoft.com/office/drawing/2014/main" id="{D927FC94-30E5-46C6-B70A-DB253A1613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4050" y="3189027"/>
                <a:ext cx="78884" cy="105178"/>
              </a:xfrm>
              <a:prstGeom prst="diamond">
                <a:avLst/>
              </a:prstGeom>
              <a:solidFill>
                <a:srgbClr val="0042A6"/>
              </a:solidFill>
              <a:ln>
                <a:noFill/>
              </a:ln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defTabSz="432011">
                  <a:defRPr/>
                </a:pPr>
                <a:endParaRPr lang="en-US" altLang="en-US" sz="851" kern="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1" name="Diamond 47">
                <a:extLst>
                  <a:ext uri="{FF2B5EF4-FFF2-40B4-BE49-F238E27FC236}">
                    <a16:creationId xmlns:a16="http://schemas.microsoft.com/office/drawing/2014/main" id="{15CF8F6E-E642-42A4-8C0F-2F62B7C102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75086" y="3227593"/>
                <a:ext cx="78884" cy="105178"/>
              </a:xfrm>
              <a:prstGeom prst="diamond">
                <a:avLst/>
              </a:prstGeom>
              <a:solidFill>
                <a:srgbClr val="0042A6"/>
              </a:solidFill>
              <a:ln>
                <a:noFill/>
              </a:ln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defTabSz="432011">
                  <a:defRPr/>
                </a:pPr>
                <a:endParaRPr lang="en-US" altLang="en-US" sz="851" kern="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2" name="Diamond 48">
                <a:extLst>
                  <a:ext uri="{FF2B5EF4-FFF2-40B4-BE49-F238E27FC236}">
                    <a16:creationId xmlns:a16="http://schemas.microsoft.com/office/drawing/2014/main" id="{6933C805-BC21-4643-975B-B69CC51DB2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96121" y="3259146"/>
                <a:ext cx="78884" cy="105178"/>
              </a:xfrm>
              <a:prstGeom prst="diamond">
                <a:avLst/>
              </a:prstGeom>
              <a:solidFill>
                <a:srgbClr val="0042A6"/>
              </a:solidFill>
              <a:ln>
                <a:noFill/>
              </a:ln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defTabSz="432011">
                  <a:defRPr/>
                </a:pPr>
                <a:endParaRPr lang="en-US" altLang="en-US" sz="851" kern="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" name="Diamond 49">
                <a:extLst>
                  <a:ext uri="{FF2B5EF4-FFF2-40B4-BE49-F238E27FC236}">
                    <a16:creationId xmlns:a16="http://schemas.microsoft.com/office/drawing/2014/main" id="{4178911D-DF82-47FA-8233-8A51545B06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48631" y="3325759"/>
                <a:ext cx="78883" cy="105178"/>
              </a:xfrm>
              <a:prstGeom prst="diamond">
                <a:avLst/>
              </a:prstGeom>
              <a:solidFill>
                <a:srgbClr val="0042A6"/>
              </a:solidFill>
              <a:ln>
                <a:noFill/>
              </a:ln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defTabSz="432011">
                  <a:defRPr/>
                </a:pPr>
                <a:endParaRPr lang="en-US" altLang="en-US" sz="851" kern="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" name="Diamond 51">
                <a:extLst>
                  <a:ext uri="{FF2B5EF4-FFF2-40B4-BE49-F238E27FC236}">
                    <a16:creationId xmlns:a16="http://schemas.microsoft.com/office/drawing/2014/main" id="{19F25626-C175-4C09-9506-76451BF4F2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71418" y="3343289"/>
                <a:ext cx="78884" cy="105178"/>
              </a:xfrm>
              <a:prstGeom prst="diamond">
                <a:avLst/>
              </a:prstGeom>
              <a:solidFill>
                <a:srgbClr val="0042A6"/>
              </a:solidFill>
              <a:ln>
                <a:noFill/>
              </a:ln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defTabSz="432011">
                  <a:defRPr/>
                </a:pPr>
                <a:endParaRPr lang="en-US" altLang="en-US" sz="851" kern="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" name="Diamond 52">
                <a:extLst>
                  <a:ext uri="{FF2B5EF4-FFF2-40B4-BE49-F238E27FC236}">
                    <a16:creationId xmlns:a16="http://schemas.microsoft.com/office/drawing/2014/main" id="{D1340219-04B3-42DD-A319-3461378779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64327" y="3420419"/>
                <a:ext cx="78883" cy="105178"/>
              </a:xfrm>
              <a:prstGeom prst="diamond">
                <a:avLst/>
              </a:prstGeom>
              <a:solidFill>
                <a:srgbClr val="0042A6"/>
              </a:solidFill>
              <a:ln>
                <a:noFill/>
              </a:ln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defTabSz="432011">
                  <a:defRPr/>
                </a:pPr>
                <a:endParaRPr lang="en-US" altLang="en-US" sz="851" kern="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" name="Diamond 54">
                <a:extLst>
                  <a:ext uri="{FF2B5EF4-FFF2-40B4-BE49-F238E27FC236}">
                    <a16:creationId xmlns:a16="http://schemas.microsoft.com/office/drawing/2014/main" id="{CBC8FC63-0702-4148-A4B2-B81B7BB941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69584" y="3437949"/>
                <a:ext cx="78884" cy="105178"/>
              </a:xfrm>
              <a:prstGeom prst="diamond">
                <a:avLst/>
              </a:prstGeom>
              <a:solidFill>
                <a:srgbClr val="0042A6"/>
              </a:solidFill>
              <a:ln>
                <a:noFill/>
              </a:ln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defTabSz="432011">
                  <a:defRPr/>
                </a:pPr>
                <a:endParaRPr lang="en-US" altLang="en-US" sz="851" kern="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" name="Diamond 55">
                <a:extLst>
                  <a:ext uri="{FF2B5EF4-FFF2-40B4-BE49-F238E27FC236}">
                    <a16:creationId xmlns:a16="http://schemas.microsoft.com/office/drawing/2014/main" id="{F43BD76D-04BF-478D-9724-7A163BA37A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76596" y="3483526"/>
                <a:ext cx="78884" cy="105178"/>
              </a:xfrm>
              <a:prstGeom prst="diamond">
                <a:avLst/>
              </a:prstGeom>
              <a:solidFill>
                <a:srgbClr val="0042A6"/>
              </a:solidFill>
              <a:ln>
                <a:noFill/>
              </a:ln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defTabSz="432011">
                  <a:defRPr/>
                </a:pPr>
                <a:endParaRPr lang="en-US" altLang="en-US" sz="851" kern="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" name="Diamond 57">
                <a:extLst>
                  <a:ext uri="{FF2B5EF4-FFF2-40B4-BE49-F238E27FC236}">
                    <a16:creationId xmlns:a16="http://schemas.microsoft.com/office/drawing/2014/main" id="{F3FCDFA3-9976-489A-A479-D36B244B7E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92374" y="3548386"/>
                <a:ext cx="78883" cy="105178"/>
              </a:xfrm>
              <a:prstGeom prst="diamond">
                <a:avLst/>
              </a:prstGeom>
              <a:solidFill>
                <a:srgbClr val="0042A6"/>
              </a:solidFill>
              <a:ln>
                <a:noFill/>
              </a:ln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defTabSz="432011">
                  <a:defRPr/>
                </a:pPr>
                <a:endParaRPr lang="en-US" altLang="en-US" sz="851" kern="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9" name="Diamond 58">
                <a:extLst>
                  <a:ext uri="{FF2B5EF4-FFF2-40B4-BE49-F238E27FC236}">
                    <a16:creationId xmlns:a16="http://schemas.microsoft.com/office/drawing/2014/main" id="{9C4AF2DB-2F66-48D0-A9FB-7D5C9965A1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39703" y="3574680"/>
                <a:ext cx="78884" cy="105178"/>
              </a:xfrm>
              <a:prstGeom prst="diamond">
                <a:avLst/>
              </a:prstGeom>
              <a:solidFill>
                <a:srgbClr val="0042A6"/>
              </a:solidFill>
              <a:ln>
                <a:noFill/>
              </a:ln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defTabSz="432011">
                  <a:defRPr/>
                </a:pPr>
                <a:endParaRPr lang="en-US" altLang="en-US" sz="851" kern="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0" name="Diamond 59">
                <a:extLst>
                  <a:ext uri="{FF2B5EF4-FFF2-40B4-BE49-F238E27FC236}">
                    <a16:creationId xmlns:a16="http://schemas.microsoft.com/office/drawing/2014/main" id="{5B00BAC7-AE7E-4CCE-B5F2-7EEF49B55B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0022" y="3646552"/>
                <a:ext cx="78883" cy="105178"/>
              </a:xfrm>
              <a:prstGeom prst="diamond">
                <a:avLst/>
              </a:prstGeom>
              <a:solidFill>
                <a:srgbClr val="0042A6"/>
              </a:solidFill>
              <a:ln>
                <a:noFill/>
              </a:ln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defTabSz="432011">
                  <a:defRPr/>
                </a:pPr>
                <a:endParaRPr lang="en-US" altLang="en-US" sz="851" kern="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1" name="Diamond 60">
                <a:extLst>
                  <a:ext uri="{FF2B5EF4-FFF2-40B4-BE49-F238E27FC236}">
                    <a16:creationId xmlns:a16="http://schemas.microsoft.com/office/drawing/2014/main" id="{FE158435-42DD-4C5E-A311-7BD47E1660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22094" y="3636035"/>
                <a:ext cx="78883" cy="105178"/>
              </a:xfrm>
              <a:prstGeom prst="diamond">
                <a:avLst/>
              </a:prstGeom>
              <a:solidFill>
                <a:srgbClr val="0042A6"/>
              </a:solidFill>
              <a:ln>
                <a:noFill/>
              </a:ln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defTabSz="432011">
                  <a:defRPr/>
                </a:pPr>
                <a:endParaRPr lang="en-US" altLang="en-US" sz="851" kern="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2" name="Diamond 61">
                <a:extLst>
                  <a:ext uri="{FF2B5EF4-FFF2-40B4-BE49-F238E27FC236}">
                    <a16:creationId xmlns:a16="http://schemas.microsoft.com/office/drawing/2014/main" id="{726EF3FE-C497-45D1-A306-D34EFFAD0A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23683" y="3704400"/>
                <a:ext cx="78884" cy="105178"/>
              </a:xfrm>
              <a:prstGeom prst="diamond">
                <a:avLst/>
              </a:prstGeom>
              <a:solidFill>
                <a:srgbClr val="0042A6"/>
              </a:solidFill>
              <a:ln>
                <a:noFill/>
              </a:ln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defTabSz="432011">
                  <a:defRPr/>
                </a:pPr>
                <a:endParaRPr lang="en-US" altLang="en-US" sz="851" kern="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3" name="Diamond 62">
                <a:extLst>
                  <a:ext uri="{FF2B5EF4-FFF2-40B4-BE49-F238E27FC236}">
                    <a16:creationId xmlns:a16="http://schemas.microsoft.com/office/drawing/2014/main" id="{7D59C38E-0688-4286-B8FF-C013180666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55237" y="3737707"/>
                <a:ext cx="78884" cy="105178"/>
              </a:xfrm>
              <a:prstGeom prst="diamond">
                <a:avLst/>
              </a:prstGeom>
              <a:solidFill>
                <a:srgbClr val="0042A6"/>
              </a:solidFill>
              <a:ln>
                <a:noFill/>
              </a:ln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defTabSz="432011">
                  <a:defRPr/>
                </a:pPr>
                <a:endParaRPr lang="en-US" altLang="en-US" sz="851" kern="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4" name="Diamond 63">
                <a:extLst>
                  <a:ext uri="{FF2B5EF4-FFF2-40B4-BE49-F238E27FC236}">
                    <a16:creationId xmlns:a16="http://schemas.microsoft.com/office/drawing/2014/main" id="{50EA4F4A-1523-4FE3-AA96-422EA03E84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81533" y="3783284"/>
                <a:ext cx="78883" cy="105178"/>
              </a:xfrm>
              <a:prstGeom prst="diamond">
                <a:avLst/>
              </a:prstGeom>
              <a:solidFill>
                <a:srgbClr val="0042A6"/>
              </a:solidFill>
              <a:ln>
                <a:noFill/>
              </a:ln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defTabSz="432011">
                  <a:defRPr/>
                </a:pPr>
                <a:endParaRPr lang="en-US" altLang="en-US" sz="851" kern="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5" name="Diamond 64">
                <a:extLst>
                  <a:ext uri="{FF2B5EF4-FFF2-40B4-BE49-F238E27FC236}">
                    <a16:creationId xmlns:a16="http://schemas.microsoft.com/office/drawing/2014/main" id="{3F528BF8-6602-4BCA-9480-6E435D1BEC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02568" y="3793802"/>
                <a:ext cx="78883" cy="105178"/>
              </a:xfrm>
              <a:prstGeom prst="diamond">
                <a:avLst/>
              </a:prstGeom>
              <a:solidFill>
                <a:srgbClr val="0042A6"/>
              </a:solidFill>
              <a:ln>
                <a:noFill/>
              </a:ln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defTabSz="432011">
                  <a:defRPr/>
                </a:pPr>
                <a:endParaRPr lang="en-US" altLang="en-US" sz="851" kern="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6" name="Diamond 65">
                <a:extLst>
                  <a:ext uri="{FF2B5EF4-FFF2-40B4-BE49-F238E27FC236}">
                    <a16:creationId xmlns:a16="http://schemas.microsoft.com/office/drawing/2014/main" id="{B99A38A6-0B98-49E0-8CF4-9D6F763142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28861" y="3799060"/>
                <a:ext cx="78884" cy="105178"/>
              </a:xfrm>
              <a:prstGeom prst="diamond">
                <a:avLst/>
              </a:prstGeom>
              <a:solidFill>
                <a:srgbClr val="0042A6"/>
              </a:solidFill>
              <a:ln>
                <a:noFill/>
              </a:ln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defTabSz="432011">
                  <a:defRPr/>
                </a:pPr>
                <a:endParaRPr lang="en-US" altLang="en-US" sz="851" kern="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7" name="Diamond 66">
                <a:extLst>
                  <a:ext uri="{FF2B5EF4-FFF2-40B4-BE49-F238E27FC236}">
                    <a16:creationId xmlns:a16="http://schemas.microsoft.com/office/drawing/2014/main" id="{99691592-E93F-4DED-851F-2CF7A6D8C5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49897" y="3800813"/>
                <a:ext cx="78884" cy="105178"/>
              </a:xfrm>
              <a:prstGeom prst="diamond">
                <a:avLst/>
              </a:prstGeom>
              <a:solidFill>
                <a:srgbClr val="0042A6"/>
              </a:solidFill>
              <a:ln>
                <a:noFill/>
              </a:ln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defTabSz="432011">
                  <a:defRPr/>
                </a:pPr>
                <a:endParaRPr lang="en-US" altLang="en-US" sz="851" kern="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8" name="Diamond 67">
                <a:extLst>
                  <a:ext uri="{FF2B5EF4-FFF2-40B4-BE49-F238E27FC236}">
                    <a16:creationId xmlns:a16="http://schemas.microsoft.com/office/drawing/2014/main" id="{80A8C604-B868-4CF6-97B6-1DCC180550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84956" y="3800813"/>
                <a:ext cx="78884" cy="105178"/>
              </a:xfrm>
              <a:prstGeom prst="diamond">
                <a:avLst/>
              </a:prstGeom>
              <a:solidFill>
                <a:srgbClr val="0042A6"/>
              </a:solidFill>
              <a:ln>
                <a:noFill/>
              </a:ln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defTabSz="432011">
                  <a:defRPr/>
                </a:pPr>
                <a:endParaRPr lang="en-US" altLang="en-US" sz="851" kern="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9" name="Diamond 68">
                <a:extLst>
                  <a:ext uri="{FF2B5EF4-FFF2-40B4-BE49-F238E27FC236}">
                    <a16:creationId xmlns:a16="http://schemas.microsoft.com/office/drawing/2014/main" id="{B09232BD-E9D9-4F6C-AB4E-90E1E02C49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5830" y="3853402"/>
                <a:ext cx="78884" cy="105178"/>
              </a:xfrm>
              <a:prstGeom prst="diamond">
                <a:avLst/>
              </a:prstGeom>
              <a:solidFill>
                <a:srgbClr val="0042A6"/>
              </a:solidFill>
              <a:ln>
                <a:noFill/>
              </a:ln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defTabSz="432011">
                  <a:defRPr/>
                </a:pPr>
                <a:endParaRPr lang="en-US" altLang="en-US" sz="851" kern="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0" name="Diamond 69">
                <a:extLst>
                  <a:ext uri="{FF2B5EF4-FFF2-40B4-BE49-F238E27FC236}">
                    <a16:creationId xmlns:a16="http://schemas.microsoft.com/office/drawing/2014/main" id="{70B902BB-6397-4C1D-A0C2-2E8E8F02CF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37383" y="3879696"/>
                <a:ext cx="78884" cy="105178"/>
              </a:xfrm>
              <a:prstGeom prst="diamond">
                <a:avLst/>
              </a:prstGeom>
              <a:solidFill>
                <a:srgbClr val="0042A6"/>
              </a:solidFill>
              <a:ln>
                <a:noFill/>
              </a:ln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defTabSz="432011">
                  <a:defRPr/>
                </a:pPr>
                <a:endParaRPr lang="en-US" altLang="en-US" sz="851" kern="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1" name="Diamond 70">
                <a:extLst>
                  <a:ext uri="{FF2B5EF4-FFF2-40B4-BE49-F238E27FC236}">
                    <a16:creationId xmlns:a16="http://schemas.microsoft.com/office/drawing/2014/main" id="{B9B63D92-7B18-47C7-9A38-1F1CC3BEC3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74197" y="3914756"/>
                <a:ext cx="78883" cy="105178"/>
              </a:xfrm>
              <a:prstGeom prst="diamond">
                <a:avLst/>
              </a:prstGeom>
              <a:solidFill>
                <a:srgbClr val="0042A6"/>
              </a:solidFill>
              <a:ln>
                <a:noFill/>
              </a:ln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defTabSz="432011">
                  <a:defRPr/>
                </a:pPr>
                <a:endParaRPr lang="en-US" altLang="en-US" sz="851" kern="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2" name="Diamond 71">
                <a:extLst>
                  <a:ext uri="{FF2B5EF4-FFF2-40B4-BE49-F238E27FC236}">
                    <a16:creationId xmlns:a16="http://schemas.microsoft.com/office/drawing/2014/main" id="{CAD0FF9B-A3E3-4B81-8C65-EEDDAFAFB6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75869" y="3984874"/>
                <a:ext cx="78883" cy="105178"/>
              </a:xfrm>
              <a:prstGeom prst="diamond">
                <a:avLst/>
              </a:prstGeom>
              <a:solidFill>
                <a:srgbClr val="0042A6"/>
              </a:solidFill>
              <a:ln>
                <a:noFill/>
              </a:ln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defTabSz="432011">
                  <a:defRPr/>
                </a:pPr>
                <a:endParaRPr lang="en-US" altLang="en-US" sz="851" kern="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3" name="Diamond 72">
                <a:extLst>
                  <a:ext uri="{FF2B5EF4-FFF2-40B4-BE49-F238E27FC236}">
                    <a16:creationId xmlns:a16="http://schemas.microsoft.com/office/drawing/2014/main" id="{89FE51C0-DC55-4EB2-AC32-4EB2D61198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6301" y="4125112"/>
                <a:ext cx="78883" cy="105178"/>
              </a:xfrm>
              <a:prstGeom prst="diamond">
                <a:avLst/>
              </a:prstGeom>
              <a:solidFill>
                <a:srgbClr val="0042A6"/>
              </a:solidFill>
              <a:ln>
                <a:noFill/>
              </a:ln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defTabSz="432011">
                  <a:defRPr/>
                </a:pPr>
                <a:endParaRPr lang="en-US" altLang="en-US" sz="851" kern="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4" name="Diamond 73">
                <a:extLst>
                  <a:ext uri="{FF2B5EF4-FFF2-40B4-BE49-F238E27FC236}">
                    <a16:creationId xmlns:a16="http://schemas.microsoft.com/office/drawing/2014/main" id="{AB43EF5D-E03F-47B8-8F31-03BA980B08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63111" y="4174195"/>
                <a:ext cx="78884" cy="105178"/>
              </a:xfrm>
              <a:prstGeom prst="diamond">
                <a:avLst/>
              </a:prstGeom>
              <a:solidFill>
                <a:srgbClr val="0042A6"/>
              </a:solidFill>
              <a:ln>
                <a:noFill/>
              </a:ln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defTabSz="432011">
                  <a:defRPr/>
                </a:pPr>
                <a:endParaRPr lang="en-US" altLang="en-US" sz="851" kern="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5" name="Diamond 74">
                <a:extLst>
                  <a:ext uri="{FF2B5EF4-FFF2-40B4-BE49-F238E27FC236}">
                    <a16:creationId xmlns:a16="http://schemas.microsoft.com/office/drawing/2014/main" id="{86EA36E1-622E-4460-9704-53110038B1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63032" y="4193478"/>
                <a:ext cx="78883" cy="105178"/>
              </a:xfrm>
              <a:prstGeom prst="diamond">
                <a:avLst/>
              </a:prstGeom>
              <a:solidFill>
                <a:srgbClr val="0042A6"/>
              </a:solidFill>
              <a:ln>
                <a:noFill/>
              </a:ln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defTabSz="432011">
                  <a:defRPr/>
                </a:pPr>
                <a:endParaRPr lang="en-US" altLang="en-US" sz="851" kern="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6" name="Diamond 75">
                <a:extLst>
                  <a:ext uri="{FF2B5EF4-FFF2-40B4-BE49-F238E27FC236}">
                    <a16:creationId xmlns:a16="http://schemas.microsoft.com/office/drawing/2014/main" id="{AEDBDC6F-E56D-4FE3-B0C1-B162A2D0BE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64704" y="4195230"/>
                <a:ext cx="78883" cy="105178"/>
              </a:xfrm>
              <a:prstGeom prst="diamond">
                <a:avLst/>
              </a:prstGeom>
              <a:solidFill>
                <a:srgbClr val="0042A6"/>
              </a:solidFill>
              <a:ln>
                <a:noFill/>
              </a:ln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defTabSz="432011">
                  <a:defRPr/>
                </a:pPr>
                <a:endParaRPr lang="en-US" altLang="en-US" sz="851" kern="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7" name="Diamond 76">
                <a:extLst>
                  <a:ext uri="{FF2B5EF4-FFF2-40B4-BE49-F238E27FC236}">
                    <a16:creationId xmlns:a16="http://schemas.microsoft.com/office/drawing/2014/main" id="{0BCDB694-ACED-4D5B-B979-43D8F7A58A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32989" y="4219772"/>
                <a:ext cx="78883" cy="105178"/>
              </a:xfrm>
              <a:prstGeom prst="diamond">
                <a:avLst/>
              </a:prstGeom>
              <a:solidFill>
                <a:srgbClr val="0042A6"/>
              </a:solidFill>
              <a:ln>
                <a:noFill/>
              </a:ln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defTabSz="432011">
                  <a:defRPr/>
                </a:pPr>
                <a:endParaRPr lang="en-US" altLang="en-US" sz="851" kern="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8" name="Diamond 77">
                <a:extLst>
                  <a:ext uri="{FF2B5EF4-FFF2-40B4-BE49-F238E27FC236}">
                    <a16:creationId xmlns:a16="http://schemas.microsoft.com/office/drawing/2014/main" id="{F64AD064-9AE5-4A70-8EA5-B1F1E1509B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09958" y="4242561"/>
                <a:ext cx="78883" cy="105178"/>
              </a:xfrm>
              <a:prstGeom prst="diamond">
                <a:avLst/>
              </a:prstGeom>
              <a:solidFill>
                <a:srgbClr val="0042A6"/>
              </a:solidFill>
              <a:ln>
                <a:noFill/>
              </a:ln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defTabSz="432011">
                  <a:defRPr/>
                </a:pPr>
                <a:endParaRPr lang="en-US" altLang="en-US" sz="851" kern="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9" name="Diamond 78">
                <a:extLst>
                  <a:ext uri="{FF2B5EF4-FFF2-40B4-BE49-F238E27FC236}">
                    <a16:creationId xmlns:a16="http://schemas.microsoft.com/office/drawing/2014/main" id="{30B05CFF-3E84-4021-B5FE-55BA66BEA7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48440" y="4303914"/>
                <a:ext cx="78884" cy="105178"/>
              </a:xfrm>
              <a:prstGeom prst="diamond">
                <a:avLst/>
              </a:prstGeom>
              <a:solidFill>
                <a:srgbClr val="0042A6"/>
              </a:solidFill>
              <a:ln>
                <a:noFill/>
              </a:ln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defTabSz="432011">
                  <a:defRPr/>
                </a:pPr>
                <a:endParaRPr lang="en-US" altLang="en-US" sz="851" kern="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30" name="Diamond 79">
                <a:extLst>
                  <a:ext uri="{FF2B5EF4-FFF2-40B4-BE49-F238E27FC236}">
                    <a16:creationId xmlns:a16="http://schemas.microsoft.com/office/drawing/2014/main" id="{7B3380CB-1869-4679-9890-F11E1D4F9F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11547" y="4310926"/>
                <a:ext cx="78884" cy="105178"/>
              </a:xfrm>
              <a:prstGeom prst="diamond">
                <a:avLst/>
              </a:prstGeom>
              <a:solidFill>
                <a:srgbClr val="0042A6"/>
              </a:solidFill>
              <a:ln>
                <a:noFill/>
              </a:ln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defTabSz="432011">
                  <a:defRPr/>
                </a:pPr>
                <a:endParaRPr lang="en-US" altLang="en-US" sz="851" kern="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31" name="Diamond 80">
                <a:extLst>
                  <a:ext uri="{FF2B5EF4-FFF2-40B4-BE49-F238E27FC236}">
                    <a16:creationId xmlns:a16="http://schemas.microsoft.com/office/drawing/2014/main" id="{229D5783-CB34-4000-AC18-4FEE7B2689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98548" y="4535306"/>
                <a:ext cx="78884" cy="105178"/>
              </a:xfrm>
              <a:prstGeom prst="diamond">
                <a:avLst/>
              </a:prstGeom>
              <a:solidFill>
                <a:srgbClr val="0042A6"/>
              </a:solidFill>
              <a:ln>
                <a:noFill/>
              </a:ln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defTabSz="432011">
                  <a:defRPr/>
                </a:pPr>
                <a:endParaRPr lang="en-US" altLang="en-US" sz="851" kern="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32" name="Diamond 81">
                <a:extLst>
                  <a:ext uri="{FF2B5EF4-FFF2-40B4-BE49-F238E27FC236}">
                    <a16:creationId xmlns:a16="http://schemas.microsoft.com/office/drawing/2014/main" id="{18BFE94B-ADB9-43F9-AF3D-2A8B805C66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4844" y="4535306"/>
                <a:ext cx="78883" cy="105178"/>
              </a:xfrm>
              <a:prstGeom prst="diamond">
                <a:avLst/>
              </a:prstGeom>
              <a:solidFill>
                <a:srgbClr val="0042A6"/>
              </a:solidFill>
              <a:ln>
                <a:noFill/>
              </a:ln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defTabSz="432011">
                  <a:defRPr/>
                </a:pPr>
                <a:endParaRPr lang="en-US" altLang="en-US" sz="851" kern="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33" name="Diamond 82">
                <a:extLst>
                  <a:ext uri="{FF2B5EF4-FFF2-40B4-BE49-F238E27FC236}">
                    <a16:creationId xmlns:a16="http://schemas.microsoft.com/office/drawing/2014/main" id="{97CD441F-BC55-4CEB-B505-3DA5AE4C73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21256" y="4577377"/>
                <a:ext cx="78884" cy="105178"/>
              </a:xfrm>
              <a:prstGeom prst="diamond">
                <a:avLst/>
              </a:prstGeom>
              <a:solidFill>
                <a:srgbClr val="0042A6"/>
              </a:solidFill>
              <a:ln>
                <a:noFill/>
              </a:ln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defTabSz="432011">
                  <a:defRPr/>
                </a:pPr>
                <a:endParaRPr lang="en-US" altLang="en-US" sz="851" kern="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34" name="Diamond 83">
                <a:extLst>
                  <a:ext uri="{FF2B5EF4-FFF2-40B4-BE49-F238E27FC236}">
                    <a16:creationId xmlns:a16="http://schemas.microsoft.com/office/drawing/2014/main" id="{A2F28941-94A4-438D-B827-BC11902544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08419" y="4636978"/>
                <a:ext cx="78884" cy="105178"/>
              </a:xfrm>
              <a:prstGeom prst="diamond">
                <a:avLst/>
              </a:prstGeom>
              <a:solidFill>
                <a:srgbClr val="0042A6"/>
              </a:solidFill>
              <a:ln>
                <a:noFill/>
              </a:ln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defTabSz="432011">
                  <a:defRPr/>
                </a:pPr>
                <a:endParaRPr lang="en-US" altLang="en-US" sz="851" kern="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35" name="Diamond 84">
                <a:extLst>
                  <a:ext uri="{FF2B5EF4-FFF2-40B4-BE49-F238E27FC236}">
                    <a16:creationId xmlns:a16="http://schemas.microsoft.com/office/drawing/2014/main" id="{6D5B2AE0-90CE-4B96-BDDB-73E736F2CE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76786" y="4640484"/>
                <a:ext cx="78883" cy="105178"/>
              </a:xfrm>
              <a:prstGeom prst="diamond">
                <a:avLst/>
              </a:prstGeom>
              <a:solidFill>
                <a:srgbClr val="0042A6"/>
              </a:solidFill>
              <a:ln>
                <a:noFill/>
              </a:ln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defTabSz="432011">
                  <a:defRPr/>
                </a:pPr>
                <a:endParaRPr lang="en-US" altLang="en-US" sz="851" kern="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36" name="Diamond 85">
                <a:extLst>
                  <a:ext uri="{FF2B5EF4-FFF2-40B4-BE49-F238E27FC236}">
                    <a16:creationId xmlns:a16="http://schemas.microsoft.com/office/drawing/2014/main" id="{60B51D3D-EFBC-4934-85E1-EC3CB1A42B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41482" y="4636978"/>
                <a:ext cx="78884" cy="105178"/>
              </a:xfrm>
              <a:prstGeom prst="diamond">
                <a:avLst/>
              </a:prstGeom>
              <a:solidFill>
                <a:srgbClr val="0042A6"/>
              </a:solidFill>
              <a:ln>
                <a:noFill/>
              </a:ln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defTabSz="432011">
                  <a:defRPr/>
                </a:pPr>
                <a:endParaRPr lang="en-US" altLang="en-US" sz="851" kern="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37" name="Diamond 86">
                <a:extLst>
                  <a:ext uri="{FF2B5EF4-FFF2-40B4-BE49-F238E27FC236}">
                    <a16:creationId xmlns:a16="http://schemas.microsoft.com/office/drawing/2014/main" id="{E6D55EA5-D1D4-4A2D-9F08-D76542C8A6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92320" y="4635226"/>
                <a:ext cx="78883" cy="105178"/>
              </a:xfrm>
              <a:prstGeom prst="diamond">
                <a:avLst/>
              </a:prstGeom>
              <a:solidFill>
                <a:srgbClr val="0042A6"/>
              </a:solidFill>
              <a:ln>
                <a:noFill/>
              </a:ln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defTabSz="432011">
                  <a:defRPr/>
                </a:pPr>
                <a:endParaRPr lang="en-US" altLang="en-US" sz="851" kern="0" dirty="0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138" name="Group 14">
            <a:extLst>
              <a:ext uri="{FF2B5EF4-FFF2-40B4-BE49-F238E27FC236}">
                <a16:creationId xmlns:a16="http://schemas.microsoft.com/office/drawing/2014/main" id="{7A568FA3-4C73-469C-A238-2F5B3A83933F}"/>
              </a:ext>
            </a:extLst>
          </p:cNvPr>
          <p:cNvGrpSpPr/>
          <p:nvPr/>
        </p:nvGrpSpPr>
        <p:grpSpPr>
          <a:xfrm>
            <a:off x="689450" y="792455"/>
            <a:ext cx="1692554" cy="1387469"/>
            <a:chOff x="1295420" y="1869044"/>
            <a:chExt cx="2769688" cy="2562838"/>
          </a:xfrm>
        </p:grpSpPr>
        <p:sp>
          <p:nvSpPr>
            <p:cNvPr id="139" name="Diamond 87">
              <a:extLst>
                <a:ext uri="{FF2B5EF4-FFF2-40B4-BE49-F238E27FC236}">
                  <a16:creationId xmlns:a16="http://schemas.microsoft.com/office/drawing/2014/main" id="{CC566410-1D0A-41D9-9D99-6FC6C5A11D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6225" y="4324950"/>
              <a:ext cx="78883" cy="105178"/>
            </a:xfrm>
            <a:prstGeom prst="diamond">
              <a:avLst/>
            </a:prstGeom>
            <a:solidFill>
              <a:srgbClr val="78C8C8">
                <a:lumMod val="75000"/>
              </a:srgbClr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432011">
                <a:defRPr/>
              </a:pPr>
              <a:endParaRPr lang="en-US" altLang="en-US" sz="851" kern="0" dirty="0">
                <a:solidFill>
                  <a:srgbClr val="FFFFFF"/>
                </a:solidFill>
              </a:endParaRPr>
            </a:p>
          </p:txBody>
        </p:sp>
        <p:sp>
          <p:nvSpPr>
            <p:cNvPr id="140" name="Diamond 88">
              <a:extLst>
                <a:ext uri="{FF2B5EF4-FFF2-40B4-BE49-F238E27FC236}">
                  <a16:creationId xmlns:a16="http://schemas.microsoft.com/office/drawing/2014/main" id="{4CBC840A-3C92-4B2D-904C-BA49BB2176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95312" y="4326704"/>
              <a:ext cx="78884" cy="105178"/>
            </a:xfrm>
            <a:prstGeom prst="diamond">
              <a:avLst/>
            </a:prstGeom>
            <a:solidFill>
              <a:srgbClr val="78C8C8">
                <a:lumMod val="75000"/>
              </a:srgbClr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432011">
                <a:defRPr/>
              </a:pPr>
              <a:endParaRPr lang="en-US" altLang="en-US" sz="851" kern="0" dirty="0">
                <a:solidFill>
                  <a:srgbClr val="FFFFFF"/>
                </a:solidFill>
              </a:endParaRPr>
            </a:p>
          </p:txBody>
        </p:sp>
        <p:sp>
          <p:nvSpPr>
            <p:cNvPr id="141" name="Diamond 89">
              <a:extLst>
                <a:ext uri="{FF2B5EF4-FFF2-40B4-BE49-F238E27FC236}">
                  <a16:creationId xmlns:a16="http://schemas.microsoft.com/office/drawing/2014/main" id="{8D8C2693-6E97-4AD1-9641-A6C63EB395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1968" y="4324950"/>
              <a:ext cx="78884" cy="105178"/>
            </a:xfrm>
            <a:prstGeom prst="diamond">
              <a:avLst/>
            </a:prstGeom>
            <a:solidFill>
              <a:srgbClr val="78C8C8">
                <a:lumMod val="75000"/>
              </a:srgbClr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432011">
                <a:defRPr/>
              </a:pPr>
              <a:endParaRPr lang="en-US" altLang="en-US" sz="851" kern="0" dirty="0">
                <a:solidFill>
                  <a:srgbClr val="FFFFFF"/>
                </a:solidFill>
              </a:endParaRPr>
            </a:p>
          </p:txBody>
        </p:sp>
        <p:sp>
          <p:nvSpPr>
            <p:cNvPr id="142" name="Diamond 90">
              <a:extLst>
                <a:ext uri="{FF2B5EF4-FFF2-40B4-BE49-F238E27FC236}">
                  <a16:creationId xmlns:a16="http://schemas.microsoft.com/office/drawing/2014/main" id="{6487E982-E4FB-4662-8E0E-CF6001BB79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9778" y="4147901"/>
              <a:ext cx="78884" cy="105178"/>
            </a:xfrm>
            <a:prstGeom prst="diamond">
              <a:avLst/>
            </a:prstGeom>
            <a:solidFill>
              <a:srgbClr val="78C8C8">
                <a:lumMod val="75000"/>
              </a:srgbClr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432011">
                <a:defRPr/>
              </a:pPr>
              <a:endParaRPr lang="en-US" altLang="en-US" sz="851" kern="0" dirty="0">
                <a:solidFill>
                  <a:srgbClr val="FFFFFF"/>
                </a:solidFill>
              </a:endParaRPr>
            </a:p>
          </p:txBody>
        </p:sp>
        <p:sp>
          <p:nvSpPr>
            <p:cNvPr id="143" name="Diamond 93">
              <a:extLst>
                <a:ext uri="{FF2B5EF4-FFF2-40B4-BE49-F238E27FC236}">
                  <a16:creationId xmlns:a16="http://schemas.microsoft.com/office/drawing/2014/main" id="{B5A99B63-7D75-4372-AC8B-7478F03B98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0738" y="4046229"/>
              <a:ext cx="78884" cy="105178"/>
            </a:xfrm>
            <a:prstGeom prst="diamond">
              <a:avLst/>
            </a:prstGeom>
            <a:solidFill>
              <a:srgbClr val="78C8C8">
                <a:lumMod val="75000"/>
              </a:srgbClr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432011">
                <a:defRPr/>
              </a:pPr>
              <a:endParaRPr lang="en-US" altLang="en-US" sz="851" kern="0" dirty="0">
                <a:solidFill>
                  <a:srgbClr val="FFFFFF"/>
                </a:solidFill>
              </a:endParaRPr>
            </a:p>
          </p:txBody>
        </p:sp>
        <p:sp>
          <p:nvSpPr>
            <p:cNvPr id="144" name="Diamond 94">
              <a:extLst>
                <a:ext uri="{FF2B5EF4-FFF2-40B4-BE49-F238E27FC236}">
                  <a16:creationId xmlns:a16="http://schemas.microsoft.com/office/drawing/2014/main" id="{1CA2B2AB-9AB3-4E00-A182-880F22F033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9185" y="4046229"/>
              <a:ext cx="78884" cy="105178"/>
            </a:xfrm>
            <a:prstGeom prst="diamond">
              <a:avLst/>
            </a:prstGeom>
            <a:solidFill>
              <a:srgbClr val="78C8C8">
                <a:lumMod val="75000"/>
              </a:srgbClr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432011">
                <a:defRPr/>
              </a:pPr>
              <a:endParaRPr lang="en-US" altLang="en-US" sz="851" kern="0" dirty="0">
                <a:solidFill>
                  <a:srgbClr val="FFFFFF"/>
                </a:solidFill>
              </a:endParaRPr>
            </a:p>
          </p:txBody>
        </p:sp>
        <p:sp>
          <p:nvSpPr>
            <p:cNvPr id="145" name="Diamond 95">
              <a:extLst>
                <a:ext uri="{FF2B5EF4-FFF2-40B4-BE49-F238E27FC236}">
                  <a16:creationId xmlns:a16="http://schemas.microsoft.com/office/drawing/2014/main" id="{614CCEF3-3E66-4CEE-8234-C149E67080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4568" y="3783284"/>
              <a:ext cx="78884" cy="105178"/>
            </a:xfrm>
            <a:prstGeom prst="diamond">
              <a:avLst/>
            </a:prstGeom>
            <a:solidFill>
              <a:srgbClr val="78C8C8">
                <a:lumMod val="75000"/>
              </a:srgbClr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432011">
                <a:defRPr/>
              </a:pPr>
              <a:endParaRPr lang="en-US" altLang="en-US" sz="851" kern="0" dirty="0">
                <a:solidFill>
                  <a:srgbClr val="FFFFFF"/>
                </a:solidFill>
              </a:endParaRPr>
            </a:p>
          </p:txBody>
        </p:sp>
        <p:sp>
          <p:nvSpPr>
            <p:cNvPr id="146" name="Diamond 96">
              <a:extLst>
                <a:ext uri="{FF2B5EF4-FFF2-40B4-BE49-F238E27FC236}">
                  <a16:creationId xmlns:a16="http://schemas.microsoft.com/office/drawing/2014/main" id="{6F6985E2-BE11-43B7-8CE5-D696EDA4F4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0544" y="3783284"/>
              <a:ext cx="78884" cy="105178"/>
            </a:xfrm>
            <a:prstGeom prst="diamond">
              <a:avLst/>
            </a:prstGeom>
            <a:solidFill>
              <a:srgbClr val="78C8C8">
                <a:lumMod val="75000"/>
              </a:srgbClr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432011">
                <a:defRPr/>
              </a:pPr>
              <a:endParaRPr lang="en-US" altLang="en-US" sz="851" kern="0" dirty="0">
                <a:solidFill>
                  <a:srgbClr val="FFFFFF"/>
                </a:solidFill>
              </a:endParaRPr>
            </a:p>
          </p:txBody>
        </p:sp>
        <p:sp>
          <p:nvSpPr>
            <p:cNvPr id="147" name="Diamond 97">
              <a:extLst>
                <a:ext uri="{FF2B5EF4-FFF2-40B4-BE49-F238E27FC236}">
                  <a16:creationId xmlns:a16="http://schemas.microsoft.com/office/drawing/2014/main" id="{8C73AF9D-101A-4F2C-9BD6-B7717CF6C3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9508" y="3746471"/>
              <a:ext cx="78884" cy="105178"/>
            </a:xfrm>
            <a:prstGeom prst="diamond">
              <a:avLst/>
            </a:prstGeom>
            <a:solidFill>
              <a:srgbClr val="78C8C8">
                <a:lumMod val="75000"/>
              </a:srgbClr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432011">
                <a:defRPr/>
              </a:pPr>
              <a:endParaRPr lang="en-US" altLang="en-US" sz="851" kern="0" dirty="0">
                <a:solidFill>
                  <a:srgbClr val="FFFFFF"/>
                </a:solidFill>
              </a:endParaRPr>
            </a:p>
          </p:txBody>
        </p:sp>
        <p:sp>
          <p:nvSpPr>
            <p:cNvPr id="148" name="Diamond 98">
              <a:extLst>
                <a:ext uri="{FF2B5EF4-FFF2-40B4-BE49-F238E27FC236}">
                  <a16:creationId xmlns:a16="http://schemas.microsoft.com/office/drawing/2014/main" id="{429B14F2-B228-4817-8838-C098E43776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7239" y="3741213"/>
              <a:ext cx="78883" cy="105178"/>
            </a:xfrm>
            <a:prstGeom prst="diamond">
              <a:avLst/>
            </a:prstGeom>
            <a:solidFill>
              <a:srgbClr val="78C8C8">
                <a:lumMod val="75000"/>
              </a:srgbClr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432011">
                <a:defRPr/>
              </a:pPr>
              <a:endParaRPr lang="en-US" altLang="en-US" sz="851" kern="0" dirty="0">
                <a:solidFill>
                  <a:srgbClr val="FFFFFF"/>
                </a:solidFill>
              </a:endParaRPr>
            </a:p>
          </p:txBody>
        </p:sp>
        <p:sp>
          <p:nvSpPr>
            <p:cNvPr id="149" name="Diamond 99">
              <a:extLst>
                <a:ext uri="{FF2B5EF4-FFF2-40B4-BE49-F238E27FC236}">
                  <a16:creationId xmlns:a16="http://schemas.microsoft.com/office/drawing/2014/main" id="{FB4FD546-999D-4BD2-9C8D-A29728A92F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4931" y="3553645"/>
              <a:ext cx="78883" cy="105178"/>
            </a:xfrm>
            <a:prstGeom prst="diamond">
              <a:avLst/>
            </a:prstGeom>
            <a:solidFill>
              <a:srgbClr val="78C8C8">
                <a:lumMod val="75000"/>
              </a:srgbClr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432011">
                <a:defRPr/>
              </a:pPr>
              <a:endParaRPr lang="en-US" altLang="en-US" sz="851" kern="0" dirty="0">
                <a:solidFill>
                  <a:srgbClr val="FFFFFF"/>
                </a:solidFill>
              </a:endParaRPr>
            </a:p>
          </p:txBody>
        </p:sp>
        <p:sp>
          <p:nvSpPr>
            <p:cNvPr id="150" name="Diamond 100">
              <a:extLst>
                <a:ext uri="{FF2B5EF4-FFF2-40B4-BE49-F238E27FC236}">
                  <a16:creationId xmlns:a16="http://schemas.microsoft.com/office/drawing/2014/main" id="{D2C169E5-0CD9-450D-9F32-31430DF640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1623" y="3432690"/>
              <a:ext cx="78884" cy="105178"/>
            </a:xfrm>
            <a:prstGeom prst="diamond">
              <a:avLst/>
            </a:prstGeom>
            <a:solidFill>
              <a:srgbClr val="78C8C8">
                <a:lumMod val="75000"/>
              </a:srgbClr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432011">
                <a:defRPr/>
              </a:pPr>
              <a:endParaRPr lang="en-US" altLang="en-US" sz="851" kern="0" dirty="0">
                <a:solidFill>
                  <a:srgbClr val="FFFFFF"/>
                </a:solidFill>
              </a:endParaRPr>
            </a:p>
          </p:txBody>
        </p:sp>
        <p:sp>
          <p:nvSpPr>
            <p:cNvPr id="151" name="Diamond 101">
              <a:extLst>
                <a:ext uri="{FF2B5EF4-FFF2-40B4-BE49-F238E27FC236}">
                  <a16:creationId xmlns:a16="http://schemas.microsoft.com/office/drawing/2014/main" id="{983D0E39-54ED-4178-86FF-B0B3DA2560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1385" y="3210063"/>
              <a:ext cx="78884" cy="105178"/>
            </a:xfrm>
            <a:prstGeom prst="diamond">
              <a:avLst/>
            </a:prstGeom>
            <a:solidFill>
              <a:srgbClr val="78C8C8">
                <a:lumMod val="75000"/>
              </a:srgbClr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432011">
                <a:defRPr/>
              </a:pPr>
              <a:endParaRPr lang="en-US" altLang="en-US" sz="851" kern="0" dirty="0">
                <a:solidFill>
                  <a:srgbClr val="FFFFFF"/>
                </a:solidFill>
              </a:endParaRPr>
            </a:p>
          </p:txBody>
        </p:sp>
        <p:sp>
          <p:nvSpPr>
            <p:cNvPr id="152" name="Diamond 102">
              <a:extLst>
                <a:ext uri="{FF2B5EF4-FFF2-40B4-BE49-F238E27FC236}">
                  <a16:creationId xmlns:a16="http://schemas.microsoft.com/office/drawing/2014/main" id="{D0743084-DF4D-4DDE-BC13-2374D7BE75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7563" y="3210063"/>
              <a:ext cx="78883" cy="105178"/>
            </a:xfrm>
            <a:prstGeom prst="diamond">
              <a:avLst/>
            </a:prstGeom>
            <a:solidFill>
              <a:srgbClr val="78C8C8">
                <a:lumMod val="75000"/>
              </a:srgbClr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432011">
                <a:defRPr/>
              </a:pPr>
              <a:endParaRPr lang="en-US" altLang="en-US" sz="851" kern="0" dirty="0">
                <a:solidFill>
                  <a:srgbClr val="FFFFFF"/>
                </a:solidFill>
              </a:endParaRPr>
            </a:p>
          </p:txBody>
        </p:sp>
        <p:sp>
          <p:nvSpPr>
            <p:cNvPr id="153" name="Diamond 103">
              <a:extLst>
                <a:ext uri="{FF2B5EF4-FFF2-40B4-BE49-F238E27FC236}">
                  <a16:creationId xmlns:a16="http://schemas.microsoft.com/office/drawing/2014/main" id="{550B3F39-D241-463F-8494-0967D9CA09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1986" y="3189027"/>
              <a:ext cx="78883" cy="105178"/>
            </a:xfrm>
            <a:prstGeom prst="diamond">
              <a:avLst/>
            </a:prstGeom>
            <a:solidFill>
              <a:srgbClr val="78C8C8">
                <a:lumMod val="75000"/>
              </a:srgbClr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432011">
                <a:defRPr/>
              </a:pPr>
              <a:endParaRPr lang="en-US" altLang="en-US" sz="851" kern="0" dirty="0">
                <a:solidFill>
                  <a:srgbClr val="FFFFFF"/>
                </a:solidFill>
              </a:endParaRPr>
            </a:p>
          </p:txBody>
        </p:sp>
        <p:sp>
          <p:nvSpPr>
            <p:cNvPr id="154" name="Diamond 104">
              <a:extLst>
                <a:ext uri="{FF2B5EF4-FFF2-40B4-BE49-F238E27FC236}">
                  <a16:creationId xmlns:a16="http://schemas.microsoft.com/office/drawing/2014/main" id="{6FC78788-D3F9-4418-95F2-CEB4E51B83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5172" y="3111897"/>
              <a:ext cx="78884" cy="105178"/>
            </a:xfrm>
            <a:prstGeom prst="diamond">
              <a:avLst/>
            </a:prstGeom>
            <a:solidFill>
              <a:srgbClr val="78C8C8">
                <a:lumMod val="75000"/>
              </a:srgbClr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432011">
                <a:defRPr/>
              </a:pPr>
              <a:endParaRPr lang="en-US" altLang="en-US" sz="851" kern="0" dirty="0">
                <a:solidFill>
                  <a:srgbClr val="FFFFFF"/>
                </a:solidFill>
              </a:endParaRPr>
            </a:p>
          </p:txBody>
        </p:sp>
        <p:sp>
          <p:nvSpPr>
            <p:cNvPr id="155" name="Diamond 105">
              <a:extLst>
                <a:ext uri="{FF2B5EF4-FFF2-40B4-BE49-F238E27FC236}">
                  <a16:creationId xmlns:a16="http://schemas.microsoft.com/office/drawing/2014/main" id="{DCA22FA9-5EA9-4A26-AF5F-5DB4AB5219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29915" y="3078591"/>
              <a:ext cx="78883" cy="105178"/>
            </a:xfrm>
            <a:prstGeom prst="diamond">
              <a:avLst/>
            </a:prstGeom>
            <a:solidFill>
              <a:srgbClr val="78C8C8">
                <a:lumMod val="75000"/>
              </a:srgbClr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432011">
                <a:defRPr/>
              </a:pPr>
              <a:endParaRPr lang="en-US" altLang="en-US" sz="851" kern="0" dirty="0">
                <a:solidFill>
                  <a:srgbClr val="FFFFFF"/>
                </a:solidFill>
              </a:endParaRPr>
            </a:p>
          </p:txBody>
        </p:sp>
        <p:sp>
          <p:nvSpPr>
            <p:cNvPr id="156" name="Diamond 91">
              <a:extLst>
                <a:ext uri="{FF2B5EF4-FFF2-40B4-BE49-F238E27FC236}">
                  <a16:creationId xmlns:a16="http://schemas.microsoft.com/office/drawing/2014/main" id="{F66198D9-E0AB-4013-9EE3-32EC8A6F63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4719" y="4142641"/>
              <a:ext cx="78884" cy="105178"/>
            </a:xfrm>
            <a:prstGeom prst="diamond">
              <a:avLst/>
            </a:prstGeom>
            <a:solidFill>
              <a:srgbClr val="78C8C8">
                <a:lumMod val="75000"/>
              </a:srgbClr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432011">
                <a:defRPr/>
              </a:pPr>
              <a:endParaRPr lang="en-US" altLang="en-US" sz="851" kern="0" dirty="0">
                <a:solidFill>
                  <a:srgbClr val="FFFFFF"/>
                </a:solidFill>
              </a:endParaRPr>
            </a:p>
          </p:txBody>
        </p:sp>
        <p:sp>
          <p:nvSpPr>
            <p:cNvPr id="157" name="Diamond 92">
              <a:extLst>
                <a:ext uri="{FF2B5EF4-FFF2-40B4-BE49-F238E27FC236}">
                  <a16:creationId xmlns:a16="http://schemas.microsoft.com/office/drawing/2014/main" id="{B460385F-8B9D-4C67-A62B-5692A84C32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28944" y="4142641"/>
              <a:ext cx="78883" cy="105178"/>
            </a:xfrm>
            <a:prstGeom prst="diamond">
              <a:avLst/>
            </a:prstGeom>
            <a:solidFill>
              <a:srgbClr val="78C8C8">
                <a:lumMod val="75000"/>
              </a:srgbClr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432011">
                <a:defRPr/>
              </a:pPr>
              <a:endParaRPr lang="en-US" altLang="en-US" sz="851" kern="0" dirty="0">
                <a:solidFill>
                  <a:srgbClr val="FFFFFF"/>
                </a:solidFill>
              </a:endParaRPr>
            </a:p>
          </p:txBody>
        </p:sp>
        <p:sp>
          <p:nvSpPr>
            <p:cNvPr id="158" name="Diamond 106">
              <a:extLst>
                <a:ext uri="{FF2B5EF4-FFF2-40B4-BE49-F238E27FC236}">
                  <a16:creationId xmlns:a16="http://schemas.microsoft.com/office/drawing/2014/main" id="{BD6DD734-9F2A-47E5-8D22-13E3B96EBD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24654" y="3041778"/>
              <a:ext cx="78884" cy="105178"/>
            </a:xfrm>
            <a:prstGeom prst="diamond">
              <a:avLst/>
            </a:prstGeom>
            <a:solidFill>
              <a:srgbClr val="78C8C8">
                <a:lumMod val="75000"/>
              </a:srgbClr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432011">
                <a:defRPr/>
              </a:pPr>
              <a:endParaRPr lang="en-US" altLang="en-US" sz="851" kern="0" dirty="0">
                <a:solidFill>
                  <a:srgbClr val="FFFFFF"/>
                </a:solidFill>
              </a:endParaRPr>
            </a:p>
          </p:txBody>
        </p:sp>
        <p:sp>
          <p:nvSpPr>
            <p:cNvPr id="159" name="Diamond 107">
              <a:extLst>
                <a:ext uri="{FF2B5EF4-FFF2-40B4-BE49-F238E27FC236}">
                  <a16:creationId xmlns:a16="http://schemas.microsoft.com/office/drawing/2014/main" id="{29EED43F-59A5-41D0-8740-8350BAE7E5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8879" y="3038272"/>
              <a:ext cx="78883" cy="105178"/>
            </a:xfrm>
            <a:prstGeom prst="diamond">
              <a:avLst/>
            </a:prstGeom>
            <a:solidFill>
              <a:srgbClr val="78C8C8">
                <a:lumMod val="75000"/>
              </a:srgbClr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432011">
                <a:defRPr/>
              </a:pPr>
              <a:endParaRPr lang="en-US" altLang="en-US" sz="851" kern="0" dirty="0">
                <a:solidFill>
                  <a:srgbClr val="FFFFFF"/>
                </a:solidFill>
              </a:endParaRPr>
            </a:p>
          </p:txBody>
        </p:sp>
        <p:sp>
          <p:nvSpPr>
            <p:cNvPr id="160" name="Diamond 108">
              <a:extLst>
                <a:ext uri="{FF2B5EF4-FFF2-40B4-BE49-F238E27FC236}">
                  <a16:creationId xmlns:a16="http://schemas.microsoft.com/office/drawing/2014/main" id="{32D3E7EA-A689-4C6F-BB5A-656612A0DA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0076" y="2943612"/>
              <a:ext cx="78883" cy="105178"/>
            </a:xfrm>
            <a:prstGeom prst="diamond">
              <a:avLst/>
            </a:prstGeom>
            <a:solidFill>
              <a:srgbClr val="78C8C8">
                <a:lumMod val="75000"/>
              </a:srgbClr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432011">
                <a:defRPr/>
              </a:pPr>
              <a:endParaRPr lang="en-US" altLang="en-US" sz="851" kern="0" dirty="0">
                <a:solidFill>
                  <a:srgbClr val="FFFFFF"/>
                </a:solidFill>
              </a:endParaRPr>
            </a:p>
          </p:txBody>
        </p:sp>
        <p:sp>
          <p:nvSpPr>
            <p:cNvPr id="161" name="Diamond 109">
              <a:extLst>
                <a:ext uri="{FF2B5EF4-FFF2-40B4-BE49-F238E27FC236}">
                  <a16:creationId xmlns:a16="http://schemas.microsoft.com/office/drawing/2014/main" id="{EFDEA35D-6F65-4FC0-8B17-996607B638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7286" y="2873493"/>
              <a:ext cx="78884" cy="105178"/>
            </a:xfrm>
            <a:prstGeom prst="diamond">
              <a:avLst/>
            </a:prstGeom>
            <a:solidFill>
              <a:srgbClr val="78C8C8">
                <a:lumMod val="75000"/>
              </a:srgbClr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432011">
                <a:defRPr/>
              </a:pPr>
              <a:endParaRPr lang="en-US" altLang="en-US" sz="851" kern="0" dirty="0">
                <a:solidFill>
                  <a:srgbClr val="FFFFFF"/>
                </a:solidFill>
              </a:endParaRPr>
            </a:p>
          </p:txBody>
        </p:sp>
        <p:sp>
          <p:nvSpPr>
            <p:cNvPr id="162" name="Diamond 110">
              <a:extLst>
                <a:ext uri="{FF2B5EF4-FFF2-40B4-BE49-F238E27FC236}">
                  <a16:creationId xmlns:a16="http://schemas.microsoft.com/office/drawing/2014/main" id="{9FE013EA-1E3B-4B66-8A21-C19C42A0A6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6970" y="2668397"/>
              <a:ext cx="78883" cy="105178"/>
            </a:xfrm>
            <a:prstGeom prst="diamond">
              <a:avLst/>
            </a:prstGeom>
            <a:solidFill>
              <a:srgbClr val="78C8C8">
                <a:lumMod val="75000"/>
              </a:srgbClr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432011">
                <a:defRPr/>
              </a:pPr>
              <a:endParaRPr lang="en-US" altLang="en-US" sz="851" kern="0" dirty="0">
                <a:solidFill>
                  <a:srgbClr val="FFFFFF"/>
                </a:solidFill>
              </a:endParaRPr>
            </a:p>
          </p:txBody>
        </p:sp>
        <p:sp>
          <p:nvSpPr>
            <p:cNvPr id="163" name="Diamond 111">
              <a:extLst>
                <a:ext uri="{FF2B5EF4-FFF2-40B4-BE49-F238E27FC236}">
                  <a16:creationId xmlns:a16="http://schemas.microsoft.com/office/drawing/2014/main" id="{54AC7ABC-5A01-448A-83B4-8FA4B80787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4697" y="2664891"/>
              <a:ext cx="78884" cy="105178"/>
            </a:xfrm>
            <a:prstGeom prst="diamond">
              <a:avLst/>
            </a:prstGeom>
            <a:solidFill>
              <a:srgbClr val="78C8C8">
                <a:lumMod val="75000"/>
              </a:srgbClr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432011">
                <a:defRPr/>
              </a:pPr>
              <a:endParaRPr lang="en-US" altLang="en-US" sz="851" kern="0" dirty="0">
                <a:solidFill>
                  <a:srgbClr val="FFFFFF"/>
                </a:solidFill>
              </a:endParaRPr>
            </a:p>
          </p:txBody>
        </p:sp>
        <p:sp>
          <p:nvSpPr>
            <p:cNvPr id="164" name="Diamond 112">
              <a:extLst>
                <a:ext uri="{FF2B5EF4-FFF2-40B4-BE49-F238E27FC236}">
                  <a16:creationId xmlns:a16="http://schemas.microsoft.com/office/drawing/2014/main" id="{39A5C13C-3F5B-41C3-B981-A103B0B4D8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9638" y="2664891"/>
              <a:ext cx="78884" cy="105178"/>
            </a:xfrm>
            <a:prstGeom prst="diamond">
              <a:avLst/>
            </a:prstGeom>
            <a:solidFill>
              <a:srgbClr val="78C8C8">
                <a:lumMod val="75000"/>
              </a:srgbClr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432011">
                <a:defRPr/>
              </a:pPr>
              <a:endParaRPr lang="en-US" altLang="en-US" sz="851" kern="0" dirty="0">
                <a:solidFill>
                  <a:srgbClr val="FFFFFF"/>
                </a:solidFill>
              </a:endParaRPr>
            </a:p>
          </p:txBody>
        </p:sp>
        <p:sp>
          <p:nvSpPr>
            <p:cNvPr id="165" name="Diamond 113">
              <a:extLst>
                <a:ext uri="{FF2B5EF4-FFF2-40B4-BE49-F238E27FC236}">
                  <a16:creationId xmlns:a16="http://schemas.microsoft.com/office/drawing/2014/main" id="{0634F9C7-C8B8-4139-83F0-B1A702C789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3744" y="2642102"/>
              <a:ext cx="78883" cy="105178"/>
            </a:xfrm>
            <a:prstGeom prst="diamond">
              <a:avLst/>
            </a:prstGeom>
            <a:solidFill>
              <a:srgbClr val="78C8C8">
                <a:lumMod val="75000"/>
              </a:srgbClr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432011">
                <a:defRPr/>
              </a:pPr>
              <a:endParaRPr lang="en-US" altLang="en-US" sz="851" kern="0" dirty="0">
                <a:solidFill>
                  <a:srgbClr val="FFFFFF"/>
                </a:solidFill>
              </a:endParaRPr>
            </a:p>
          </p:txBody>
        </p:sp>
        <p:sp>
          <p:nvSpPr>
            <p:cNvPr id="166" name="Diamond 114">
              <a:extLst>
                <a:ext uri="{FF2B5EF4-FFF2-40B4-BE49-F238E27FC236}">
                  <a16:creationId xmlns:a16="http://schemas.microsoft.com/office/drawing/2014/main" id="{C771A3E1-A617-4621-A798-8CDF2D716F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7448" y="2636843"/>
              <a:ext cx="78884" cy="105178"/>
            </a:xfrm>
            <a:prstGeom prst="diamond">
              <a:avLst/>
            </a:prstGeom>
            <a:solidFill>
              <a:srgbClr val="78C8C8">
                <a:lumMod val="75000"/>
              </a:srgbClr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432011">
                <a:defRPr/>
              </a:pPr>
              <a:endParaRPr lang="en-US" altLang="en-US" sz="851" kern="0" dirty="0">
                <a:solidFill>
                  <a:srgbClr val="FFFFFF"/>
                </a:solidFill>
              </a:endParaRPr>
            </a:p>
          </p:txBody>
        </p:sp>
        <p:sp>
          <p:nvSpPr>
            <p:cNvPr id="167" name="Diamond 115">
              <a:extLst>
                <a:ext uri="{FF2B5EF4-FFF2-40B4-BE49-F238E27FC236}">
                  <a16:creationId xmlns:a16="http://schemas.microsoft.com/office/drawing/2014/main" id="{B47E5E60-B5E7-463B-BD4C-583D77EC52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7329" y="2380910"/>
              <a:ext cx="78884" cy="105178"/>
            </a:xfrm>
            <a:prstGeom prst="diamond">
              <a:avLst/>
            </a:prstGeom>
            <a:solidFill>
              <a:srgbClr val="78C8C8">
                <a:lumMod val="75000"/>
              </a:srgbClr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432011">
                <a:defRPr/>
              </a:pPr>
              <a:endParaRPr lang="en-US" altLang="en-US" sz="851" kern="0" dirty="0">
                <a:solidFill>
                  <a:srgbClr val="FFFFFF"/>
                </a:solidFill>
              </a:endParaRPr>
            </a:p>
          </p:txBody>
        </p:sp>
        <p:sp>
          <p:nvSpPr>
            <p:cNvPr id="168" name="Diamond 116">
              <a:extLst>
                <a:ext uri="{FF2B5EF4-FFF2-40B4-BE49-F238E27FC236}">
                  <a16:creationId xmlns:a16="http://schemas.microsoft.com/office/drawing/2014/main" id="{37776F2D-28E2-4FB4-BBE4-E26F9EB47F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3306" y="2226649"/>
              <a:ext cx="78884" cy="105178"/>
            </a:xfrm>
            <a:prstGeom prst="diamond">
              <a:avLst/>
            </a:prstGeom>
            <a:solidFill>
              <a:srgbClr val="78C8C8">
                <a:lumMod val="75000"/>
              </a:srgbClr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432011">
                <a:defRPr/>
              </a:pPr>
              <a:endParaRPr lang="en-US" altLang="en-US" sz="851" kern="0" dirty="0">
                <a:solidFill>
                  <a:srgbClr val="FFFFFF"/>
                </a:solidFill>
              </a:endParaRPr>
            </a:p>
          </p:txBody>
        </p:sp>
        <p:sp>
          <p:nvSpPr>
            <p:cNvPr id="169" name="Diamond 117">
              <a:extLst>
                <a:ext uri="{FF2B5EF4-FFF2-40B4-BE49-F238E27FC236}">
                  <a16:creationId xmlns:a16="http://schemas.microsoft.com/office/drawing/2014/main" id="{616E52C1-3CC2-473F-BA06-C89D1306FB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2270" y="2196848"/>
              <a:ext cx="78884" cy="105178"/>
            </a:xfrm>
            <a:prstGeom prst="diamond">
              <a:avLst/>
            </a:prstGeom>
            <a:solidFill>
              <a:srgbClr val="78C8C8">
                <a:lumMod val="75000"/>
              </a:srgbClr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432011">
                <a:defRPr/>
              </a:pPr>
              <a:endParaRPr lang="en-US" altLang="en-US" sz="851" kern="0" dirty="0">
                <a:solidFill>
                  <a:srgbClr val="FFFFFF"/>
                </a:solidFill>
              </a:endParaRPr>
            </a:p>
          </p:txBody>
        </p:sp>
        <p:sp>
          <p:nvSpPr>
            <p:cNvPr id="170" name="Diamond 118">
              <a:extLst>
                <a:ext uri="{FF2B5EF4-FFF2-40B4-BE49-F238E27FC236}">
                  <a16:creationId xmlns:a16="http://schemas.microsoft.com/office/drawing/2014/main" id="{C7C821BF-79CF-402C-8CFE-CA55F4E6C1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6495" y="2044341"/>
              <a:ext cx="78883" cy="105178"/>
            </a:xfrm>
            <a:prstGeom prst="diamond">
              <a:avLst/>
            </a:prstGeom>
            <a:solidFill>
              <a:srgbClr val="78C8C8">
                <a:lumMod val="75000"/>
              </a:srgbClr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432011">
                <a:defRPr/>
              </a:pPr>
              <a:endParaRPr lang="en-US" altLang="en-US" sz="851" kern="0" dirty="0">
                <a:solidFill>
                  <a:srgbClr val="FFFFFF"/>
                </a:solidFill>
              </a:endParaRPr>
            </a:p>
          </p:txBody>
        </p:sp>
        <p:sp>
          <p:nvSpPr>
            <p:cNvPr id="171" name="Diamond 119">
              <a:extLst>
                <a:ext uri="{FF2B5EF4-FFF2-40B4-BE49-F238E27FC236}">
                  <a16:creationId xmlns:a16="http://schemas.microsoft.com/office/drawing/2014/main" id="{C5B4A81B-2120-4E93-8B7B-F149407F78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0199" y="2042587"/>
              <a:ext cx="78884" cy="105178"/>
            </a:xfrm>
            <a:prstGeom prst="diamond">
              <a:avLst/>
            </a:prstGeom>
            <a:solidFill>
              <a:srgbClr val="78C8C8">
                <a:lumMod val="75000"/>
              </a:srgbClr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432011">
                <a:defRPr/>
              </a:pPr>
              <a:endParaRPr lang="en-US" altLang="en-US" sz="851" kern="0" dirty="0">
                <a:solidFill>
                  <a:srgbClr val="FFFFFF"/>
                </a:solidFill>
              </a:endParaRPr>
            </a:p>
          </p:txBody>
        </p:sp>
        <p:sp>
          <p:nvSpPr>
            <p:cNvPr id="172" name="Diamond 120">
              <a:extLst>
                <a:ext uri="{FF2B5EF4-FFF2-40B4-BE49-F238E27FC236}">
                  <a16:creationId xmlns:a16="http://schemas.microsoft.com/office/drawing/2014/main" id="{2C348BE4-2AEC-4F29-817D-9A438FA586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5420" y="1869044"/>
              <a:ext cx="78884" cy="105178"/>
            </a:xfrm>
            <a:prstGeom prst="diamond">
              <a:avLst/>
            </a:prstGeom>
            <a:solidFill>
              <a:srgbClr val="78C8C8">
                <a:lumMod val="75000"/>
              </a:srgbClr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432011">
                <a:defRPr/>
              </a:pPr>
              <a:endParaRPr lang="en-US" altLang="en-US" sz="851" kern="0" dirty="0">
                <a:solidFill>
                  <a:srgbClr val="FFFFFF"/>
                </a:solidFill>
              </a:endParaRPr>
            </a:p>
          </p:txBody>
        </p:sp>
      </p:grpSp>
      <p:graphicFrame>
        <p:nvGraphicFramePr>
          <p:cNvPr id="173" name="Table 398">
            <a:extLst>
              <a:ext uri="{FF2B5EF4-FFF2-40B4-BE49-F238E27FC236}">
                <a16:creationId xmlns:a16="http://schemas.microsoft.com/office/drawing/2014/main" id="{41DE72C0-C5E9-4F92-A300-3F991379A008}"/>
              </a:ext>
            </a:extLst>
          </p:cNvPr>
          <p:cNvGraphicFramePr>
            <a:graphicFrameLocks noGrp="1"/>
          </p:cNvGraphicFramePr>
          <p:nvPr/>
        </p:nvGraphicFramePr>
        <p:xfrm>
          <a:off x="2628513" y="739940"/>
          <a:ext cx="2714227" cy="853584"/>
        </p:xfrm>
        <a:graphic>
          <a:graphicData uri="http://schemas.openxmlformats.org/drawingml/2006/table">
            <a:tbl>
              <a:tblPr/>
              <a:tblGrid>
                <a:gridCol w="10632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7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38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47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>
                        <a:lnSpc>
                          <a:spcPct val="95000"/>
                        </a:lnSpc>
                      </a:pPr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marL="43189" marR="43189" marT="21614" marB="216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>
                        <a:lnSpc>
                          <a:spcPct val="95000"/>
                        </a:lnSpc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</a:rPr>
                        <a:t>Талазопариб</a:t>
                      </a:r>
                      <a:r>
                        <a:rPr lang="en-US" sz="70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algn="ctr">
                        <a:lnSpc>
                          <a:spcPct val="95000"/>
                        </a:lnSpc>
                      </a:pPr>
                      <a:r>
                        <a:rPr lang="en-US" sz="700" dirty="0">
                          <a:solidFill>
                            <a:schemeClr val="tx1"/>
                          </a:solidFill>
                        </a:rPr>
                        <a:t>(n=287)</a:t>
                      </a:r>
                    </a:p>
                  </a:txBody>
                  <a:tcPr marL="43189" marR="43189" marT="21614" marB="216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>
                        <a:lnSpc>
                          <a:spcPct val="95000"/>
                        </a:lnSpc>
                      </a:pPr>
                      <a:r>
                        <a:rPr lang="ru-RU" sz="700" baseline="0" dirty="0">
                          <a:solidFill>
                            <a:schemeClr val="tx1"/>
                          </a:solidFill>
                        </a:rPr>
                        <a:t>ТВВ</a:t>
                      </a:r>
                      <a:endParaRPr lang="en-US" sz="700" baseline="0" dirty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lnSpc>
                          <a:spcPct val="95000"/>
                        </a:lnSpc>
                      </a:pPr>
                      <a:r>
                        <a:rPr lang="en-US" sz="700" baseline="0" dirty="0">
                          <a:solidFill>
                            <a:schemeClr val="tx1"/>
                          </a:solidFill>
                        </a:rPr>
                        <a:t>(n=144)</a:t>
                      </a:r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marL="43189" marR="43189" marT="21614" marB="216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15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>
                        <a:lnSpc>
                          <a:spcPct val="95000"/>
                        </a:lnSpc>
                      </a:pPr>
                      <a:r>
                        <a:rPr lang="ru-RU" sz="700" b="1" dirty="0">
                          <a:solidFill>
                            <a:schemeClr val="tx1"/>
                          </a:solidFill>
                        </a:rPr>
                        <a:t>Медиана ВБП</a:t>
                      </a:r>
                      <a:r>
                        <a:rPr lang="en-US" sz="700" b="1" baseline="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ru-RU" sz="700" b="1" baseline="0" dirty="0">
                          <a:solidFill>
                            <a:schemeClr val="tx1"/>
                          </a:solidFill>
                        </a:rPr>
                        <a:t>мес.</a:t>
                      </a:r>
                      <a:r>
                        <a:rPr lang="en-US" sz="7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br>
                        <a:rPr lang="en-US" sz="700" b="1" baseline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700" b="0" baseline="0" dirty="0">
                          <a:solidFill>
                            <a:schemeClr val="tx1"/>
                          </a:solidFill>
                        </a:rPr>
                        <a:t>(95% </a:t>
                      </a:r>
                      <a:r>
                        <a:rPr lang="ru-RU" sz="700" b="0" baseline="0" dirty="0">
                          <a:solidFill>
                            <a:schemeClr val="tx1"/>
                          </a:solidFill>
                        </a:rPr>
                        <a:t>ДИ</a:t>
                      </a:r>
                      <a:r>
                        <a:rPr lang="en-US" sz="700" b="0" baseline="0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700" b="0" dirty="0">
                        <a:solidFill>
                          <a:schemeClr val="tx1"/>
                        </a:solidFill>
                      </a:endParaRPr>
                    </a:p>
                  </a:txBody>
                  <a:tcPr marL="43189" marR="43189" marT="21614" marB="21614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u="none" strike="noStrike" kern="1200" baseline="0" dirty="0">
                          <a:solidFill>
                            <a:srgbClr val="0070C0"/>
                          </a:solidFill>
                        </a:rPr>
                        <a:t>8</a:t>
                      </a:r>
                      <a:r>
                        <a:rPr lang="ru-RU" sz="1100" b="1" u="none" strike="noStrike" kern="1200" baseline="0" dirty="0">
                          <a:solidFill>
                            <a:srgbClr val="0070C0"/>
                          </a:solidFill>
                        </a:rPr>
                        <a:t>,</a:t>
                      </a:r>
                      <a:r>
                        <a:rPr lang="en-US" sz="1100" b="1" u="none" strike="noStrike" kern="1200" baseline="0" dirty="0">
                          <a:solidFill>
                            <a:srgbClr val="0070C0"/>
                          </a:solidFill>
                        </a:rPr>
                        <a:t>6</a:t>
                      </a:r>
                      <a:r>
                        <a:rPr lang="en-US" sz="1100" b="1" u="none" strike="noStrike" kern="12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br>
                        <a:rPr lang="en-US" sz="700" b="1" u="none" strike="noStrike" kern="1200" baseline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700" b="0" u="none" strike="noStrike" kern="1200" baseline="0" dirty="0">
                          <a:solidFill>
                            <a:schemeClr val="tx1"/>
                          </a:solidFill>
                        </a:rPr>
                        <a:t>(7</a:t>
                      </a:r>
                      <a:r>
                        <a:rPr lang="ru-RU" sz="700" b="0" u="none" strike="noStrike" kern="1200" baseline="0" dirty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en-US" sz="700" b="0" u="none" strike="noStrike" kern="1200" baseline="0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altLang="en-US" sz="700" b="0" dirty="0">
                          <a:solidFill>
                            <a:schemeClr val="tx1"/>
                          </a:solidFill>
                        </a:rPr>
                        <a:t>–</a:t>
                      </a:r>
                      <a:r>
                        <a:rPr lang="en-US" sz="700" b="0" u="none" strike="noStrike" kern="1200" baseline="0" dirty="0">
                          <a:solidFill>
                            <a:schemeClr val="tx1"/>
                          </a:solidFill>
                        </a:rPr>
                        <a:t>9</a:t>
                      </a:r>
                      <a:r>
                        <a:rPr lang="ru-RU" sz="700" b="0" u="none" strike="noStrike" kern="1200" baseline="0" dirty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en-US" sz="700" b="0" u="none" strike="noStrike" kern="1200" baseline="0" dirty="0">
                          <a:solidFill>
                            <a:schemeClr val="tx1"/>
                          </a:solidFill>
                        </a:rPr>
                        <a:t>3) </a:t>
                      </a:r>
                      <a:endParaRPr lang="en-US" sz="7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3189" marR="43189" marT="21614" marB="21614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u="none" strike="noStrike" kern="1200" baseline="0" dirty="0">
                          <a:solidFill>
                            <a:srgbClr val="0070C0"/>
                          </a:solidFill>
                        </a:rPr>
                        <a:t>5</a:t>
                      </a:r>
                      <a:r>
                        <a:rPr lang="ru-RU" sz="1100" b="1" u="none" strike="noStrike" kern="1200" baseline="0" dirty="0">
                          <a:solidFill>
                            <a:srgbClr val="0070C0"/>
                          </a:solidFill>
                        </a:rPr>
                        <a:t>,</a:t>
                      </a:r>
                      <a:r>
                        <a:rPr lang="en-US" sz="1100" b="1" u="none" strike="noStrike" kern="1200" baseline="0" dirty="0">
                          <a:solidFill>
                            <a:srgbClr val="0070C0"/>
                          </a:solidFill>
                        </a:rPr>
                        <a:t>6</a:t>
                      </a:r>
                      <a:r>
                        <a:rPr lang="en-US" sz="1100" b="1" u="none" strike="noStrike" kern="12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br>
                        <a:rPr lang="en-US" sz="700" b="1" u="none" strike="noStrike" kern="1200" baseline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700" b="0" u="none" strike="noStrike" kern="1200" baseline="0" dirty="0">
                          <a:solidFill>
                            <a:schemeClr val="tx1"/>
                          </a:solidFill>
                        </a:rPr>
                        <a:t>(4</a:t>
                      </a:r>
                      <a:r>
                        <a:rPr lang="ru-RU" sz="700" b="0" u="none" strike="noStrike" kern="1200" baseline="0" dirty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en-US" sz="700" b="0" u="none" strike="noStrike" kern="1200" baseline="0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altLang="en-US" sz="700" b="0" dirty="0">
                          <a:solidFill>
                            <a:schemeClr val="tx1"/>
                          </a:solidFill>
                        </a:rPr>
                        <a:t>–</a:t>
                      </a:r>
                      <a:r>
                        <a:rPr lang="en-US" sz="700" b="0" u="none" strike="noStrike" kern="1200" baseline="0" dirty="0">
                          <a:solidFill>
                            <a:schemeClr val="tx1"/>
                          </a:solidFill>
                        </a:rPr>
                        <a:t>6</a:t>
                      </a:r>
                      <a:r>
                        <a:rPr lang="ru-RU" sz="700" b="0" u="none" strike="noStrike" kern="1200" baseline="0" dirty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en-US" sz="700" b="0" u="none" strike="noStrike" kern="1200" baseline="0" dirty="0">
                          <a:solidFill>
                            <a:schemeClr val="tx1"/>
                          </a:solidFill>
                        </a:rPr>
                        <a:t>7) </a:t>
                      </a:r>
                      <a:endParaRPr lang="en-US" sz="7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3189" marR="43189" marT="21614" marB="21614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315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>
                        <a:lnSpc>
                          <a:spcPct val="95000"/>
                        </a:lnSpc>
                      </a:pPr>
                      <a:r>
                        <a:rPr lang="ru-RU" sz="700" b="1" dirty="0">
                          <a:solidFill>
                            <a:schemeClr val="tx1"/>
                          </a:solidFill>
                        </a:rPr>
                        <a:t>ОР</a:t>
                      </a:r>
                      <a:r>
                        <a:rPr lang="en-US" sz="7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(95% </a:t>
                      </a:r>
                      <a:r>
                        <a:rPr lang="ru-RU" sz="700" b="0" dirty="0">
                          <a:solidFill>
                            <a:schemeClr val="tx1"/>
                          </a:solidFill>
                        </a:rPr>
                        <a:t>ДИ</a:t>
                      </a:r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  <a:p>
                      <a:pPr>
                        <a:lnSpc>
                          <a:spcPct val="95000"/>
                        </a:lnSpc>
                      </a:pPr>
                      <a:r>
                        <a:rPr lang="en-US" sz="700" b="1" i="1" dirty="0">
                          <a:solidFill>
                            <a:schemeClr val="tx1"/>
                          </a:solidFill>
                        </a:rPr>
                        <a:t>P </a:t>
                      </a:r>
                      <a:endParaRPr lang="en-US" sz="700" b="1" dirty="0">
                        <a:solidFill>
                          <a:schemeClr val="tx1"/>
                        </a:solidFill>
                      </a:endParaRPr>
                    </a:p>
                  </a:txBody>
                  <a:tcPr marL="43189" marR="43189" marT="21614" marB="216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u="none" strike="noStrike" kern="1200" baseline="0" dirty="0">
                          <a:solidFill>
                            <a:srgbClr val="0070C0"/>
                          </a:solidFill>
                        </a:rPr>
                        <a:t>0</a:t>
                      </a:r>
                      <a:r>
                        <a:rPr lang="ru-RU" sz="1100" b="1" u="none" strike="noStrike" kern="1200" baseline="0" dirty="0">
                          <a:solidFill>
                            <a:srgbClr val="0070C0"/>
                          </a:solidFill>
                        </a:rPr>
                        <a:t>,</a:t>
                      </a:r>
                      <a:r>
                        <a:rPr lang="en-US" sz="1100" b="1" u="none" strike="noStrike" kern="1200" baseline="0" dirty="0">
                          <a:solidFill>
                            <a:srgbClr val="0070C0"/>
                          </a:solidFill>
                        </a:rPr>
                        <a:t>54 </a:t>
                      </a:r>
                      <a:r>
                        <a:rPr lang="en-US" sz="700" b="0" u="none" strike="noStrike" kern="1200" baseline="0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0</a:t>
                      </a:r>
                      <a:r>
                        <a:rPr lang="ru-RU" sz="700" b="0" dirty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41</a:t>
                      </a:r>
                      <a:r>
                        <a:rPr lang="en-US" altLang="en-US" sz="700" b="0" dirty="0">
                          <a:solidFill>
                            <a:schemeClr val="tx1"/>
                          </a:solidFill>
                        </a:rPr>
                        <a:t>–</a:t>
                      </a:r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0</a:t>
                      </a:r>
                      <a:r>
                        <a:rPr lang="ru-RU" sz="700" b="0" dirty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71)</a:t>
                      </a:r>
                      <a:r>
                        <a:rPr lang="en-US" sz="7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u="none" strike="noStrike" kern="1200" baseline="0" dirty="0">
                          <a:solidFill>
                            <a:schemeClr val="tx1"/>
                          </a:solidFill>
                        </a:rPr>
                        <a:t>&lt;0</a:t>
                      </a:r>
                      <a:r>
                        <a:rPr lang="ru-RU" sz="700" b="1" u="none" strike="noStrike" kern="1200" baseline="0" dirty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en-US" sz="700" b="1" u="none" strike="noStrike" kern="1200" baseline="0" dirty="0">
                          <a:solidFill>
                            <a:schemeClr val="tx1"/>
                          </a:solidFill>
                        </a:rPr>
                        <a:t>001 </a:t>
                      </a:r>
                      <a:endParaRPr lang="en-US" sz="700" b="1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3189" marR="43189" marT="21614" marB="216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74" name="TextBox 34">
            <a:extLst>
              <a:ext uri="{FF2B5EF4-FFF2-40B4-BE49-F238E27FC236}">
                <a16:creationId xmlns:a16="http://schemas.microsoft.com/office/drawing/2014/main" id="{F7562D6D-A761-4859-8606-8881ED9EFD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5585" y="3027768"/>
            <a:ext cx="1902052" cy="15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7591" tIns="28796" rIns="57591" bIns="28796">
            <a:spAutoFit/>
          </a:bodyPr>
          <a:lstStyle>
            <a:lvl1pPr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itchFamily="34" charset="0"/>
              <a:buChar char="•"/>
              <a:defRPr sz="2400">
                <a:solidFill>
                  <a:srgbClr val="0D0D0D"/>
                </a:solidFill>
                <a:latin typeface="Arial" pitchFamily="34" charset="0"/>
              </a:defRPr>
            </a:lvl1pPr>
            <a:lvl2pPr marL="742950" indent="-285750">
              <a:spcAft>
                <a:spcPts val="600"/>
              </a:spcAft>
              <a:buClr>
                <a:schemeClr val="accent1"/>
              </a:buClr>
              <a:buFont typeface="Arial" pitchFamily="34" charset="0"/>
              <a:buChar char="–"/>
              <a:defRPr sz="2000">
                <a:solidFill>
                  <a:srgbClr val="0D0D0D"/>
                </a:solidFill>
                <a:latin typeface="Arial" pitchFamily="34" charset="0"/>
              </a:defRPr>
            </a:lvl2pPr>
            <a:lvl3pPr marL="1143000" indent="-228600">
              <a:spcAft>
                <a:spcPts val="600"/>
              </a:spcAft>
              <a:buClr>
                <a:schemeClr val="accent1"/>
              </a:buClr>
              <a:buFont typeface="Arial" pitchFamily="34" charset="0"/>
              <a:buChar char="•"/>
              <a:defRPr sz="1900">
                <a:solidFill>
                  <a:srgbClr val="0D0D0D"/>
                </a:solidFill>
                <a:latin typeface="Arial" pitchFamily="34" charset="0"/>
              </a:defRPr>
            </a:lvl3pPr>
            <a:lvl4pPr marL="1600200" indent="-228600">
              <a:spcAft>
                <a:spcPts val="600"/>
              </a:spcAft>
              <a:buClr>
                <a:schemeClr val="accent1"/>
              </a:buClr>
              <a:buFont typeface="Arial" pitchFamily="34" charset="0"/>
              <a:buChar char="–"/>
              <a:defRPr sz="1600">
                <a:solidFill>
                  <a:srgbClr val="0D0D0D"/>
                </a:solidFill>
                <a:latin typeface="Arial" pitchFamily="34" charset="0"/>
              </a:defRPr>
            </a:lvl4pPr>
            <a:lvl5pPr marL="2057400" indent="-228600">
              <a:spcAft>
                <a:spcPts val="600"/>
              </a:spcAft>
              <a:buClr>
                <a:schemeClr val="accent1"/>
              </a:buClr>
              <a:buFont typeface="Arial" pitchFamily="34" charset="0"/>
              <a:buChar char="•"/>
              <a:defRPr sz="1500">
                <a:solidFill>
                  <a:srgbClr val="0D0D0D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Arial" pitchFamily="34" charset="0"/>
              <a:buChar char="•"/>
              <a:defRPr sz="1500">
                <a:solidFill>
                  <a:srgbClr val="0D0D0D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Arial" pitchFamily="34" charset="0"/>
              <a:buChar char="•"/>
              <a:defRPr sz="1500">
                <a:solidFill>
                  <a:srgbClr val="0D0D0D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Arial" pitchFamily="34" charset="0"/>
              <a:buChar char="•"/>
              <a:defRPr sz="1500">
                <a:solidFill>
                  <a:srgbClr val="0D0D0D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Arial" pitchFamily="34" charset="0"/>
              <a:buChar char="•"/>
              <a:defRPr sz="1500">
                <a:solidFill>
                  <a:srgbClr val="0D0D0D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a-DK" altLang="ru-RU" sz="6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Litton JK, et al. N Engl J Med. 2018 Aug 23;379(8):753-63</a:t>
            </a:r>
            <a:r>
              <a:rPr lang="da-DK" altLang="ru-RU" sz="520" dirty="0">
                <a:solidFill>
                  <a:srgbClr val="000000"/>
                </a:solidFill>
              </a:rPr>
              <a:t>.</a:t>
            </a:r>
            <a:endParaRPr lang="ru-RU" altLang="ru-RU" sz="52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792553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55D86F-E21C-4C12-8C39-157D9B1E8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661" y="95727"/>
            <a:ext cx="4968895" cy="626267"/>
          </a:xfrm>
        </p:spPr>
        <p:txBody>
          <a:bodyPr>
            <a:normAutofit fontScale="90000"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Достоверное увеличение мВБП в группе талазопариба доказано в обеих группах: ТН и 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HR+ 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мРМЖ</a:t>
            </a:r>
          </a:p>
        </p:txBody>
      </p:sp>
      <p:sp>
        <p:nvSpPr>
          <p:cNvPr id="4" name="TextBox 254">
            <a:extLst>
              <a:ext uri="{FF2B5EF4-FFF2-40B4-BE49-F238E27FC236}">
                <a16:creationId xmlns:a16="http://schemas.microsoft.com/office/drawing/2014/main" id="{6DD8020D-7FAB-4E2C-A13D-6E61ACDAC7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266" y="625083"/>
            <a:ext cx="2195774" cy="237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216005">
              <a:defRPr/>
            </a:pPr>
            <a:r>
              <a:rPr lang="ru-RU" altLang="en-US" sz="945" b="1" dirty="0">
                <a:solidFill>
                  <a:srgbClr val="002060"/>
                </a:solidFill>
                <a:latin typeface="Arial" panose="020B0604020202020204"/>
              </a:rPr>
              <a:t>ТН</a:t>
            </a:r>
            <a:endParaRPr lang="en-US" altLang="en-US" sz="945" b="1" dirty="0">
              <a:solidFill>
                <a:srgbClr val="002060"/>
              </a:solidFill>
              <a:latin typeface="Arial" panose="020B0604020202020204"/>
            </a:endParaRPr>
          </a:p>
        </p:txBody>
      </p:sp>
      <p:graphicFrame>
        <p:nvGraphicFramePr>
          <p:cNvPr id="5" name="Table 67">
            <a:extLst>
              <a:ext uri="{FF2B5EF4-FFF2-40B4-BE49-F238E27FC236}">
                <a16:creationId xmlns:a16="http://schemas.microsoft.com/office/drawing/2014/main" id="{ADB91148-2B40-41BA-935F-E15FCDB550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4304322"/>
              </p:ext>
            </p:extLst>
          </p:nvPr>
        </p:nvGraphicFramePr>
        <p:xfrm>
          <a:off x="518557" y="2398126"/>
          <a:ext cx="2117225" cy="660978"/>
        </p:xfrm>
        <a:graphic>
          <a:graphicData uri="http://schemas.openxmlformats.org/drawingml/2006/table">
            <a:tbl>
              <a:tblPr/>
              <a:tblGrid>
                <a:gridCol w="8583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94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94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376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>
                        <a:lnSpc>
                          <a:spcPct val="95000"/>
                        </a:lnSpc>
                      </a:pPr>
                      <a:endParaRPr lang="en-US" sz="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21595" marR="21595" marT="12958" marB="12958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>
                        <a:lnSpc>
                          <a:spcPct val="95000"/>
                        </a:lnSpc>
                      </a:pPr>
                      <a:r>
                        <a:rPr lang="ru-RU" sz="600" dirty="0">
                          <a:solidFill>
                            <a:schemeClr val="tx1"/>
                          </a:solidFill>
                          <a:latin typeface="+mn-lt"/>
                        </a:rPr>
                        <a:t>Талазопариб</a:t>
                      </a:r>
                      <a:r>
                        <a:rPr lang="en-US" sz="60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</a:p>
                    <a:p>
                      <a:pPr algn="ctr">
                        <a:lnSpc>
                          <a:spcPct val="95000"/>
                        </a:lnSpc>
                      </a:pPr>
                      <a:r>
                        <a:rPr lang="en-US" sz="600" dirty="0">
                          <a:solidFill>
                            <a:schemeClr val="tx1"/>
                          </a:solidFill>
                          <a:latin typeface="+mn-lt"/>
                        </a:rPr>
                        <a:t>(n=130)</a:t>
                      </a:r>
                    </a:p>
                  </a:txBody>
                  <a:tcPr marL="21595" marR="21595" marT="12958" marB="12958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>
                        <a:lnSpc>
                          <a:spcPct val="95000"/>
                        </a:lnSpc>
                      </a:pPr>
                      <a:r>
                        <a:rPr lang="ru-RU" sz="600" baseline="0" dirty="0">
                          <a:solidFill>
                            <a:schemeClr val="tx1"/>
                          </a:solidFill>
                          <a:latin typeface="+mn-lt"/>
                        </a:rPr>
                        <a:t>ТВВ</a:t>
                      </a:r>
                      <a:endParaRPr lang="en-US" sz="600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>
                        <a:lnSpc>
                          <a:spcPct val="95000"/>
                        </a:lnSpc>
                      </a:pPr>
                      <a:r>
                        <a:rPr lang="en-US" sz="600" baseline="0" dirty="0">
                          <a:solidFill>
                            <a:schemeClr val="tx1"/>
                          </a:solidFill>
                          <a:latin typeface="+mn-lt"/>
                        </a:rPr>
                        <a:t>(n=60)</a:t>
                      </a:r>
                      <a:endParaRPr lang="en-US" sz="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21595" marR="21595" marT="12958" marB="12958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42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>
                        <a:lnSpc>
                          <a:spcPct val="95000"/>
                        </a:lnSpc>
                      </a:pPr>
                      <a:r>
                        <a:rPr lang="ru-RU" sz="600" b="1" baseline="0" dirty="0">
                          <a:solidFill>
                            <a:schemeClr val="tx1"/>
                          </a:solidFill>
                          <a:latin typeface="+mn-lt"/>
                        </a:rPr>
                        <a:t>мВБП, мес.</a:t>
                      </a:r>
                    </a:p>
                    <a:p>
                      <a:pPr>
                        <a:lnSpc>
                          <a:spcPct val="95000"/>
                        </a:lnSpc>
                      </a:pPr>
                      <a:r>
                        <a:rPr lang="en-US" sz="600" b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(95% </a:t>
                      </a:r>
                      <a:r>
                        <a:rPr lang="ru-RU" sz="600" b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ДИ</a:t>
                      </a:r>
                      <a:r>
                        <a:rPr lang="en-US" sz="600" b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)</a:t>
                      </a:r>
                      <a:endParaRPr lang="en-US" sz="6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21595" marR="21595" marT="12958" marB="12958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u="none" strike="noStrike" kern="1200" baseline="0" dirty="0">
                          <a:solidFill>
                            <a:srgbClr val="002060"/>
                          </a:solidFill>
                          <a:latin typeface="+mn-lt"/>
                        </a:rPr>
                        <a:t>5</a:t>
                      </a:r>
                      <a:r>
                        <a:rPr lang="ru-RU" sz="800" b="1" u="none" strike="noStrike" kern="1200" baseline="0" dirty="0">
                          <a:solidFill>
                            <a:srgbClr val="002060"/>
                          </a:solidFill>
                          <a:latin typeface="+mn-lt"/>
                        </a:rPr>
                        <a:t>,</a:t>
                      </a:r>
                      <a:r>
                        <a:rPr lang="en-US" sz="800" b="1" u="none" strike="noStrike" kern="1200" baseline="0" dirty="0">
                          <a:solidFill>
                            <a:srgbClr val="002060"/>
                          </a:solidFill>
                          <a:latin typeface="+mn-lt"/>
                        </a:rPr>
                        <a:t>8</a:t>
                      </a:r>
                      <a:r>
                        <a:rPr lang="en-US" sz="800" b="1" u="none" strike="noStrike" kern="1200" baseline="0" dirty="0">
                          <a:solidFill>
                            <a:srgbClr val="0070C0"/>
                          </a:solidFill>
                          <a:latin typeface="+mn-lt"/>
                        </a:rPr>
                        <a:t> </a:t>
                      </a:r>
                      <a:br>
                        <a:rPr lang="en-US" sz="600" b="1" u="none" strike="noStrike" kern="1200" baseline="0" dirty="0">
                          <a:solidFill>
                            <a:schemeClr val="tx1"/>
                          </a:solidFill>
                          <a:latin typeface="+mn-lt"/>
                        </a:rPr>
                      </a:br>
                      <a:r>
                        <a:rPr lang="en-US" sz="600" b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</a:rPr>
                        <a:t>(5</a:t>
                      </a:r>
                      <a:r>
                        <a:rPr lang="ru-RU" sz="600" b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</a:rPr>
                        <a:t>,</a:t>
                      </a:r>
                      <a:r>
                        <a:rPr lang="en-US" sz="600" b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</a:rPr>
                        <a:t>3–7</a:t>
                      </a:r>
                      <a:r>
                        <a:rPr lang="ru-RU" sz="600" b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</a:rPr>
                        <a:t>,</a:t>
                      </a:r>
                      <a:r>
                        <a:rPr lang="en-US" sz="600" b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</a:rPr>
                        <a:t>7) </a:t>
                      </a:r>
                      <a:endParaRPr lang="en-US" sz="6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1595" marR="21595" marT="12958" marB="12958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u="none" strike="noStrike" kern="1200" baseline="0" dirty="0">
                          <a:solidFill>
                            <a:srgbClr val="002060"/>
                          </a:solidFill>
                          <a:latin typeface="+mn-lt"/>
                        </a:rPr>
                        <a:t>2</a:t>
                      </a:r>
                      <a:r>
                        <a:rPr lang="ru-RU" sz="800" b="1" u="none" strike="noStrike" kern="1200" baseline="0" dirty="0">
                          <a:solidFill>
                            <a:srgbClr val="002060"/>
                          </a:solidFill>
                          <a:latin typeface="+mn-lt"/>
                        </a:rPr>
                        <a:t>,</a:t>
                      </a:r>
                      <a:r>
                        <a:rPr lang="en-US" sz="800" b="1" u="none" strike="noStrike" kern="1200" baseline="0" dirty="0">
                          <a:solidFill>
                            <a:srgbClr val="002060"/>
                          </a:solidFill>
                          <a:latin typeface="+mn-lt"/>
                        </a:rPr>
                        <a:t>9</a:t>
                      </a:r>
                      <a:r>
                        <a:rPr lang="en-US" sz="800" b="1" u="none" strike="noStrike" kern="1200" baseline="0" dirty="0">
                          <a:solidFill>
                            <a:srgbClr val="0070C0"/>
                          </a:solidFill>
                          <a:latin typeface="+mn-lt"/>
                        </a:rPr>
                        <a:t> </a:t>
                      </a:r>
                      <a:br>
                        <a:rPr lang="en-US" sz="600" b="1" u="none" strike="noStrike" kern="1200" baseline="0" dirty="0">
                          <a:solidFill>
                            <a:schemeClr val="tx1"/>
                          </a:solidFill>
                          <a:latin typeface="+mn-lt"/>
                        </a:rPr>
                      </a:br>
                      <a:r>
                        <a:rPr lang="en-US" sz="600" b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</a:rPr>
                        <a:t>(1</a:t>
                      </a:r>
                      <a:r>
                        <a:rPr lang="ru-RU" sz="600" b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</a:rPr>
                        <a:t>,</a:t>
                      </a:r>
                      <a:r>
                        <a:rPr lang="en-US" sz="600" b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</a:rPr>
                        <a:t>7–4</a:t>
                      </a:r>
                      <a:r>
                        <a:rPr lang="ru-RU" sz="600" b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</a:rPr>
                        <a:t>,</a:t>
                      </a:r>
                      <a:r>
                        <a:rPr lang="en-US" sz="600" b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</a:rPr>
                        <a:t>6) </a:t>
                      </a:r>
                      <a:endParaRPr lang="en-US" sz="6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1595" marR="21595" marT="12958" marB="12958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42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>
                        <a:lnSpc>
                          <a:spcPct val="95000"/>
                        </a:lnSpc>
                      </a:pPr>
                      <a:r>
                        <a:rPr lang="ru-RU" sz="600" b="1" dirty="0">
                          <a:solidFill>
                            <a:schemeClr val="tx1"/>
                          </a:solidFill>
                          <a:latin typeface="+mn-lt"/>
                        </a:rPr>
                        <a:t>ОР</a:t>
                      </a:r>
                      <a:r>
                        <a:rPr lang="en-US" sz="600" b="1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600" b="0" dirty="0">
                          <a:solidFill>
                            <a:schemeClr val="tx1"/>
                          </a:solidFill>
                          <a:latin typeface="+mn-lt"/>
                        </a:rPr>
                        <a:t>(95% </a:t>
                      </a:r>
                      <a:r>
                        <a:rPr lang="ru-RU" sz="600" b="0" dirty="0">
                          <a:solidFill>
                            <a:schemeClr val="tx1"/>
                          </a:solidFill>
                          <a:latin typeface="+mn-lt"/>
                        </a:rPr>
                        <a:t>ДИ</a:t>
                      </a:r>
                      <a:r>
                        <a:rPr lang="en-US" sz="600" b="0" dirty="0">
                          <a:solidFill>
                            <a:schemeClr val="tx1"/>
                          </a:solidFill>
                          <a:latin typeface="+mn-lt"/>
                        </a:rPr>
                        <a:t>)</a:t>
                      </a:r>
                      <a:br>
                        <a:rPr lang="en-US" sz="600" b="1" dirty="0">
                          <a:solidFill>
                            <a:schemeClr val="tx1"/>
                          </a:solidFill>
                          <a:latin typeface="+mn-lt"/>
                        </a:rPr>
                      </a:br>
                      <a:r>
                        <a:rPr lang="en-US" sz="600" b="1" i="1" dirty="0">
                          <a:solidFill>
                            <a:schemeClr val="tx1"/>
                          </a:solidFill>
                          <a:latin typeface="+mn-lt"/>
                        </a:rPr>
                        <a:t>P</a:t>
                      </a:r>
                      <a:r>
                        <a:rPr lang="en-US" sz="600" b="1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</a:p>
                  </a:txBody>
                  <a:tcPr marL="21595" marR="21595" marT="12958" marB="12958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dirty="0">
                          <a:solidFill>
                            <a:srgbClr val="0070C0"/>
                          </a:solidFill>
                          <a:latin typeface="+mn-lt"/>
                        </a:rPr>
                        <a:t> </a:t>
                      </a:r>
                      <a:r>
                        <a:rPr lang="en-US" sz="800" b="1" u="none" strike="noStrike" kern="1200" baseline="0" dirty="0">
                          <a:solidFill>
                            <a:srgbClr val="002060"/>
                          </a:solidFill>
                          <a:latin typeface="+mn-lt"/>
                        </a:rPr>
                        <a:t>0</a:t>
                      </a:r>
                      <a:r>
                        <a:rPr lang="ru-RU" sz="800" b="1" u="none" strike="noStrike" kern="1200" baseline="0" dirty="0">
                          <a:solidFill>
                            <a:srgbClr val="002060"/>
                          </a:solidFill>
                          <a:latin typeface="+mn-lt"/>
                        </a:rPr>
                        <a:t>,</a:t>
                      </a:r>
                      <a:r>
                        <a:rPr lang="en-US" sz="800" b="1" u="none" strike="noStrike" kern="1200" baseline="0" dirty="0">
                          <a:solidFill>
                            <a:srgbClr val="002060"/>
                          </a:solidFill>
                          <a:latin typeface="+mn-lt"/>
                        </a:rPr>
                        <a:t>596 </a:t>
                      </a:r>
                      <a:r>
                        <a:rPr lang="en-US" sz="600" b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</a:rPr>
                        <a:t>(</a:t>
                      </a:r>
                      <a:r>
                        <a:rPr lang="en-US" sz="600" b="0" dirty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  <a:r>
                        <a:rPr lang="ru-RU" sz="600" b="0" dirty="0">
                          <a:solidFill>
                            <a:schemeClr val="tx1"/>
                          </a:solidFill>
                          <a:latin typeface="+mn-lt"/>
                        </a:rPr>
                        <a:t>,</a:t>
                      </a:r>
                      <a:r>
                        <a:rPr lang="en-US" sz="600" b="0" dirty="0">
                          <a:solidFill>
                            <a:schemeClr val="tx1"/>
                          </a:solidFill>
                          <a:latin typeface="+mn-lt"/>
                        </a:rPr>
                        <a:t>406–0</a:t>
                      </a:r>
                      <a:r>
                        <a:rPr lang="ru-RU" sz="600" b="0" dirty="0">
                          <a:solidFill>
                            <a:schemeClr val="tx1"/>
                          </a:solidFill>
                          <a:latin typeface="+mn-lt"/>
                        </a:rPr>
                        <a:t>,</a:t>
                      </a:r>
                      <a:r>
                        <a:rPr lang="en-US" sz="600" b="0" dirty="0">
                          <a:solidFill>
                            <a:schemeClr val="tx1"/>
                          </a:solidFill>
                          <a:latin typeface="+mn-lt"/>
                        </a:rPr>
                        <a:t>874)</a:t>
                      </a:r>
                      <a:r>
                        <a:rPr lang="en-US" sz="600" b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  <a:r>
                        <a:rPr lang="ru-RU" sz="6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</a:rPr>
                        <a:t>,</a:t>
                      </a:r>
                      <a:r>
                        <a:rPr lang="en-US" sz="600" b="1" u="none" strike="noStrike" kern="1200" baseline="0" dirty="0">
                          <a:solidFill>
                            <a:schemeClr val="tx1"/>
                          </a:solidFill>
                          <a:latin typeface="+mn-lt"/>
                        </a:rPr>
                        <a:t>0075 </a:t>
                      </a:r>
                      <a:endParaRPr lang="en-US" sz="600" b="1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12958" marB="12958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TextBox 320">
            <a:extLst>
              <a:ext uri="{FF2B5EF4-FFF2-40B4-BE49-F238E27FC236}">
                <a16:creationId xmlns:a16="http://schemas.microsoft.com/office/drawing/2014/main" id="{63DFEE51-1FA3-48F1-B5AC-DD80EEE536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0005" y="623644"/>
            <a:ext cx="2492743" cy="237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216005">
              <a:defRPr/>
            </a:pPr>
            <a:r>
              <a:rPr lang="en-US" altLang="en-US" sz="945" b="1" dirty="0">
                <a:solidFill>
                  <a:srgbClr val="002060"/>
                </a:solidFill>
                <a:latin typeface="Arial" panose="020B0604020202020204"/>
              </a:rPr>
              <a:t>HR+</a:t>
            </a:r>
          </a:p>
        </p:txBody>
      </p:sp>
      <p:grpSp>
        <p:nvGrpSpPr>
          <p:cNvPr id="7" name="Group 419">
            <a:extLst>
              <a:ext uri="{FF2B5EF4-FFF2-40B4-BE49-F238E27FC236}">
                <a16:creationId xmlns:a16="http://schemas.microsoft.com/office/drawing/2014/main" id="{08E4AD35-4378-4DD9-8DBD-C0DCE9C60912}"/>
              </a:ext>
            </a:extLst>
          </p:cNvPr>
          <p:cNvGrpSpPr/>
          <p:nvPr/>
        </p:nvGrpSpPr>
        <p:grpSpPr>
          <a:xfrm>
            <a:off x="239807" y="840668"/>
            <a:ext cx="2423857" cy="1444017"/>
            <a:chOff x="467816" y="2665923"/>
            <a:chExt cx="5131027" cy="3056819"/>
          </a:xfrm>
        </p:grpSpPr>
        <p:grpSp>
          <p:nvGrpSpPr>
            <p:cNvPr id="8" name="Group 350">
              <a:extLst>
                <a:ext uri="{FF2B5EF4-FFF2-40B4-BE49-F238E27FC236}">
                  <a16:creationId xmlns:a16="http://schemas.microsoft.com/office/drawing/2014/main" id="{799208C7-D2DB-4EE2-9A79-768EC354EB02}"/>
                </a:ext>
              </a:extLst>
            </p:cNvPr>
            <p:cNvGrpSpPr/>
            <p:nvPr/>
          </p:nvGrpSpPr>
          <p:grpSpPr>
            <a:xfrm>
              <a:off x="976851" y="3979355"/>
              <a:ext cx="4621992" cy="1743387"/>
              <a:chOff x="10390187" y="3398675"/>
              <a:chExt cx="5127317" cy="2196427"/>
            </a:xfrm>
          </p:grpSpPr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8C7C7189-CAFA-4931-BE3B-F103913CC366}"/>
                  </a:ext>
                </a:extLst>
              </p:cNvPr>
              <p:cNvSpPr txBox="1"/>
              <p:nvPr/>
            </p:nvSpPr>
            <p:spPr>
              <a:xfrm>
                <a:off x="10480093" y="5335715"/>
                <a:ext cx="4977184" cy="2593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algn="ctr" defTabSz="216005">
                  <a:defRPr/>
                </a:pPr>
                <a:r>
                  <a:rPr lang="ru-RU" sz="756" b="1" kern="0" dirty="0">
                    <a:solidFill>
                      <a:srgbClr val="5A5A5A"/>
                    </a:solidFill>
                  </a:rPr>
                  <a:t>Месяцы</a:t>
                </a:r>
                <a:endParaRPr lang="en-US" sz="756" b="1" kern="0" dirty="0">
                  <a:solidFill>
                    <a:srgbClr val="5A5A5A"/>
                  </a:solidFill>
                </a:endParaRPr>
              </a:p>
            </p:txBody>
          </p:sp>
          <p:cxnSp>
            <p:nvCxnSpPr>
              <p:cNvPr id="91" name="Straight Connector 352">
                <a:extLst>
                  <a:ext uri="{FF2B5EF4-FFF2-40B4-BE49-F238E27FC236}">
                    <a16:creationId xmlns:a16="http://schemas.microsoft.com/office/drawing/2014/main" id="{4ED5E9CC-374C-41C8-A176-7E075D817E01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0450444" y="4974114"/>
                <a:ext cx="5004208" cy="0"/>
              </a:xfrm>
              <a:prstGeom prst="line">
                <a:avLst/>
              </a:prstGeom>
              <a:solidFill>
                <a:srgbClr val="0042A6"/>
              </a:solidFill>
              <a:ln w="9525" cap="flat" cmpd="sng" algn="ctr">
                <a:solidFill>
                  <a:srgbClr val="5A5A5A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2" name="Straight Connector 353">
                <a:extLst>
                  <a:ext uri="{FF2B5EF4-FFF2-40B4-BE49-F238E27FC236}">
                    <a16:creationId xmlns:a16="http://schemas.microsoft.com/office/drawing/2014/main" id="{F3BBD47E-F50F-428C-9037-C5F03533DA82}"/>
                  </a:ext>
                </a:extLst>
              </p:cNvPr>
              <p:cNvCxnSpPr/>
              <p:nvPr/>
            </p:nvCxnSpPr>
            <p:spPr bwMode="auto">
              <a:xfrm>
                <a:off x="10450534" y="4974115"/>
                <a:ext cx="0" cy="45720"/>
              </a:xfrm>
              <a:prstGeom prst="line">
                <a:avLst/>
              </a:prstGeom>
              <a:solidFill>
                <a:srgbClr val="0042A6"/>
              </a:solidFill>
              <a:ln w="9525" cap="flat" cmpd="sng" algn="ctr">
                <a:solidFill>
                  <a:srgbClr val="5A5A5A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3" name="Straight Connector 354">
                <a:extLst>
                  <a:ext uri="{FF2B5EF4-FFF2-40B4-BE49-F238E27FC236}">
                    <a16:creationId xmlns:a16="http://schemas.microsoft.com/office/drawing/2014/main" id="{1A714E87-9C41-4BA7-9E3D-471EDC77CC24}"/>
                  </a:ext>
                </a:extLst>
              </p:cNvPr>
              <p:cNvCxnSpPr/>
              <p:nvPr/>
            </p:nvCxnSpPr>
            <p:spPr bwMode="auto">
              <a:xfrm>
                <a:off x="12119146" y="4974115"/>
                <a:ext cx="0" cy="45720"/>
              </a:xfrm>
              <a:prstGeom prst="line">
                <a:avLst/>
              </a:prstGeom>
              <a:solidFill>
                <a:srgbClr val="0042A6"/>
              </a:solidFill>
              <a:ln w="9525" cap="flat" cmpd="sng" algn="ctr">
                <a:solidFill>
                  <a:srgbClr val="5A5A5A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4" name="Straight Connector 355">
                <a:extLst>
                  <a:ext uri="{FF2B5EF4-FFF2-40B4-BE49-F238E27FC236}">
                    <a16:creationId xmlns:a16="http://schemas.microsoft.com/office/drawing/2014/main" id="{DBAD346F-BA19-45D6-B7D5-0E9CAA6B8B77}"/>
                  </a:ext>
                </a:extLst>
              </p:cNvPr>
              <p:cNvCxnSpPr/>
              <p:nvPr/>
            </p:nvCxnSpPr>
            <p:spPr bwMode="auto">
              <a:xfrm>
                <a:off x="13370605" y="4974115"/>
                <a:ext cx="0" cy="45720"/>
              </a:xfrm>
              <a:prstGeom prst="line">
                <a:avLst/>
              </a:prstGeom>
              <a:solidFill>
                <a:srgbClr val="0042A6"/>
              </a:solidFill>
              <a:ln w="9525" cap="flat" cmpd="sng" algn="ctr">
                <a:solidFill>
                  <a:srgbClr val="5A5A5A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5" name="Straight Connector 356">
                <a:extLst>
                  <a:ext uri="{FF2B5EF4-FFF2-40B4-BE49-F238E27FC236}">
                    <a16:creationId xmlns:a16="http://schemas.microsoft.com/office/drawing/2014/main" id="{615B6AD3-EB3F-4662-A185-C7E1E0194F2A}"/>
                  </a:ext>
                </a:extLst>
              </p:cNvPr>
              <p:cNvCxnSpPr/>
              <p:nvPr/>
            </p:nvCxnSpPr>
            <p:spPr bwMode="auto">
              <a:xfrm>
                <a:off x="13787758" y="4974115"/>
                <a:ext cx="0" cy="45720"/>
              </a:xfrm>
              <a:prstGeom prst="line">
                <a:avLst/>
              </a:prstGeom>
              <a:solidFill>
                <a:srgbClr val="0042A6"/>
              </a:solidFill>
              <a:ln w="9525" cap="flat" cmpd="sng" algn="ctr">
                <a:solidFill>
                  <a:srgbClr val="5A5A5A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6" name="Straight Connector 357">
                <a:extLst>
                  <a:ext uri="{FF2B5EF4-FFF2-40B4-BE49-F238E27FC236}">
                    <a16:creationId xmlns:a16="http://schemas.microsoft.com/office/drawing/2014/main" id="{4D1ABCB6-1136-4255-AE9C-A46E9AC7370E}"/>
                  </a:ext>
                </a:extLst>
              </p:cNvPr>
              <p:cNvCxnSpPr/>
              <p:nvPr/>
            </p:nvCxnSpPr>
            <p:spPr bwMode="auto">
              <a:xfrm>
                <a:off x="11701993" y="4974115"/>
                <a:ext cx="0" cy="45720"/>
              </a:xfrm>
              <a:prstGeom prst="line">
                <a:avLst/>
              </a:prstGeom>
              <a:solidFill>
                <a:srgbClr val="0042A6"/>
              </a:solidFill>
              <a:ln w="9525" cap="flat" cmpd="sng" algn="ctr">
                <a:solidFill>
                  <a:srgbClr val="5A5A5A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B4E3FD46-9C70-4EE3-BEB9-79EA270E5ED0}"/>
                  </a:ext>
                </a:extLst>
              </p:cNvPr>
              <p:cNvSpPr txBox="1"/>
              <p:nvPr/>
            </p:nvSpPr>
            <p:spPr>
              <a:xfrm>
                <a:off x="10390187" y="5060983"/>
                <a:ext cx="120533" cy="2167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pPr algn="ctr" defTabSz="216005">
                  <a:defRPr/>
                </a:pPr>
                <a:r>
                  <a:rPr lang="en-US" sz="567" kern="0" dirty="0">
                    <a:solidFill>
                      <a:srgbClr val="5A5A5A"/>
                    </a:solidFill>
                  </a:rPr>
                  <a:t>0</a:t>
                </a:r>
              </a:p>
            </p:txBody>
          </p:sp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FFD43036-D4BC-4CB8-A3B2-A77CE711F055}"/>
                  </a:ext>
                </a:extLst>
              </p:cNvPr>
              <p:cNvSpPr txBox="1"/>
              <p:nvPr/>
            </p:nvSpPr>
            <p:spPr>
              <a:xfrm>
                <a:off x="12059115" y="5060983"/>
                <a:ext cx="120533" cy="2167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pPr algn="ctr" defTabSz="216005">
                  <a:defRPr/>
                </a:pPr>
                <a:r>
                  <a:rPr lang="en-US" sz="567" kern="0" dirty="0">
                    <a:solidFill>
                      <a:srgbClr val="5A5A5A"/>
                    </a:solidFill>
                  </a:rPr>
                  <a:t>12</a:t>
                </a:r>
              </a:p>
            </p:txBody>
          </p:sp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6AB95A82-993C-40C2-9033-F9C46C9DA981}"/>
                  </a:ext>
                </a:extLst>
              </p:cNvPr>
              <p:cNvSpPr txBox="1"/>
              <p:nvPr/>
            </p:nvSpPr>
            <p:spPr>
              <a:xfrm>
                <a:off x="12893579" y="5060983"/>
                <a:ext cx="120533" cy="2167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pPr algn="ctr" defTabSz="216005">
                  <a:defRPr/>
                </a:pPr>
                <a:r>
                  <a:rPr lang="en-US" sz="567" kern="0" dirty="0">
                    <a:solidFill>
                      <a:srgbClr val="5A5A5A"/>
                    </a:solidFill>
                  </a:rPr>
                  <a:t>18</a:t>
                </a:r>
              </a:p>
            </p:txBody>
          </p:sp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4B83AF7A-1B69-4286-80A4-F9D70ADA682B}"/>
                  </a:ext>
                </a:extLst>
              </p:cNvPr>
              <p:cNvSpPr txBox="1"/>
              <p:nvPr/>
            </p:nvSpPr>
            <p:spPr>
              <a:xfrm>
                <a:off x="13728043" y="5060983"/>
                <a:ext cx="120533" cy="2167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pPr algn="ctr" defTabSz="216005">
                  <a:defRPr/>
                </a:pPr>
                <a:r>
                  <a:rPr lang="en-US" sz="567" kern="0" dirty="0">
                    <a:solidFill>
                      <a:srgbClr val="5A5A5A"/>
                    </a:solidFill>
                  </a:rPr>
                  <a:t>24</a:t>
                </a:r>
              </a:p>
            </p:txBody>
          </p:sp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9D14F78A-321A-40D0-92DF-2C30A2344035}"/>
                  </a:ext>
                </a:extLst>
              </p:cNvPr>
              <p:cNvSpPr txBox="1"/>
              <p:nvPr/>
            </p:nvSpPr>
            <p:spPr>
              <a:xfrm>
                <a:off x="11641883" y="5060983"/>
                <a:ext cx="120533" cy="2167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pPr algn="ctr" defTabSz="216005">
                  <a:defRPr/>
                </a:pPr>
                <a:r>
                  <a:rPr lang="en-US" sz="567" kern="0" dirty="0">
                    <a:solidFill>
                      <a:srgbClr val="5A5A5A"/>
                    </a:solidFill>
                  </a:rPr>
                  <a:t>9</a:t>
                </a:r>
              </a:p>
            </p:txBody>
          </p:sp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EBB7F201-AC90-4ABA-A685-A8EDBFEAC4BD}"/>
                  </a:ext>
                </a:extLst>
              </p:cNvPr>
              <p:cNvSpPr txBox="1"/>
              <p:nvPr/>
            </p:nvSpPr>
            <p:spPr>
              <a:xfrm>
                <a:off x="13310811" y="5060983"/>
                <a:ext cx="120533" cy="2167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pPr algn="ctr" defTabSz="216005">
                  <a:defRPr/>
                </a:pPr>
                <a:r>
                  <a:rPr lang="en-US" sz="567" kern="0" dirty="0">
                    <a:solidFill>
                      <a:srgbClr val="5A5A5A"/>
                    </a:solidFill>
                  </a:rPr>
                  <a:t>21</a:t>
                </a:r>
              </a:p>
            </p:txBody>
          </p:sp>
          <p:cxnSp>
            <p:nvCxnSpPr>
              <p:cNvPr id="103" name="Straight Connector 364">
                <a:extLst>
                  <a:ext uri="{FF2B5EF4-FFF2-40B4-BE49-F238E27FC236}">
                    <a16:creationId xmlns:a16="http://schemas.microsoft.com/office/drawing/2014/main" id="{CCC8483A-C4F6-4FB4-9BDE-B04810B22D12}"/>
                  </a:ext>
                </a:extLst>
              </p:cNvPr>
              <p:cNvCxnSpPr/>
              <p:nvPr/>
            </p:nvCxnSpPr>
            <p:spPr bwMode="auto">
              <a:xfrm>
                <a:off x="12953452" y="4974115"/>
                <a:ext cx="0" cy="45720"/>
              </a:xfrm>
              <a:prstGeom prst="line">
                <a:avLst/>
              </a:prstGeom>
              <a:solidFill>
                <a:srgbClr val="0042A6"/>
              </a:solidFill>
              <a:ln w="9525" cap="flat" cmpd="sng" algn="ctr">
                <a:solidFill>
                  <a:srgbClr val="5A5A5A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4" name="Straight Connector 365">
                <a:extLst>
                  <a:ext uri="{FF2B5EF4-FFF2-40B4-BE49-F238E27FC236}">
                    <a16:creationId xmlns:a16="http://schemas.microsoft.com/office/drawing/2014/main" id="{022C67E7-2454-4102-8999-2DBBE8D4D3F1}"/>
                  </a:ext>
                </a:extLst>
              </p:cNvPr>
              <p:cNvCxnSpPr/>
              <p:nvPr/>
            </p:nvCxnSpPr>
            <p:spPr bwMode="auto">
              <a:xfrm>
                <a:off x="12536299" y="4974115"/>
                <a:ext cx="0" cy="45720"/>
              </a:xfrm>
              <a:prstGeom prst="line">
                <a:avLst/>
              </a:prstGeom>
              <a:solidFill>
                <a:srgbClr val="0042A6"/>
              </a:solidFill>
              <a:ln w="9525" cap="flat" cmpd="sng" algn="ctr">
                <a:solidFill>
                  <a:srgbClr val="5A5A5A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D2927CBA-7B02-4F1F-B988-5A89C0304873}"/>
                  </a:ext>
                </a:extLst>
              </p:cNvPr>
              <p:cNvSpPr txBox="1"/>
              <p:nvPr/>
            </p:nvSpPr>
            <p:spPr>
              <a:xfrm>
                <a:off x="12476347" y="5060983"/>
                <a:ext cx="120533" cy="2167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pPr algn="ctr" defTabSz="216005">
                  <a:defRPr/>
                </a:pPr>
                <a:r>
                  <a:rPr lang="en-US" sz="567" kern="0" dirty="0">
                    <a:solidFill>
                      <a:srgbClr val="5A5A5A"/>
                    </a:solidFill>
                  </a:rPr>
                  <a:t>15</a:t>
                </a:r>
              </a:p>
            </p:txBody>
          </p:sp>
          <p:cxnSp>
            <p:nvCxnSpPr>
              <p:cNvPr id="106" name="Straight Connector 367">
                <a:extLst>
                  <a:ext uri="{FF2B5EF4-FFF2-40B4-BE49-F238E27FC236}">
                    <a16:creationId xmlns:a16="http://schemas.microsoft.com/office/drawing/2014/main" id="{BCDD1CA3-C04D-43B4-A3DA-D530964E55BD}"/>
                  </a:ext>
                </a:extLst>
              </p:cNvPr>
              <p:cNvCxnSpPr/>
              <p:nvPr/>
            </p:nvCxnSpPr>
            <p:spPr bwMode="auto">
              <a:xfrm>
                <a:off x="11284840" y="4974115"/>
                <a:ext cx="0" cy="45720"/>
              </a:xfrm>
              <a:prstGeom prst="line">
                <a:avLst/>
              </a:prstGeom>
              <a:solidFill>
                <a:srgbClr val="0042A6"/>
              </a:solidFill>
              <a:ln w="9525" cap="flat" cmpd="sng" algn="ctr">
                <a:solidFill>
                  <a:srgbClr val="5A5A5A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809CE4BE-F208-4442-A39B-8F569178394F}"/>
                  </a:ext>
                </a:extLst>
              </p:cNvPr>
              <p:cNvSpPr txBox="1"/>
              <p:nvPr/>
            </p:nvSpPr>
            <p:spPr>
              <a:xfrm>
                <a:off x="11224651" y="5060983"/>
                <a:ext cx="120533" cy="2167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pPr algn="ctr" defTabSz="216005">
                  <a:defRPr/>
                </a:pPr>
                <a:r>
                  <a:rPr lang="en-US" sz="567" kern="0" dirty="0">
                    <a:solidFill>
                      <a:srgbClr val="5A5A5A"/>
                    </a:solidFill>
                  </a:rPr>
                  <a:t>6</a:t>
                </a:r>
              </a:p>
            </p:txBody>
          </p:sp>
          <p:cxnSp>
            <p:nvCxnSpPr>
              <p:cNvPr id="108" name="Straight Connector 369">
                <a:extLst>
                  <a:ext uri="{FF2B5EF4-FFF2-40B4-BE49-F238E27FC236}">
                    <a16:creationId xmlns:a16="http://schemas.microsoft.com/office/drawing/2014/main" id="{14DDDAD4-BFB7-48BA-9269-7EF9D8679EA7}"/>
                  </a:ext>
                </a:extLst>
              </p:cNvPr>
              <p:cNvCxnSpPr/>
              <p:nvPr/>
            </p:nvCxnSpPr>
            <p:spPr bwMode="auto">
              <a:xfrm>
                <a:off x="10867687" y="4974115"/>
                <a:ext cx="0" cy="45720"/>
              </a:xfrm>
              <a:prstGeom prst="line">
                <a:avLst/>
              </a:prstGeom>
              <a:solidFill>
                <a:srgbClr val="0042A6"/>
              </a:solidFill>
              <a:ln w="9525" cap="flat" cmpd="sng" algn="ctr">
                <a:solidFill>
                  <a:srgbClr val="5A5A5A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D5C6DCD3-3029-41FA-9AEE-FF62DB07DFB8}"/>
                  </a:ext>
                </a:extLst>
              </p:cNvPr>
              <p:cNvSpPr txBox="1"/>
              <p:nvPr/>
            </p:nvSpPr>
            <p:spPr>
              <a:xfrm>
                <a:off x="10807419" y="5060983"/>
                <a:ext cx="120533" cy="2167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pPr algn="ctr" defTabSz="216005">
                  <a:defRPr/>
                </a:pPr>
                <a:r>
                  <a:rPr lang="en-US" sz="567" kern="0" dirty="0">
                    <a:solidFill>
                      <a:srgbClr val="5A5A5A"/>
                    </a:solidFill>
                  </a:rPr>
                  <a:t>3</a:t>
                </a:r>
              </a:p>
            </p:txBody>
          </p:sp>
          <p:cxnSp>
            <p:nvCxnSpPr>
              <p:cNvPr id="110" name="Straight Connector 371">
                <a:extLst>
                  <a:ext uri="{FF2B5EF4-FFF2-40B4-BE49-F238E27FC236}">
                    <a16:creationId xmlns:a16="http://schemas.microsoft.com/office/drawing/2014/main" id="{E04C2E09-0B15-45D2-AF8D-4031EED9073B}"/>
                  </a:ext>
                </a:extLst>
              </p:cNvPr>
              <p:cNvCxnSpPr/>
              <p:nvPr/>
            </p:nvCxnSpPr>
            <p:spPr bwMode="auto">
              <a:xfrm>
                <a:off x="14622064" y="4974115"/>
                <a:ext cx="0" cy="45720"/>
              </a:xfrm>
              <a:prstGeom prst="line">
                <a:avLst/>
              </a:prstGeom>
              <a:solidFill>
                <a:srgbClr val="0042A6"/>
              </a:solidFill>
              <a:ln w="9525" cap="flat" cmpd="sng" algn="ctr">
                <a:solidFill>
                  <a:srgbClr val="5A5A5A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1" name="Straight Connector 374">
                <a:extLst>
                  <a:ext uri="{FF2B5EF4-FFF2-40B4-BE49-F238E27FC236}">
                    <a16:creationId xmlns:a16="http://schemas.microsoft.com/office/drawing/2014/main" id="{14623C4E-C824-4443-9DFF-9C08D1900DC9}"/>
                  </a:ext>
                </a:extLst>
              </p:cNvPr>
              <p:cNvCxnSpPr/>
              <p:nvPr/>
            </p:nvCxnSpPr>
            <p:spPr bwMode="auto">
              <a:xfrm>
                <a:off x="14204911" y="4974115"/>
                <a:ext cx="0" cy="45720"/>
              </a:xfrm>
              <a:prstGeom prst="line">
                <a:avLst/>
              </a:prstGeom>
              <a:solidFill>
                <a:srgbClr val="0042A6"/>
              </a:solidFill>
              <a:ln w="9525" cap="flat" cmpd="sng" algn="ctr">
                <a:solidFill>
                  <a:srgbClr val="5A5A5A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CDEEF515-3903-41A5-B161-E5C3E1441716}"/>
                  </a:ext>
                </a:extLst>
              </p:cNvPr>
              <p:cNvSpPr txBox="1"/>
              <p:nvPr/>
            </p:nvSpPr>
            <p:spPr>
              <a:xfrm>
                <a:off x="14562507" y="5060983"/>
                <a:ext cx="120533" cy="2167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pPr algn="ctr" defTabSz="216005">
                  <a:defRPr/>
                </a:pPr>
                <a:r>
                  <a:rPr lang="en-US" sz="567" kern="0" dirty="0">
                    <a:solidFill>
                      <a:srgbClr val="5A5A5A"/>
                    </a:solidFill>
                  </a:rPr>
                  <a:t>30</a:t>
                </a:r>
              </a:p>
            </p:txBody>
          </p:sp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F3AE4544-441C-4941-86D7-7DB184C3FBA0}"/>
                  </a:ext>
                </a:extLst>
              </p:cNvPr>
              <p:cNvSpPr txBox="1"/>
              <p:nvPr/>
            </p:nvSpPr>
            <p:spPr>
              <a:xfrm>
                <a:off x="15396971" y="5060983"/>
                <a:ext cx="120533" cy="2167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pPr algn="ctr" defTabSz="216005">
                  <a:defRPr/>
                </a:pPr>
                <a:r>
                  <a:rPr lang="en-US" sz="567" kern="0" dirty="0">
                    <a:solidFill>
                      <a:srgbClr val="5A5A5A"/>
                    </a:solidFill>
                  </a:rPr>
                  <a:t>36</a:t>
                </a:r>
              </a:p>
            </p:txBody>
          </p:sp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D77F7EEA-697C-4B93-B3FC-6010E500355A}"/>
                  </a:ext>
                </a:extLst>
              </p:cNvPr>
              <p:cNvSpPr txBox="1"/>
              <p:nvPr/>
            </p:nvSpPr>
            <p:spPr>
              <a:xfrm>
                <a:off x="14145275" y="5060983"/>
                <a:ext cx="120533" cy="2167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pPr algn="ctr" defTabSz="216005">
                  <a:defRPr/>
                </a:pPr>
                <a:r>
                  <a:rPr lang="en-US" sz="567" kern="0" dirty="0">
                    <a:solidFill>
                      <a:srgbClr val="5A5A5A"/>
                    </a:solidFill>
                  </a:rPr>
                  <a:t>27</a:t>
                </a:r>
              </a:p>
            </p:txBody>
          </p:sp>
          <p:cxnSp>
            <p:nvCxnSpPr>
              <p:cNvPr id="115" name="Straight Connector 380">
                <a:extLst>
                  <a:ext uri="{FF2B5EF4-FFF2-40B4-BE49-F238E27FC236}">
                    <a16:creationId xmlns:a16="http://schemas.microsoft.com/office/drawing/2014/main" id="{D0A3027E-8AED-4FD7-8B2C-B4845BD5938C}"/>
                  </a:ext>
                </a:extLst>
              </p:cNvPr>
              <p:cNvCxnSpPr/>
              <p:nvPr/>
            </p:nvCxnSpPr>
            <p:spPr bwMode="auto">
              <a:xfrm>
                <a:off x="15456370" y="4974115"/>
                <a:ext cx="0" cy="45720"/>
              </a:xfrm>
              <a:prstGeom prst="line">
                <a:avLst/>
              </a:prstGeom>
              <a:solidFill>
                <a:srgbClr val="0042A6"/>
              </a:solidFill>
              <a:ln w="9525" cap="flat" cmpd="sng" algn="ctr">
                <a:solidFill>
                  <a:srgbClr val="5A5A5A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6" name="Straight Connector 381">
                <a:extLst>
                  <a:ext uri="{FF2B5EF4-FFF2-40B4-BE49-F238E27FC236}">
                    <a16:creationId xmlns:a16="http://schemas.microsoft.com/office/drawing/2014/main" id="{DF4364C3-39F9-4535-9A04-EA149C078C1F}"/>
                  </a:ext>
                </a:extLst>
              </p:cNvPr>
              <p:cNvCxnSpPr/>
              <p:nvPr/>
            </p:nvCxnSpPr>
            <p:spPr bwMode="auto">
              <a:xfrm>
                <a:off x="15039217" y="4974115"/>
                <a:ext cx="0" cy="45720"/>
              </a:xfrm>
              <a:prstGeom prst="line">
                <a:avLst/>
              </a:prstGeom>
              <a:solidFill>
                <a:srgbClr val="0042A6"/>
              </a:solidFill>
              <a:ln w="9525" cap="flat" cmpd="sng" algn="ctr">
                <a:solidFill>
                  <a:srgbClr val="5A5A5A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6C8ED678-44A0-41B4-AD74-05B86FDDC347}"/>
                  </a:ext>
                </a:extLst>
              </p:cNvPr>
              <p:cNvSpPr txBox="1"/>
              <p:nvPr/>
            </p:nvSpPr>
            <p:spPr>
              <a:xfrm>
                <a:off x="14979739" y="5060983"/>
                <a:ext cx="120533" cy="2167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pPr algn="ctr" defTabSz="216005">
                  <a:defRPr/>
                </a:pPr>
                <a:r>
                  <a:rPr lang="en-US" sz="567" kern="0" dirty="0">
                    <a:solidFill>
                      <a:srgbClr val="5A5A5A"/>
                    </a:solidFill>
                  </a:rPr>
                  <a:t>33</a:t>
                </a:r>
              </a:p>
            </p:txBody>
          </p:sp>
          <p:cxnSp>
            <p:nvCxnSpPr>
              <p:cNvPr id="118" name="Straight Connector 383">
                <a:extLst>
                  <a:ext uri="{FF2B5EF4-FFF2-40B4-BE49-F238E27FC236}">
                    <a16:creationId xmlns:a16="http://schemas.microsoft.com/office/drawing/2014/main" id="{BE7E7098-28CC-4295-A609-559BC77F0A43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0450444" y="3398675"/>
                <a:ext cx="5001584" cy="0"/>
              </a:xfrm>
              <a:prstGeom prst="line">
                <a:avLst/>
              </a:prstGeom>
              <a:solidFill>
                <a:srgbClr val="0042A6"/>
              </a:solidFill>
              <a:ln w="9525" cap="flat" cmpd="sng" algn="ctr">
                <a:solidFill>
                  <a:srgbClr val="5A5A5A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9" name="Group 384">
              <a:extLst>
                <a:ext uri="{FF2B5EF4-FFF2-40B4-BE49-F238E27FC236}">
                  <a16:creationId xmlns:a16="http://schemas.microsoft.com/office/drawing/2014/main" id="{40D3198B-F6D9-4D32-B3DE-A23C2CF34071}"/>
                </a:ext>
              </a:extLst>
            </p:cNvPr>
            <p:cNvGrpSpPr/>
            <p:nvPr/>
          </p:nvGrpSpPr>
          <p:grpSpPr>
            <a:xfrm>
              <a:off x="467816" y="2665923"/>
              <a:ext cx="565545" cy="2625314"/>
              <a:chOff x="389205" y="1485900"/>
              <a:chExt cx="827688" cy="3452207"/>
            </a:xfrm>
          </p:grpSpPr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70004C28-F1E5-4C52-94AA-3DAB5846F172}"/>
                  </a:ext>
                </a:extLst>
              </p:cNvPr>
              <p:cNvSpPr txBox="1"/>
              <p:nvPr/>
            </p:nvSpPr>
            <p:spPr>
              <a:xfrm rot="16200000">
                <a:off x="-1137160" y="3078659"/>
                <a:ext cx="3330491" cy="277761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b">
                <a:noAutofit/>
              </a:bodyPr>
              <a:lstStyle/>
              <a:p>
                <a:pPr algn="ctr" defTabSz="216005">
                  <a:defRPr sz="1000" b="1" i="0" u="none" strike="noStrike" kern="1200" baseline="0">
                    <a:solidFill>
                      <a:srgbClr val="4C4D4C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ru-RU" sz="756" b="1" dirty="0">
                    <a:solidFill>
                      <a:srgbClr val="4C4D4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Вероятность ВБП</a:t>
                </a:r>
                <a:r>
                  <a:rPr lang="en-US" sz="756" b="1" dirty="0">
                    <a:solidFill>
                      <a:srgbClr val="4C4D4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(%)</a:t>
                </a:r>
              </a:p>
            </p:txBody>
          </p:sp>
          <p:grpSp>
            <p:nvGrpSpPr>
              <p:cNvPr id="66" name="Group 386">
                <a:extLst>
                  <a:ext uri="{FF2B5EF4-FFF2-40B4-BE49-F238E27FC236}">
                    <a16:creationId xmlns:a16="http://schemas.microsoft.com/office/drawing/2014/main" id="{BB968CE3-2F2E-4207-9363-2E956403B5EB}"/>
                  </a:ext>
                </a:extLst>
              </p:cNvPr>
              <p:cNvGrpSpPr/>
              <p:nvPr/>
            </p:nvGrpSpPr>
            <p:grpSpPr>
              <a:xfrm>
                <a:off x="769220" y="1485900"/>
                <a:ext cx="447673" cy="3452207"/>
                <a:chOff x="2196930" y="1362074"/>
                <a:chExt cx="301672" cy="3411620"/>
              </a:xfrm>
            </p:grpSpPr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F7ACF432-6C0A-4497-961E-5431BB47992A}"/>
                    </a:ext>
                  </a:extLst>
                </p:cNvPr>
                <p:cNvSpPr txBox="1"/>
                <p:nvPr/>
              </p:nvSpPr>
              <p:spPr>
                <a:xfrm>
                  <a:off x="2201693" y="1362074"/>
                  <a:ext cx="203006" cy="17186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 anchor="ctr">
                  <a:noAutofit/>
                </a:bodyPr>
                <a:lstStyle/>
                <a:p>
                  <a:pPr algn="r" defTabSz="216005">
                    <a:defRPr/>
                  </a:pPr>
                  <a:r>
                    <a:rPr lang="en-US" sz="567" kern="0" dirty="0">
                      <a:solidFill>
                        <a:srgbClr val="5A5A5A"/>
                      </a:solidFill>
                    </a:rPr>
                    <a:t>100</a:t>
                  </a:r>
                </a:p>
              </p:txBody>
            </p:sp>
            <p:cxnSp>
              <p:nvCxnSpPr>
                <p:cNvPr id="68" name="Straight Connector 388">
                  <a:extLst>
                    <a:ext uri="{FF2B5EF4-FFF2-40B4-BE49-F238E27FC236}">
                      <a16:creationId xmlns:a16="http://schemas.microsoft.com/office/drawing/2014/main" id="{3CA06908-D05C-42B4-9E00-727300630327}"/>
                    </a:ext>
                  </a:extLst>
                </p:cNvPr>
                <p:cNvCxnSpPr/>
                <p:nvPr/>
              </p:nvCxnSpPr>
              <p:spPr bwMode="auto">
                <a:xfrm>
                  <a:off x="2498602" y="1447656"/>
                  <a:ext cx="0" cy="3250112"/>
                </a:xfrm>
                <a:prstGeom prst="line">
                  <a:avLst/>
                </a:prstGeom>
                <a:solidFill>
                  <a:srgbClr val="0042A6"/>
                </a:solidFill>
                <a:ln w="9525" cap="flat" cmpd="sng" algn="ctr">
                  <a:solidFill>
                    <a:srgbClr val="5A5A5A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69" name="Straight Connector 389">
                  <a:extLst>
                    <a:ext uri="{FF2B5EF4-FFF2-40B4-BE49-F238E27FC236}">
                      <a16:creationId xmlns:a16="http://schemas.microsoft.com/office/drawing/2014/main" id="{0DE53080-ED73-4A62-BBF8-EEDF1837EC60}"/>
                    </a:ext>
                  </a:extLst>
                </p:cNvPr>
                <p:cNvCxnSpPr/>
                <p:nvPr/>
              </p:nvCxnSpPr>
              <p:spPr bwMode="auto">
                <a:xfrm>
                  <a:off x="2452882" y="2096790"/>
                  <a:ext cx="45720" cy="0"/>
                </a:xfrm>
                <a:prstGeom prst="line">
                  <a:avLst/>
                </a:prstGeom>
                <a:solidFill>
                  <a:srgbClr val="0042A6"/>
                </a:solidFill>
                <a:ln w="9525" cap="flat" cmpd="sng" algn="ctr">
                  <a:solidFill>
                    <a:srgbClr val="5A5A5A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70" name="Straight Connector 390">
                  <a:extLst>
                    <a:ext uri="{FF2B5EF4-FFF2-40B4-BE49-F238E27FC236}">
                      <a16:creationId xmlns:a16="http://schemas.microsoft.com/office/drawing/2014/main" id="{3B6CD34C-DC31-4C60-9AAE-518B474B399A}"/>
                    </a:ext>
                  </a:extLst>
                </p:cNvPr>
                <p:cNvCxnSpPr/>
                <p:nvPr/>
              </p:nvCxnSpPr>
              <p:spPr bwMode="auto">
                <a:xfrm>
                  <a:off x="2452882" y="2745924"/>
                  <a:ext cx="45720" cy="0"/>
                </a:xfrm>
                <a:prstGeom prst="line">
                  <a:avLst/>
                </a:prstGeom>
                <a:solidFill>
                  <a:srgbClr val="0042A6"/>
                </a:solidFill>
                <a:ln w="9525" cap="flat" cmpd="sng" algn="ctr">
                  <a:solidFill>
                    <a:srgbClr val="5A5A5A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71" name="Straight Connector 391">
                  <a:extLst>
                    <a:ext uri="{FF2B5EF4-FFF2-40B4-BE49-F238E27FC236}">
                      <a16:creationId xmlns:a16="http://schemas.microsoft.com/office/drawing/2014/main" id="{60CF9708-6B74-4B0F-9FEF-97D35B2A4005}"/>
                    </a:ext>
                  </a:extLst>
                </p:cNvPr>
                <p:cNvCxnSpPr/>
                <p:nvPr/>
              </p:nvCxnSpPr>
              <p:spPr bwMode="auto">
                <a:xfrm>
                  <a:off x="2452882" y="3395058"/>
                  <a:ext cx="45720" cy="0"/>
                </a:xfrm>
                <a:prstGeom prst="line">
                  <a:avLst/>
                </a:prstGeom>
                <a:solidFill>
                  <a:srgbClr val="0042A6"/>
                </a:solidFill>
                <a:ln w="9525" cap="flat" cmpd="sng" algn="ctr">
                  <a:solidFill>
                    <a:srgbClr val="5A5A5A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72" name="Straight Connector 392">
                  <a:extLst>
                    <a:ext uri="{FF2B5EF4-FFF2-40B4-BE49-F238E27FC236}">
                      <a16:creationId xmlns:a16="http://schemas.microsoft.com/office/drawing/2014/main" id="{E06FC7C6-AF66-480A-B341-3A8C9CB4954B}"/>
                    </a:ext>
                  </a:extLst>
                </p:cNvPr>
                <p:cNvCxnSpPr/>
                <p:nvPr/>
              </p:nvCxnSpPr>
              <p:spPr bwMode="auto">
                <a:xfrm>
                  <a:off x="2452882" y="4044192"/>
                  <a:ext cx="45720" cy="0"/>
                </a:xfrm>
                <a:prstGeom prst="line">
                  <a:avLst/>
                </a:prstGeom>
                <a:solidFill>
                  <a:srgbClr val="0042A6"/>
                </a:solidFill>
                <a:ln w="9525" cap="flat" cmpd="sng" algn="ctr">
                  <a:solidFill>
                    <a:srgbClr val="5A5A5A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73" name="TextBox 72">
                  <a:extLst>
                    <a:ext uri="{FF2B5EF4-FFF2-40B4-BE49-F238E27FC236}">
                      <a16:creationId xmlns:a16="http://schemas.microsoft.com/office/drawing/2014/main" id="{79AA05D8-5463-43DF-807B-93C45D2BA153}"/>
                    </a:ext>
                  </a:extLst>
                </p:cNvPr>
                <p:cNvSpPr txBox="1"/>
                <p:nvPr/>
              </p:nvSpPr>
              <p:spPr>
                <a:xfrm>
                  <a:off x="2196930" y="2010026"/>
                  <a:ext cx="203006" cy="17186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 anchor="ctr">
                  <a:noAutofit/>
                </a:bodyPr>
                <a:lstStyle/>
                <a:p>
                  <a:pPr algn="r" defTabSz="216005">
                    <a:defRPr/>
                  </a:pPr>
                  <a:r>
                    <a:rPr lang="en-US" sz="567" kern="0" dirty="0">
                      <a:solidFill>
                        <a:srgbClr val="5A5A5A"/>
                      </a:solidFill>
                    </a:rPr>
                    <a:t>80</a:t>
                  </a:r>
                </a:p>
              </p:txBody>
            </p:sp>
            <p:sp>
              <p:nvSpPr>
                <p:cNvPr id="74" name="TextBox 73">
                  <a:extLst>
                    <a:ext uri="{FF2B5EF4-FFF2-40B4-BE49-F238E27FC236}">
                      <a16:creationId xmlns:a16="http://schemas.microsoft.com/office/drawing/2014/main" id="{F3528A80-D354-482B-B59F-4AA69C64EAF0}"/>
                    </a:ext>
                  </a:extLst>
                </p:cNvPr>
                <p:cNvSpPr txBox="1"/>
                <p:nvPr/>
              </p:nvSpPr>
              <p:spPr>
                <a:xfrm>
                  <a:off x="2196930" y="2657978"/>
                  <a:ext cx="203006" cy="17186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 anchor="ctr">
                  <a:noAutofit/>
                </a:bodyPr>
                <a:lstStyle/>
                <a:p>
                  <a:pPr algn="r" defTabSz="216005">
                    <a:defRPr/>
                  </a:pPr>
                  <a:r>
                    <a:rPr lang="en-US" sz="567" kern="0" dirty="0">
                      <a:solidFill>
                        <a:srgbClr val="5A5A5A"/>
                      </a:solidFill>
                    </a:rPr>
                    <a:t>60</a:t>
                  </a:r>
                </a:p>
              </p:txBody>
            </p:sp>
            <p:sp>
              <p:nvSpPr>
                <p:cNvPr id="75" name="TextBox 74">
                  <a:extLst>
                    <a:ext uri="{FF2B5EF4-FFF2-40B4-BE49-F238E27FC236}">
                      <a16:creationId xmlns:a16="http://schemas.microsoft.com/office/drawing/2014/main" id="{2E89227D-2296-4817-8D73-ADA7CD0A18F3}"/>
                    </a:ext>
                  </a:extLst>
                </p:cNvPr>
                <p:cNvSpPr txBox="1"/>
                <p:nvPr/>
              </p:nvSpPr>
              <p:spPr>
                <a:xfrm>
                  <a:off x="2196930" y="3305930"/>
                  <a:ext cx="203006" cy="17186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 anchor="ctr">
                  <a:noAutofit/>
                </a:bodyPr>
                <a:lstStyle/>
                <a:p>
                  <a:pPr algn="r" defTabSz="216005">
                    <a:defRPr/>
                  </a:pPr>
                  <a:r>
                    <a:rPr lang="en-US" sz="567" kern="0" dirty="0">
                      <a:solidFill>
                        <a:srgbClr val="5A5A5A"/>
                      </a:solidFill>
                    </a:rPr>
                    <a:t>40</a:t>
                  </a:r>
                </a:p>
              </p:txBody>
            </p:sp>
            <p:sp>
              <p:nvSpPr>
                <p:cNvPr id="76" name="TextBox 75">
                  <a:extLst>
                    <a:ext uri="{FF2B5EF4-FFF2-40B4-BE49-F238E27FC236}">
                      <a16:creationId xmlns:a16="http://schemas.microsoft.com/office/drawing/2014/main" id="{0B6714AB-7FCA-4C76-913B-3867A74A625D}"/>
                    </a:ext>
                  </a:extLst>
                </p:cNvPr>
                <p:cNvSpPr txBox="1"/>
                <p:nvPr/>
              </p:nvSpPr>
              <p:spPr>
                <a:xfrm>
                  <a:off x="2196930" y="3953882"/>
                  <a:ext cx="203006" cy="17186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 anchor="ctr">
                  <a:noAutofit/>
                </a:bodyPr>
                <a:lstStyle/>
                <a:p>
                  <a:pPr algn="r" defTabSz="216005">
                    <a:defRPr/>
                  </a:pPr>
                  <a:r>
                    <a:rPr lang="en-US" sz="567" kern="0" dirty="0">
                      <a:solidFill>
                        <a:srgbClr val="5A5A5A"/>
                      </a:solidFill>
                    </a:rPr>
                    <a:t>20</a:t>
                  </a:r>
                </a:p>
              </p:txBody>
            </p:sp>
            <p:cxnSp>
              <p:nvCxnSpPr>
                <p:cNvPr id="77" name="Straight Connector 397">
                  <a:extLst>
                    <a:ext uri="{FF2B5EF4-FFF2-40B4-BE49-F238E27FC236}">
                      <a16:creationId xmlns:a16="http://schemas.microsoft.com/office/drawing/2014/main" id="{7B8105A0-7E57-4270-9BE4-5C91FE16DAE1}"/>
                    </a:ext>
                  </a:extLst>
                </p:cNvPr>
                <p:cNvCxnSpPr/>
                <p:nvPr/>
              </p:nvCxnSpPr>
              <p:spPr bwMode="auto">
                <a:xfrm>
                  <a:off x="2452882" y="1447656"/>
                  <a:ext cx="45720" cy="0"/>
                </a:xfrm>
                <a:prstGeom prst="line">
                  <a:avLst/>
                </a:prstGeom>
                <a:solidFill>
                  <a:srgbClr val="0042A6"/>
                </a:solidFill>
                <a:ln w="9525" cap="flat" cmpd="sng" algn="ctr">
                  <a:solidFill>
                    <a:srgbClr val="5A5A5A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78" name="Straight Connector 398">
                  <a:extLst>
                    <a:ext uri="{FF2B5EF4-FFF2-40B4-BE49-F238E27FC236}">
                      <a16:creationId xmlns:a16="http://schemas.microsoft.com/office/drawing/2014/main" id="{3899C24D-11ED-4B70-ACC3-F374277B1DD2}"/>
                    </a:ext>
                  </a:extLst>
                </p:cNvPr>
                <p:cNvCxnSpPr/>
                <p:nvPr/>
              </p:nvCxnSpPr>
              <p:spPr bwMode="auto">
                <a:xfrm>
                  <a:off x="2452882" y="4693329"/>
                  <a:ext cx="45720" cy="0"/>
                </a:xfrm>
                <a:prstGeom prst="line">
                  <a:avLst/>
                </a:prstGeom>
                <a:solidFill>
                  <a:srgbClr val="0042A6"/>
                </a:solidFill>
                <a:ln w="9525" cap="flat" cmpd="sng" algn="ctr">
                  <a:solidFill>
                    <a:srgbClr val="5A5A5A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79" name="TextBox 78">
                  <a:extLst>
                    <a:ext uri="{FF2B5EF4-FFF2-40B4-BE49-F238E27FC236}">
                      <a16:creationId xmlns:a16="http://schemas.microsoft.com/office/drawing/2014/main" id="{AA34EDDC-7871-4EDD-AE3C-FDB5ABE7DE50}"/>
                    </a:ext>
                  </a:extLst>
                </p:cNvPr>
                <p:cNvSpPr txBox="1"/>
                <p:nvPr/>
              </p:nvSpPr>
              <p:spPr>
                <a:xfrm>
                  <a:off x="2196930" y="4601834"/>
                  <a:ext cx="203006" cy="17186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 anchor="ctr">
                  <a:noAutofit/>
                </a:bodyPr>
                <a:lstStyle/>
                <a:p>
                  <a:pPr algn="r" defTabSz="216005">
                    <a:defRPr/>
                  </a:pPr>
                  <a:r>
                    <a:rPr lang="en-US" sz="567" kern="0" dirty="0">
                      <a:solidFill>
                        <a:srgbClr val="5A5A5A"/>
                      </a:solidFill>
                    </a:rPr>
                    <a:t>0</a:t>
                  </a:r>
                </a:p>
              </p:txBody>
            </p:sp>
            <p:cxnSp>
              <p:nvCxnSpPr>
                <p:cNvPr id="80" name="Straight Connector 400">
                  <a:extLst>
                    <a:ext uri="{FF2B5EF4-FFF2-40B4-BE49-F238E27FC236}">
                      <a16:creationId xmlns:a16="http://schemas.microsoft.com/office/drawing/2014/main" id="{20D2D152-A81D-4342-B4E3-88C5E6D3D37E}"/>
                    </a:ext>
                  </a:extLst>
                </p:cNvPr>
                <p:cNvCxnSpPr/>
                <p:nvPr/>
              </p:nvCxnSpPr>
              <p:spPr bwMode="auto">
                <a:xfrm>
                  <a:off x="2452882" y="2421357"/>
                  <a:ext cx="45720" cy="0"/>
                </a:xfrm>
                <a:prstGeom prst="line">
                  <a:avLst/>
                </a:prstGeom>
                <a:solidFill>
                  <a:srgbClr val="0042A6"/>
                </a:solidFill>
                <a:ln w="9525" cap="flat" cmpd="sng" algn="ctr">
                  <a:solidFill>
                    <a:srgbClr val="5A5A5A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81" name="Straight Connector 401">
                  <a:extLst>
                    <a:ext uri="{FF2B5EF4-FFF2-40B4-BE49-F238E27FC236}">
                      <a16:creationId xmlns:a16="http://schemas.microsoft.com/office/drawing/2014/main" id="{CBDB0112-B2DA-49A5-B6F7-9B2728832377}"/>
                    </a:ext>
                  </a:extLst>
                </p:cNvPr>
                <p:cNvCxnSpPr/>
                <p:nvPr/>
              </p:nvCxnSpPr>
              <p:spPr bwMode="auto">
                <a:xfrm>
                  <a:off x="2452882" y="3070491"/>
                  <a:ext cx="45720" cy="0"/>
                </a:xfrm>
                <a:prstGeom prst="line">
                  <a:avLst/>
                </a:prstGeom>
                <a:solidFill>
                  <a:srgbClr val="0042A6"/>
                </a:solidFill>
                <a:ln w="9525" cap="flat" cmpd="sng" algn="ctr">
                  <a:solidFill>
                    <a:srgbClr val="5A5A5A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82" name="Straight Connector 402">
                  <a:extLst>
                    <a:ext uri="{FF2B5EF4-FFF2-40B4-BE49-F238E27FC236}">
                      <a16:creationId xmlns:a16="http://schemas.microsoft.com/office/drawing/2014/main" id="{C7262F85-D5E3-4846-A2E1-B0D2FAB6D159}"/>
                    </a:ext>
                  </a:extLst>
                </p:cNvPr>
                <p:cNvCxnSpPr/>
                <p:nvPr/>
              </p:nvCxnSpPr>
              <p:spPr bwMode="auto">
                <a:xfrm>
                  <a:off x="2452882" y="3719625"/>
                  <a:ext cx="45720" cy="0"/>
                </a:xfrm>
                <a:prstGeom prst="line">
                  <a:avLst/>
                </a:prstGeom>
                <a:solidFill>
                  <a:srgbClr val="0042A6"/>
                </a:solidFill>
                <a:ln w="9525" cap="flat" cmpd="sng" algn="ctr">
                  <a:solidFill>
                    <a:srgbClr val="5A5A5A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83" name="Straight Connector 403">
                  <a:extLst>
                    <a:ext uri="{FF2B5EF4-FFF2-40B4-BE49-F238E27FC236}">
                      <a16:creationId xmlns:a16="http://schemas.microsoft.com/office/drawing/2014/main" id="{2941CD2E-E835-492E-8C4E-94C7F24FD9F0}"/>
                    </a:ext>
                  </a:extLst>
                </p:cNvPr>
                <p:cNvCxnSpPr/>
                <p:nvPr/>
              </p:nvCxnSpPr>
              <p:spPr bwMode="auto">
                <a:xfrm>
                  <a:off x="2452882" y="4368759"/>
                  <a:ext cx="45720" cy="0"/>
                </a:xfrm>
                <a:prstGeom prst="line">
                  <a:avLst/>
                </a:prstGeom>
                <a:solidFill>
                  <a:srgbClr val="0042A6"/>
                </a:solidFill>
                <a:ln w="9525" cap="flat" cmpd="sng" algn="ctr">
                  <a:solidFill>
                    <a:srgbClr val="5A5A5A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746EDDAD-5710-45FC-9D04-2EAF1524034F}"/>
                    </a:ext>
                  </a:extLst>
                </p:cNvPr>
                <p:cNvSpPr txBox="1"/>
                <p:nvPr/>
              </p:nvSpPr>
              <p:spPr>
                <a:xfrm>
                  <a:off x="2196930" y="2334002"/>
                  <a:ext cx="203006" cy="17186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 anchor="ctr">
                  <a:noAutofit/>
                </a:bodyPr>
                <a:lstStyle/>
                <a:p>
                  <a:pPr algn="r" defTabSz="216005">
                    <a:defRPr/>
                  </a:pPr>
                  <a:r>
                    <a:rPr lang="en-US" sz="567" kern="0" dirty="0">
                      <a:solidFill>
                        <a:srgbClr val="5A5A5A"/>
                      </a:solidFill>
                    </a:rPr>
                    <a:t>70</a:t>
                  </a:r>
                </a:p>
              </p:txBody>
            </p:sp>
            <p:sp>
              <p:nvSpPr>
                <p:cNvPr id="85" name="TextBox 84">
                  <a:extLst>
                    <a:ext uri="{FF2B5EF4-FFF2-40B4-BE49-F238E27FC236}">
                      <a16:creationId xmlns:a16="http://schemas.microsoft.com/office/drawing/2014/main" id="{28880D94-5C5B-47D1-A315-22E3A5C4B61A}"/>
                    </a:ext>
                  </a:extLst>
                </p:cNvPr>
                <p:cNvSpPr txBox="1"/>
                <p:nvPr/>
              </p:nvSpPr>
              <p:spPr>
                <a:xfrm>
                  <a:off x="2196930" y="2981954"/>
                  <a:ext cx="203006" cy="17186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 anchor="ctr">
                  <a:noAutofit/>
                </a:bodyPr>
                <a:lstStyle/>
                <a:p>
                  <a:pPr algn="r" defTabSz="216005">
                    <a:defRPr/>
                  </a:pPr>
                  <a:r>
                    <a:rPr lang="en-US" sz="567" kern="0" dirty="0">
                      <a:solidFill>
                        <a:srgbClr val="5A5A5A"/>
                      </a:solidFill>
                    </a:rPr>
                    <a:t>50</a:t>
                  </a:r>
                </a:p>
              </p:txBody>
            </p:sp>
            <p:sp>
              <p:nvSpPr>
                <p:cNvPr id="86" name="TextBox 85">
                  <a:extLst>
                    <a:ext uri="{FF2B5EF4-FFF2-40B4-BE49-F238E27FC236}">
                      <a16:creationId xmlns:a16="http://schemas.microsoft.com/office/drawing/2014/main" id="{CCAAF231-89AF-4DF7-9A7D-425BB2184881}"/>
                    </a:ext>
                  </a:extLst>
                </p:cNvPr>
                <p:cNvSpPr txBox="1"/>
                <p:nvPr/>
              </p:nvSpPr>
              <p:spPr>
                <a:xfrm>
                  <a:off x="2196930" y="3629906"/>
                  <a:ext cx="203006" cy="17186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 anchor="ctr">
                  <a:noAutofit/>
                </a:bodyPr>
                <a:lstStyle/>
                <a:p>
                  <a:pPr algn="r" defTabSz="216005">
                    <a:defRPr/>
                  </a:pPr>
                  <a:r>
                    <a:rPr lang="en-US" sz="567" kern="0" dirty="0">
                      <a:solidFill>
                        <a:srgbClr val="5A5A5A"/>
                      </a:solidFill>
                    </a:rPr>
                    <a:t>30</a:t>
                  </a:r>
                </a:p>
              </p:txBody>
            </p:sp>
            <p:sp>
              <p:nvSpPr>
                <p:cNvPr id="87" name="TextBox 86">
                  <a:extLst>
                    <a:ext uri="{FF2B5EF4-FFF2-40B4-BE49-F238E27FC236}">
                      <a16:creationId xmlns:a16="http://schemas.microsoft.com/office/drawing/2014/main" id="{0E824C72-901B-4379-B35A-5E37DE342A39}"/>
                    </a:ext>
                  </a:extLst>
                </p:cNvPr>
                <p:cNvSpPr txBox="1"/>
                <p:nvPr/>
              </p:nvSpPr>
              <p:spPr>
                <a:xfrm>
                  <a:off x="2196930" y="4277858"/>
                  <a:ext cx="203006" cy="17186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 anchor="ctr">
                  <a:noAutofit/>
                </a:bodyPr>
                <a:lstStyle/>
                <a:p>
                  <a:pPr algn="r" defTabSz="216005">
                    <a:defRPr/>
                  </a:pPr>
                  <a:r>
                    <a:rPr lang="en-US" sz="567" kern="0" dirty="0">
                      <a:solidFill>
                        <a:srgbClr val="5A5A5A"/>
                      </a:solidFill>
                    </a:rPr>
                    <a:t>10</a:t>
                  </a:r>
                </a:p>
              </p:txBody>
            </p:sp>
            <p:cxnSp>
              <p:nvCxnSpPr>
                <p:cNvPr id="88" name="Straight Connector 408">
                  <a:extLst>
                    <a:ext uri="{FF2B5EF4-FFF2-40B4-BE49-F238E27FC236}">
                      <a16:creationId xmlns:a16="http://schemas.microsoft.com/office/drawing/2014/main" id="{BED43D87-629E-4551-A386-CC3D7B17D549}"/>
                    </a:ext>
                  </a:extLst>
                </p:cNvPr>
                <p:cNvCxnSpPr/>
                <p:nvPr/>
              </p:nvCxnSpPr>
              <p:spPr bwMode="auto">
                <a:xfrm>
                  <a:off x="2452882" y="1772223"/>
                  <a:ext cx="45720" cy="0"/>
                </a:xfrm>
                <a:prstGeom prst="line">
                  <a:avLst/>
                </a:prstGeom>
                <a:solidFill>
                  <a:srgbClr val="0042A6"/>
                </a:solidFill>
                <a:ln w="9525" cap="flat" cmpd="sng" algn="ctr">
                  <a:solidFill>
                    <a:srgbClr val="5A5A5A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5C3BB4F1-EB19-439D-BCA2-605C4F3E4ACE}"/>
                    </a:ext>
                  </a:extLst>
                </p:cNvPr>
                <p:cNvSpPr txBox="1"/>
                <p:nvPr/>
              </p:nvSpPr>
              <p:spPr>
                <a:xfrm>
                  <a:off x="2201693" y="1686050"/>
                  <a:ext cx="203006" cy="17186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 anchor="ctr">
                  <a:noAutofit/>
                </a:bodyPr>
                <a:lstStyle/>
                <a:p>
                  <a:pPr algn="r" defTabSz="216005">
                    <a:defRPr/>
                  </a:pPr>
                  <a:r>
                    <a:rPr lang="en-US" sz="567" kern="0" dirty="0">
                      <a:solidFill>
                        <a:srgbClr val="5A5A5A"/>
                      </a:solidFill>
                    </a:rPr>
                    <a:t>90</a:t>
                  </a:r>
                </a:p>
              </p:txBody>
            </p:sp>
          </p:grp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6D4F67AB-3A23-49C0-A037-F10F9A381B4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32658" y="2734020"/>
              <a:ext cx="4044952" cy="2392543"/>
              <a:chOff x="1103614" y="2126226"/>
              <a:chExt cx="3170076" cy="1607427"/>
            </a:xfrm>
          </p:grpSpPr>
          <p:sp>
            <p:nvSpPr>
              <p:cNvPr id="33" name="Freeform 125">
                <a:extLst>
                  <a:ext uri="{FF2B5EF4-FFF2-40B4-BE49-F238E27FC236}">
                    <a16:creationId xmlns:a16="http://schemas.microsoft.com/office/drawing/2014/main" id="{30A4E696-A2DE-45B3-AC52-17C4EEDD90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3614" y="2126226"/>
                <a:ext cx="3144837" cy="1587500"/>
              </a:xfrm>
              <a:custGeom>
                <a:avLst/>
                <a:gdLst>
                  <a:gd name="T0" fmla="*/ 2147483646 w 1981"/>
                  <a:gd name="T1" fmla="*/ 2147483646 h 1000"/>
                  <a:gd name="T2" fmla="*/ 2147483646 w 1981"/>
                  <a:gd name="T3" fmla="*/ 2147483646 h 1000"/>
                  <a:gd name="T4" fmla="*/ 2147483646 w 1981"/>
                  <a:gd name="T5" fmla="*/ 2147483646 h 1000"/>
                  <a:gd name="T6" fmla="*/ 2147483646 w 1981"/>
                  <a:gd name="T7" fmla="*/ 2147483646 h 1000"/>
                  <a:gd name="T8" fmla="*/ 2147483646 w 1981"/>
                  <a:gd name="T9" fmla="*/ 2147483646 h 1000"/>
                  <a:gd name="T10" fmla="*/ 2147483646 w 1981"/>
                  <a:gd name="T11" fmla="*/ 2147483646 h 1000"/>
                  <a:gd name="T12" fmla="*/ 2147483646 w 1981"/>
                  <a:gd name="T13" fmla="*/ 2147483646 h 1000"/>
                  <a:gd name="T14" fmla="*/ 2147483646 w 1981"/>
                  <a:gd name="T15" fmla="*/ 2147483646 h 1000"/>
                  <a:gd name="T16" fmla="*/ 2147483646 w 1981"/>
                  <a:gd name="T17" fmla="*/ 2147483646 h 1000"/>
                  <a:gd name="T18" fmla="*/ 2147483646 w 1981"/>
                  <a:gd name="T19" fmla="*/ 2147483646 h 1000"/>
                  <a:gd name="T20" fmla="*/ 2147483646 w 1981"/>
                  <a:gd name="T21" fmla="*/ 2147483646 h 1000"/>
                  <a:gd name="T22" fmla="*/ 2147483646 w 1981"/>
                  <a:gd name="T23" fmla="*/ 2147483646 h 1000"/>
                  <a:gd name="T24" fmla="*/ 2147483646 w 1981"/>
                  <a:gd name="T25" fmla="*/ 2147483646 h 1000"/>
                  <a:gd name="T26" fmla="*/ 2147483646 w 1981"/>
                  <a:gd name="T27" fmla="*/ 2147483646 h 1000"/>
                  <a:gd name="T28" fmla="*/ 2147483646 w 1981"/>
                  <a:gd name="T29" fmla="*/ 2147483646 h 1000"/>
                  <a:gd name="T30" fmla="*/ 2147483646 w 1981"/>
                  <a:gd name="T31" fmla="*/ 2147483646 h 1000"/>
                  <a:gd name="T32" fmla="*/ 2147483646 w 1981"/>
                  <a:gd name="T33" fmla="*/ 2147483646 h 1000"/>
                  <a:gd name="T34" fmla="*/ 2147483646 w 1981"/>
                  <a:gd name="T35" fmla="*/ 2147483646 h 1000"/>
                  <a:gd name="T36" fmla="*/ 2147483646 w 1981"/>
                  <a:gd name="T37" fmla="*/ 2147483646 h 1000"/>
                  <a:gd name="T38" fmla="*/ 2147483646 w 1981"/>
                  <a:gd name="T39" fmla="*/ 2147483646 h 1000"/>
                  <a:gd name="T40" fmla="*/ 2147483646 w 1981"/>
                  <a:gd name="T41" fmla="*/ 2147483646 h 1000"/>
                  <a:gd name="T42" fmla="*/ 2147483646 w 1981"/>
                  <a:gd name="T43" fmla="*/ 2147483646 h 1000"/>
                  <a:gd name="T44" fmla="*/ 2147483646 w 1981"/>
                  <a:gd name="T45" fmla="*/ 2147483646 h 1000"/>
                  <a:gd name="T46" fmla="*/ 2147483646 w 1981"/>
                  <a:gd name="T47" fmla="*/ 2147483646 h 1000"/>
                  <a:gd name="T48" fmla="*/ 2147483646 w 1981"/>
                  <a:gd name="T49" fmla="*/ 2147483646 h 1000"/>
                  <a:gd name="T50" fmla="*/ 2147483646 w 1981"/>
                  <a:gd name="T51" fmla="*/ 2147483646 h 1000"/>
                  <a:gd name="T52" fmla="*/ 2147483646 w 1981"/>
                  <a:gd name="T53" fmla="*/ 2147483646 h 1000"/>
                  <a:gd name="T54" fmla="*/ 2147483646 w 1981"/>
                  <a:gd name="T55" fmla="*/ 2147483646 h 1000"/>
                  <a:gd name="T56" fmla="*/ 2147483646 w 1981"/>
                  <a:gd name="T57" fmla="*/ 2147483646 h 1000"/>
                  <a:gd name="T58" fmla="*/ 2147483646 w 1981"/>
                  <a:gd name="T59" fmla="*/ 2147483646 h 1000"/>
                  <a:gd name="T60" fmla="*/ 2147483646 w 1981"/>
                  <a:gd name="T61" fmla="*/ 2147483646 h 1000"/>
                  <a:gd name="T62" fmla="*/ 2147483646 w 1981"/>
                  <a:gd name="T63" fmla="*/ 2147483646 h 1000"/>
                  <a:gd name="T64" fmla="*/ 2147483646 w 1981"/>
                  <a:gd name="T65" fmla="*/ 2147483646 h 1000"/>
                  <a:gd name="T66" fmla="*/ 2147483646 w 1981"/>
                  <a:gd name="T67" fmla="*/ 2147483646 h 1000"/>
                  <a:gd name="T68" fmla="*/ 2147483646 w 1981"/>
                  <a:gd name="T69" fmla="*/ 2147483646 h 1000"/>
                  <a:gd name="T70" fmla="*/ 2147483646 w 1981"/>
                  <a:gd name="T71" fmla="*/ 2147483646 h 1000"/>
                  <a:gd name="T72" fmla="*/ 2147483646 w 1981"/>
                  <a:gd name="T73" fmla="*/ 2147483646 h 1000"/>
                  <a:gd name="T74" fmla="*/ 2147483646 w 1981"/>
                  <a:gd name="T75" fmla="*/ 2147483646 h 1000"/>
                  <a:gd name="T76" fmla="*/ 2147483646 w 1981"/>
                  <a:gd name="T77" fmla="*/ 2147483646 h 1000"/>
                  <a:gd name="T78" fmla="*/ 2147483646 w 1981"/>
                  <a:gd name="T79" fmla="*/ 2147483646 h 1000"/>
                  <a:gd name="T80" fmla="*/ 2147483646 w 1981"/>
                  <a:gd name="T81" fmla="*/ 2147483646 h 1000"/>
                  <a:gd name="T82" fmla="*/ 2147483646 w 1981"/>
                  <a:gd name="T83" fmla="*/ 2147483646 h 1000"/>
                  <a:gd name="T84" fmla="*/ 2147483646 w 1981"/>
                  <a:gd name="T85" fmla="*/ 2147483646 h 1000"/>
                  <a:gd name="T86" fmla="*/ 2147483646 w 1981"/>
                  <a:gd name="T87" fmla="*/ 2147483646 h 1000"/>
                  <a:gd name="T88" fmla="*/ 2147483646 w 1981"/>
                  <a:gd name="T89" fmla="*/ 2147483646 h 1000"/>
                  <a:gd name="T90" fmla="*/ 2147483646 w 1981"/>
                  <a:gd name="T91" fmla="*/ 2147483646 h 1000"/>
                  <a:gd name="T92" fmla="*/ 2147483646 w 1981"/>
                  <a:gd name="T93" fmla="*/ 2147483646 h 1000"/>
                  <a:gd name="T94" fmla="*/ 2147483646 w 1981"/>
                  <a:gd name="T95" fmla="*/ 2147483646 h 1000"/>
                  <a:gd name="T96" fmla="*/ 2147483646 w 1981"/>
                  <a:gd name="T97" fmla="*/ 2147483646 h 1000"/>
                  <a:gd name="T98" fmla="*/ 2147483646 w 1981"/>
                  <a:gd name="T99" fmla="*/ 2147483646 h 1000"/>
                  <a:gd name="T100" fmla="*/ 2147483646 w 1981"/>
                  <a:gd name="T101" fmla="*/ 2147483646 h 1000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1981" h="1000">
                    <a:moveTo>
                      <a:pt x="0" y="0"/>
                    </a:moveTo>
                    <a:lnTo>
                      <a:pt x="41" y="0"/>
                    </a:lnTo>
                    <a:lnTo>
                      <a:pt x="41" y="9"/>
                    </a:lnTo>
                    <a:lnTo>
                      <a:pt x="67" y="9"/>
                    </a:lnTo>
                    <a:lnTo>
                      <a:pt x="67" y="25"/>
                    </a:lnTo>
                    <a:lnTo>
                      <a:pt x="75" y="25"/>
                    </a:lnTo>
                    <a:lnTo>
                      <a:pt x="75" y="33"/>
                    </a:lnTo>
                    <a:lnTo>
                      <a:pt x="77" y="33"/>
                    </a:lnTo>
                    <a:lnTo>
                      <a:pt x="77" y="49"/>
                    </a:lnTo>
                    <a:lnTo>
                      <a:pt x="81" y="49"/>
                    </a:lnTo>
                    <a:lnTo>
                      <a:pt x="81" y="65"/>
                    </a:lnTo>
                    <a:lnTo>
                      <a:pt x="84" y="65"/>
                    </a:lnTo>
                    <a:lnTo>
                      <a:pt x="84" y="73"/>
                    </a:lnTo>
                    <a:lnTo>
                      <a:pt x="85" y="73"/>
                    </a:lnTo>
                    <a:lnTo>
                      <a:pt x="85" y="81"/>
                    </a:lnTo>
                    <a:lnTo>
                      <a:pt x="87" y="81"/>
                    </a:lnTo>
                    <a:lnTo>
                      <a:pt x="87" y="106"/>
                    </a:lnTo>
                    <a:lnTo>
                      <a:pt x="90" y="106"/>
                    </a:lnTo>
                    <a:lnTo>
                      <a:pt x="90" y="122"/>
                    </a:lnTo>
                    <a:lnTo>
                      <a:pt x="96" y="122"/>
                    </a:lnTo>
                    <a:lnTo>
                      <a:pt x="96" y="130"/>
                    </a:lnTo>
                    <a:lnTo>
                      <a:pt x="98" y="130"/>
                    </a:lnTo>
                    <a:lnTo>
                      <a:pt x="98" y="138"/>
                    </a:lnTo>
                    <a:lnTo>
                      <a:pt x="102" y="138"/>
                    </a:lnTo>
                    <a:lnTo>
                      <a:pt x="102" y="146"/>
                    </a:lnTo>
                    <a:lnTo>
                      <a:pt x="148" y="146"/>
                    </a:lnTo>
                    <a:lnTo>
                      <a:pt x="148" y="154"/>
                    </a:lnTo>
                    <a:lnTo>
                      <a:pt x="151" y="154"/>
                    </a:lnTo>
                    <a:lnTo>
                      <a:pt x="151" y="162"/>
                    </a:lnTo>
                    <a:lnTo>
                      <a:pt x="159" y="162"/>
                    </a:lnTo>
                    <a:lnTo>
                      <a:pt x="159" y="186"/>
                    </a:lnTo>
                    <a:lnTo>
                      <a:pt x="163" y="186"/>
                    </a:lnTo>
                    <a:lnTo>
                      <a:pt x="163" y="194"/>
                    </a:lnTo>
                    <a:lnTo>
                      <a:pt x="169" y="194"/>
                    </a:lnTo>
                    <a:lnTo>
                      <a:pt x="169" y="203"/>
                    </a:lnTo>
                    <a:lnTo>
                      <a:pt x="173" y="203"/>
                    </a:lnTo>
                    <a:lnTo>
                      <a:pt x="173" y="244"/>
                    </a:lnTo>
                    <a:lnTo>
                      <a:pt x="175" y="244"/>
                    </a:lnTo>
                    <a:lnTo>
                      <a:pt x="175" y="252"/>
                    </a:lnTo>
                    <a:lnTo>
                      <a:pt x="177" y="252"/>
                    </a:lnTo>
                    <a:lnTo>
                      <a:pt x="177" y="260"/>
                    </a:lnTo>
                    <a:lnTo>
                      <a:pt x="181" y="260"/>
                    </a:lnTo>
                    <a:lnTo>
                      <a:pt x="181" y="268"/>
                    </a:lnTo>
                    <a:lnTo>
                      <a:pt x="185" y="268"/>
                    </a:lnTo>
                    <a:lnTo>
                      <a:pt x="185" y="276"/>
                    </a:lnTo>
                    <a:lnTo>
                      <a:pt x="228" y="276"/>
                    </a:lnTo>
                    <a:lnTo>
                      <a:pt x="228" y="285"/>
                    </a:lnTo>
                    <a:lnTo>
                      <a:pt x="245" y="285"/>
                    </a:lnTo>
                    <a:lnTo>
                      <a:pt x="245" y="293"/>
                    </a:lnTo>
                    <a:lnTo>
                      <a:pt x="247" y="293"/>
                    </a:lnTo>
                    <a:lnTo>
                      <a:pt x="247" y="301"/>
                    </a:lnTo>
                    <a:lnTo>
                      <a:pt x="253" y="301"/>
                    </a:lnTo>
                    <a:lnTo>
                      <a:pt x="253" y="318"/>
                    </a:lnTo>
                    <a:lnTo>
                      <a:pt x="255" y="318"/>
                    </a:lnTo>
                    <a:lnTo>
                      <a:pt x="255" y="335"/>
                    </a:lnTo>
                    <a:lnTo>
                      <a:pt x="257" y="335"/>
                    </a:lnTo>
                    <a:lnTo>
                      <a:pt x="257" y="343"/>
                    </a:lnTo>
                    <a:lnTo>
                      <a:pt x="259" y="343"/>
                    </a:lnTo>
                    <a:lnTo>
                      <a:pt x="259" y="377"/>
                    </a:lnTo>
                    <a:lnTo>
                      <a:pt x="261" y="377"/>
                    </a:lnTo>
                    <a:lnTo>
                      <a:pt x="261" y="394"/>
                    </a:lnTo>
                    <a:lnTo>
                      <a:pt x="269" y="394"/>
                    </a:lnTo>
                    <a:lnTo>
                      <a:pt x="269" y="402"/>
                    </a:lnTo>
                    <a:lnTo>
                      <a:pt x="273" y="402"/>
                    </a:lnTo>
                    <a:lnTo>
                      <a:pt x="273" y="420"/>
                    </a:lnTo>
                    <a:lnTo>
                      <a:pt x="275" y="420"/>
                    </a:lnTo>
                    <a:lnTo>
                      <a:pt x="275" y="429"/>
                    </a:lnTo>
                    <a:lnTo>
                      <a:pt x="330" y="429"/>
                    </a:lnTo>
                    <a:lnTo>
                      <a:pt x="330" y="438"/>
                    </a:lnTo>
                    <a:lnTo>
                      <a:pt x="332" y="438"/>
                    </a:lnTo>
                    <a:lnTo>
                      <a:pt x="332" y="456"/>
                    </a:lnTo>
                    <a:lnTo>
                      <a:pt x="336" y="456"/>
                    </a:lnTo>
                    <a:lnTo>
                      <a:pt x="336" y="465"/>
                    </a:lnTo>
                    <a:lnTo>
                      <a:pt x="341" y="465"/>
                    </a:lnTo>
                    <a:lnTo>
                      <a:pt x="341" y="483"/>
                    </a:lnTo>
                    <a:lnTo>
                      <a:pt x="347" y="483"/>
                    </a:lnTo>
                    <a:lnTo>
                      <a:pt x="347" y="493"/>
                    </a:lnTo>
                    <a:lnTo>
                      <a:pt x="350" y="493"/>
                    </a:lnTo>
                    <a:lnTo>
                      <a:pt x="350" y="502"/>
                    </a:lnTo>
                    <a:lnTo>
                      <a:pt x="355" y="502"/>
                    </a:lnTo>
                    <a:lnTo>
                      <a:pt x="355" y="512"/>
                    </a:lnTo>
                    <a:lnTo>
                      <a:pt x="359" y="512"/>
                    </a:lnTo>
                    <a:lnTo>
                      <a:pt x="359" y="522"/>
                    </a:lnTo>
                    <a:lnTo>
                      <a:pt x="361" y="522"/>
                    </a:lnTo>
                    <a:lnTo>
                      <a:pt x="361" y="531"/>
                    </a:lnTo>
                    <a:lnTo>
                      <a:pt x="383" y="531"/>
                    </a:lnTo>
                    <a:lnTo>
                      <a:pt x="383" y="541"/>
                    </a:lnTo>
                    <a:lnTo>
                      <a:pt x="389" y="541"/>
                    </a:lnTo>
                    <a:lnTo>
                      <a:pt x="389" y="549"/>
                    </a:lnTo>
                    <a:lnTo>
                      <a:pt x="428" y="549"/>
                    </a:lnTo>
                    <a:lnTo>
                      <a:pt x="428" y="559"/>
                    </a:lnTo>
                    <a:lnTo>
                      <a:pt x="432" y="559"/>
                    </a:lnTo>
                    <a:lnTo>
                      <a:pt x="432" y="569"/>
                    </a:lnTo>
                    <a:lnTo>
                      <a:pt x="436" y="569"/>
                    </a:lnTo>
                    <a:lnTo>
                      <a:pt x="436" y="578"/>
                    </a:lnTo>
                    <a:lnTo>
                      <a:pt x="441" y="578"/>
                    </a:lnTo>
                    <a:lnTo>
                      <a:pt x="441" y="597"/>
                    </a:lnTo>
                    <a:lnTo>
                      <a:pt x="447" y="597"/>
                    </a:lnTo>
                    <a:lnTo>
                      <a:pt x="447" y="607"/>
                    </a:lnTo>
                    <a:lnTo>
                      <a:pt x="453" y="607"/>
                    </a:lnTo>
                    <a:lnTo>
                      <a:pt x="453" y="616"/>
                    </a:lnTo>
                    <a:lnTo>
                      <a:pt x="479" y="616"/>
                    </a:lnTo>
                    <a:lnTo>
                      <a:pt x="479" y="626"/>
                    </a:lnTo>
                    <a:lnTo>
                      <a:pt x="483" y="626"/>
                    </a:lnTo>
                    <a:lnTo>
                      <a:pt x="483" y="636"/>
                    </a:lnTo>
                    <a:lnTo>
                      <a:pt x="489" y="636"/>
                    </a:lnTo>
                    <a:lnTo>
                      <a:pt x="489" y="646"/>
                    </a:lnTo>
                    <a:lnTo>
                      <a:pt x="526" y="646"/>
                    </a:lnTo>
                    <a:lnTo>
                      <a:pt x="526" y="655"/>
                    </a:lnTo>
                    <a:lnTo>
                      <a:pt x="555" y="655"/>
                    </a:lnTo>
                    <a:lnTo>
                      <a:pt x="555" y="674"/>
                    </a:lnTo>
                    <a:lnTo>
                      <a:pt x="559" y="674"/>
                    </a:lnTo>
                    <a:lnTo>
                      <a:pt x="559" y="685"/>
                    </a:lnTo>
                    <a:lnTo>
                      <a:pt x="579" y="685"/>
                    </a:lnTo>
                    <a:lnTo>
                      <a:pt x="579" y="695"/>
                    </a:lnTo>
                    <a:lnTo>
                      <a:pt x="581" y="695"/>
                    </a:lnTo>
                    <a:lnTo>
                      <a:pt x="581" y="705"/>
                    </a:lnTo>
                    <a:lnTo>
                      <a:pt x="608" y="705"/>
                    </a:lnTo>
                    <a:lnTo>
                      <a:pt x="608" y="715"/>
                    </a:lnTo>
                    <a:lnTo>
                      <a:pt x="643" y="715"/>
                    </a:lnTo>
                    <a:lnTo>
                      <a:pt x="643" y="725"/>
                    </a:lnTo>
                    <a:lnTo>
                      <a:pt x="677" y="725"/>
                    </a:lnTo>
                    <a:lnTo>
                      <a:pt x="677" y="735"/>
                    </a:lnTo>
                    <a:lnTo>
                      <a:pt x="689" y="735"/>
                    </a:lnTo>
                    <a:lnTo>
                      <a:pt x="689" y="746"/>
                    </a:lnTo>
                    <a:lnTo>
                      <a:pt x="800" y="746"/>
                    </a:lnTo>
                    <a:lnTo>
                      <a:pt x="800" y="758"/>
                    </a:lnTo>
                    <a:lnTo>
                      <a:pt x="820" y="758"/>
                    </a:lnTo>
                    <a:lnTo>
                      <a:pt x="820" y="771"/>
                    </a:lnTo>
                    <a:lnTo>
                      <a:pt x="828" y="771"/>
                    </a:lnTo>
                    <a:lnTo>
                      <a:pt x="828" y="784"/>
                    </a:lnTo>
                    <a:lnTo>
                      <a:pt x="832" y="784"/>
                    </a:lnTo>
                    <a:lnTo>
                      <a:pt x="832" y="797"/>
                    </a:lnTo>
                    <a:lnTo>
                      <a:pt x="859" y="797"/>
                    </a:lnTo>
                    <a:lnTo>
                      <a:pt x="859" y="822"/>
                    </a:lnTo>
                    <a:lnTo>
                      <a:pt x="934" y="822"/>
                    </a:lnTo>
                    <a:lnTo>
                      <a:pt x="934" y="835"/>
                    </a:lnTo>
                    <a:lnTo>
                      <a:pt x="944" y="835"/>
                    </a:lnTo>
                    <a:lnTo>
                      <a:pt x="944" y="848"/>
                    </a:lnTo>
                    <a:lnTo>
                      <a:pt x="1065" y="848"/>
                    </a:lnTo>
                    <a:lnTo>
                      <a:pt x="1065" y="861"/>
                    </a:lnTo>
                    <a:lnTo>
                      <a:pt x="1073" y="861"/>
                    </a:lnTo>
                    <a:lnTo>
                      <a:pt x="1073" y="874"/>
                    </a:lnTo>
                    <a:lnTo>
                      <a:pt x="1332" y="874"/>
                    </a:lnTo>
                    <a:lnTo>
                      <a:pt x="1332" y="890"/>
                    </a:lnTo>
                    <a:lnTo>
                      <a:pt x="1440" y="890"/>
                    </a:lnTo>
                    <a:lnTo>
                      <a:pt x="1440" y="908"/>
                    </a:lnTo>
                    <a:lnTo>
                      <a:pt x="1561" y="908"/>
                    </a:lnTo>
                    <a:lnTo>
                      <a:pt x="1561" y="926"/>
                    </a:lnTo>
                    <a:lnTo>
                      <a:pt x="1712" y="926"/>
                    </a:lnTo>
                    <a:lnTo>
                      <a:pt x="1712" y="948"/>
                    </a:lnTo>
                    <a:lnTo>
                      <a:pt x="1746" y="948"/>
                    </a:lnTo>
                    <a:lnTo>
                      <a:pt x="1746" y="1000"/>
                    </a:lnTo>
                    <a:lnTo>
                      <a:pt x="1981" y="1000"/>
                    </a:lnTo>
                  </a:path>
                </a:pathLst>
              </a:custGeom>
              <a:noFill/>
              <a:ln w="25400" cap="flat">
                <a:solidFill>
                  <a:srgbClr val="0042A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216005">
                  <a:defRPr/>
                </a:pPr>
                <a:endParaRPr lang="en-US" sz="851" kern="0" dirty="0">
                  <a:solidFill>
                    <a:srgbClr val="5A5A5A"/>
                  </a:solidFill>
                </a:endParaRPr>
              </a:p>
            </p:txBody>
          </p:sp>
          <p:grpSp>
            <p:nvGrpSpPr>
              <p:cNvPr id="34" name="Group 14">
                <a:extLst>
                  <a:ext uri="{FF2B5EF4-FFF2-40B4-BE49-F238E27FC236}">
                    <a16:creationId xmlns:a16="http://schemas.microsoft.com/office/drawing/2014/main" id="{32B21A35-97E7-42BC-8C32-6CF97DAC2FAF}"/>
                  </a:ext>
                </a:extLst>
              </p:cNvPr>
              <p:cNvGrpSpPr/>
              <p:nvPr/>
            </p:nvGrpSpPr>
            <p:grpSpPr>
              <a:xfrm>
                <a:off x="1357770" y="2486196"/>
                <a:ext cx="2915920" cy="1247457"/>
                <a:chOff x="5337331" y="4235058"/>
                <a:chExt cx="2915920" cy="1247457"/>
              </a:xfrm>
              <a:solidFill>
                <a:srgbClr val="0042A6"/>
              </a:solidFill>
            </p:grpSpPr>
            <p:sp>
              <p:nvSpPr>
                <p:cNvPr id="35" name="Freeform 128">
                  <a:extLst>
                    <a:ext uri="{FF2B5EF4-FFF2-40B4-BE49-F238E27FC236}">
                      <a16:creationId xmlns:a16="http://schemas.microsoft.com/office/drawing/2014/main" id="{9A295A10-EBAE-4346-AAC3-2FB5A53AB72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37331" y="4235058"/>
                  <a:ext cx="45720" cy="45720"/>
                </a:xfrm>
                <a:prstGeom prst="ellipse">
                  <a:avLst/>
                </a:prstGeom>
                <a:grpFill/>
                <a:ln w="9525">
                  <a:solidFill>
                    <a:srgbClr val="0042A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6005">
                    <a:defRPr/>
                  </a:pPr>
                  <a:endParaRPr lang="en-US" sz="851" kern="0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6" name="Freeform 129">
                  <a:extLst>
                    <a:ext uri="{FF2B5EF4-FFF2-40B4-BE49-F238E27FC236}">
                      <a16:creationId xmlns:a16="http://schemas.microsoft.com/office/drawing/2014/main" id="{707A1F64-DA67-4176-9CA6-262F684A9F1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37331" y="4235058"/>
                  <a:ext cx="45720" cy="45720"/>
                </a:xfrm>
                <a:prstGeom prst="ellipse">
                  <a:avLst/>
                </a:prstGeom>
                <a:grpFill/>
                <a:ln w="9525">
                  <a:solidFill>
                    <a:srgbClr val="0042A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6005">
                    <a:defRPr/>
                  </a:pPr>
                  <a:endParaRPr lang="en-US" sz="851" kern="0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7" name="Freeform 130">
                  <a:extLst>
                    <a:ext uri="{FF2B5EF4-FFF2-40B4-BE49-F238E27FC236}">
                      <a16:creationId xmlns:a16="http://schemas.microsoft.com/office/drawing/2014/main" id="{FFC4F0AC-BAD4-418E-8DDE-97B60A930BC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51631" y="4314433"/>
                  <a:ext cx="45720" cy="45720"/>
                </a:xfrm>
                <a:prstGeom prst="ellipse">
                  <a:avLst/>
                </a:prstGeom>
                <a:grpFill/>
                <a:ln w="9525">
                  <a:solidFill>
                    <a:srgbClr val="0042A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6005">
                    <a:defRPr/>
                  </a:pPr>
                  <a:endParaRPr lang="en-US" sz="851" kern="0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8" name="Freeform 131">
                  <a:extLst>
                    <a:ext uri="{FF2B5EF4-FFF2-40B4-BE49-F238E27FC236}">
                      <a16:creationId xmlns:a16="http://schemas.microsoft.com/office/drawing/2014/main" id="{1F21C6B8-AF7D-4CB2-871B-C2F87B6DFDC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73856" y="4446195"/>
                  <a:ext cx="45720" cy="45720"/>
                </a:xfrm>
                <a:prstGeom prst="ellipse">
                  <a:avLst/>
                </a:prstGeom>
                <a:grpFill/>
                <a:ln w="9525">
                  <a:solidFill>
                    <a:srgbClr val="0042A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6005">
                    <a:defRPr/>
                  </a:pPr>
                  <a:endParaRPr lang="en-US" sz="851" kern="0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9" name="Freeform 132">
                  <a:extLst>
                    <a:ext uri="{FF2B5EF4-FFF2-40B4-BE49-F238E27FC236}">
                      <a16:creationId xmlns:a16="http://schemas.microsoft.com/office/drawing/2014/main" id="{88101C7C-192D-4611-897C-CF6D1E40C36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73856" y="4446195"/>
                  <a:ext cx="45720" cy="45720"/>
                </a:xfrm>
                <a:prstGeom prst="ellipse">
                  <a:avLst/>
                </a:prstGeom>
                <a:grpFill/>
                <a:ln w="9525">
                  <a:solidFill>
                    <a:srgbClr val="0042A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6005">
                    <a:defRPr/>
                  </a:pPr>
                  <a:endParaRPr lang="en-US" sz="851" kern="0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0" name="Freeform 133">
                  <a:extLst>
                    <a:ext uri="{FF2B5EF4-FFF2-40B4-BE49-F238E27FC236}">
                      <a16:creationId xmlns:a16="http://schemas.microsoft.com/office/drawing/2014/main" id="{708D95B6-984E-4ED3-A5D5-E9DF2C5FCD2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86556" y="4473183"/>
                  <a:ext cx="45720" cy="45720"/>
                </a:xfrm>
                <a:prstGeom prst="ellipse">
                  <a:avLst/>
                </a:prstGeom>
                <a:grpFill/>
                <a:ln w="9525">
                  <a:solidFill>
                    <a:srgbClr val="0042A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6005">
                    <a:defRPr/>
                  </a:pPr>
                  <a:endParaRPr lang="en-US" sz="851" kern="0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1" name="Freeform 134">
                  <a:extLst>
                    <a:ext uri="{FF2B5EF4-FFF2-40B4-BE49-F238E27FC236}">
                      <a16:creationId xmlns:a16="http://schemas.microsoft.com/office/drawing/2014/main" id="{3A96DF93-83C2-4DAD-8FEA-DA392DE190E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92906" y="4487470"/>
                  <a:ext cx="45720" cy="45720"/>
                </a:xfrm>
                <a:prstGeom prst="ellipse">
                  <a:avLst/>
                </a:prstGeom>
                <a:grpFill/>
                <a:ln w="9525">
                  <a:solidFill>
                    <a:srgbClr val="0042A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6005">
                    <a:defRPr/>
                  </a:pPr>
                  <a:endParaRPr lang="en-US" sz="851" kern="0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2" name="Freeform 135">
                  <a:extLst>
                    <a:ext uri="{FF2B5EF4-FFF2-40B4-BE49-F238E27FC236}">
                      <a16:creationId xmlns:a16="http://schemas.microsoft.com/office/drawing/2014/main" id="{2249392A-50FE-4F15-9092-B0955F4A2E1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21481" y="4530333"/>
                  <a:ext cx="45720" cy="45720"/>
                </a:xfrm>
                <a:prstGeom prst="ellipse">
                  <a:avLst/>
                </a:prstGeom>
                <a:grpFill/>
                <a:ln w="9525">
                  <a:solidFill>
                    <a:srgbClr val="0042A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6005">
                    <a:defRPr/>
                  </a:pPr>
                  <a:endParaRPr lang="en-US" sz="851" kern="0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3" name="Freeform 136">
                  <a:extLst>
                    <a:ext uri="{FF2B5EF4-FFF2-40B4-BE49-F238E27FC236}">
                      <a16:creationId xmlns:a16="http://schemas.microsoft.com/office/drawing/2014/main" id="{D7B307E3-1D67-4A9A-B2F0-F39921F2C68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45294" y="4530333"/>
                  <a:ext cx="45720" cy="45720"/>
                </a:xfrm>
                <a:prstGeom prst="ellipse">
                  <a:avLst/>
                </a:prstGeom>
                <a:grpFill/>
                <a:ln w="9525">
                  <a:solidFill>
                    <a:srgbClr val="0042A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6005">
                    <a:defRPr/>
                  </a:pPr>
                  <a:endParaRPr lang="en-US" sz="851" kern="0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4" name="Freeform 137">
                  <a:extLst>
                    <a:ext uri="{FF2B5EF4-FFF2-40B4-BE49-F238E27FC236}">
                      <a16:creationId xmlns:a16="http://schemas.microsoft.com/office/drawing/2014/main" id="{0793DD09-7CA4-4C9B-A7DE-48D1C52CA3D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89744" y="4573195"/>
                  <a:ext cx="45720" cy="45720"/>
                </a:xfrm>
                <a:prstGeom prst="ellipse">
                  <a:avLst/>
                </a:prstGeom>
                <a:grpFill/>
                <a:ln w="9525">
                  <a:solidFill>
                    <a:srgbClr val="0042A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6005">
                    <a:defRPr/>
                  </a:pPr>
                  <a:endParaRPr lang="en-US" sz="851" kern="0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5" name="Freeform 138">
                  <a:extLst>
                    <a:ext uri="{FF2B5EF4-FFF2-40B4-BE49-F238E27FC236}">
                      <a16:creationId xmlns:a16="http://schemas.microsoft.com/office/drawing/2014/main" id="{D7EC8DC4-2EB0-4AA5-8D53-3110489AD42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00856" y="4587483"/>
                  <a:ext cx="45720" cy="45720"/>
                </a:xfrm>
                <a:prstGeom prst="ellipse">
                  <a:avLst/>
                </a:prstGeom>
                <a:grpFill/>
                <a:ln w="9525">
                  <a:solidFill>
                    <a:srgbClr val="0042A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6005">
                    <a:defRPr/>
                  </a:pPr>
                  <a:endParaRPr lang="en-US" sz="851" kern="0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6" name="Freeform 139">
                  <a:extLst>
                    <a:ext uri="{FF2B5EF4-FFF2-40B4-BE49-F238E27FC236}">
                      <a16:creationId xmlns:a16="http://schemas.microsoft.com/office/drawing/2014/main" id="{73EC0226-C932-4980-8D07-87FCBE1B72F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23081" y="4646220"/>
                  <a:ext cx="45720" cy="45720"/>
                </a:xfrm>
                <a:prstGeom prst="ellipse">
                  <a:avLst/>
                </a:prstGeom>
                <a:grpFill/>
                <a:ln w="9525">
                  <a:solidFill>
                    <a:srgbClr val="0042A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6005">
                    <a:defRPr/>
                  </a:pPr>
                  <a:endParaRPr lang="en-US" sz="851" kern="0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7" name="Freeform 140">
                  <a:extLst>
                    <a:ext uri="{FF2B5EF4-FFF2-40B4-BE49-F238E27FC236}">
                      <a16:creationId xmlns:a16="http://schemas.microsoft.com/office/drawing/2014/main" id="{BD068989-751B-4A8C-8966-20694CB8D33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770719" y="4811320"/>
                  <a:ext cx="45720" cy="45720"/>
                </a:xfrm>
                <a:prstGeom prst="ellipse">
                  <a:avLst/>
                </a:prstGeom>
                <a:grpFill/>
                <a:ln w="9525">
                  <a:solidFill>
                    <a:srgbClr val="0042A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6005">
                    <a:defRPr/>
                  </a:pPr>
                  <a:endParaRPr lang="en-US" sz="851" kern="0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8" name="Freeform 141">
                  <a:extLst>
                    <a:ext uri="{FF2B5EF4-FFF2-40B4-BE49-F238E27FC236}">
                      <a16:creationId xmlns:a16="http://schemas.microsoft.com/office/drawing/2014/main" id="{65C84CA9-CB2F-4222-96CC-588584361AD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43756" y="4920858"/>
                  <a:ext cx="45720" cy="45720"/>
                </a:xfrm>
                <a:prstGeom prst="ellipse">
                  <a:avLst/>
                </a:prstGeom>
                <a:grpFill/>
                <a:ln w="9525">
                  <a:solidFill>
                    <a:srgbClr val="0042A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6005">
                    <a:defRPr/>
                  </a:pPr>
                  <a:endParaRPr lang="en-US" sz="851" kern="0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9" name="Freeform 142">
                  <a:extLst>
                    <a:ext uri="{FF2B5EF4-FFF2-40B4-BE49-F238E27FC236}">
                      <a16:creationId xmlns:a16="http://schemas.microsoft.com/office/drawing/2014/main" id="{2D6CB9E3-381F-4F26-8855-C2C380FD864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24719" y="4966895"/>
                  <a:ext cx="45720" cy="45720"/>
                </a:xfrm>
                <a:prstGeom prst="ellipse">
                  <a:avLst/>
                </a:prstGeom>
                <a:grpFill/>
                <a:ln w="9525">
                  <a:solidFill>
                    <a:srgbClr val="0042A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6005">
                    <a:defRPr/>
                  </a:pPr>
                  <a:endParaRPr lang="en-US" sz="851" kern="0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0" name="Freeform 143">
                  <a:extLst>
                    <a:ext uri="{FF2B5EF4-FFF2-40B4-BE49-F238E27FC236}">
                      <a16:creationId xmlns:a16="http://schemas.microsoft.com/office/drawing/2014/main" id="{A792DAC7-1F12-4F8A-9608-1385B7CD654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140606" y="5016108"/>
                  <a:ext cx="45720" cy="45720"/>
                </a:xfrm>
                <a:prstGeom prst="ellipse">
                  <a:avLst/>
                </a:prstGeom>
                <a:grpFill/>
                <a:ln w="9525">
                  <a:solidFill>
                    <a:srgbClr val="0042A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6005">
                    <a:defRPr/>
                  </a:pPr>
                  <a:endParaRPr lang="en-US" sz="851" kern="0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1" name="Freeform 144">
                  <a:extLst>
                    <a:ext uri="{FF2B5EF4-FFF2-40B4-BE49-F238E27FC236}">
                      <a16:creationId xmlns:a16="http://schemas.microsoft.com/office/drawing/2014/main" id="{81D2DB48-987C-4CA2-AC50-A1993BBC34C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140606" y="5016108"/>
                  <a:ext cx="45720" cy="45720"/>
                </a:xfrm>
                <a:prstGeom prst="ellipse">
                  <a:avLst/>
                </a:prstGeom>
                <a:grpFill/>
                <a:ln w="9525">
                  <a:solidFill>
                    <a:srgbClr val="0042A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6005">
                    <a:defRPr/>
                  </a:pPr>
                  <a:endParaRPr lang="en-US" sz="851" kern="0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2" name="Freeform 145">
                  <a:extLst>
                    <a:ext uri="{FF2B5EF4-FFF2-40B4-BE49-F238E27FC236}">
                      <a16:creationId xmlns:a16="http://schemas.microsoft.com/office/drawing/2014/main" id="{C8827FF7-00BF-4015-A19A-2FE87ABFF7C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153306" y="5016108"/>
                  <a:ext cx="45720" cy="45720"/>
                </a:xfrm>
                <a:prstGeom prst="ellipse">
                  <a:avLst/>
                </a:prstGeom>
                <a:grpFill/>
                <a:ln w="9525">
                  <a:solidFill>
                    <a:srgbClr val="0042A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6005">
                    <a:defRPr/>
                  </a:pPr>
                  <a:endParaRPr lang="en-US" sz="851" kern="0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3" name="Freeform 146">
                  <a:extLst>
                    <a:ext uri="{FF2B5EF4-FFF2-40B4-BE49-F238E27FC236}">
                      <a16:creationId xmlns:a16="http://schemas.microsoft.com/office/drawing/2014/main" id="{A0149429-3B65-4BAC-BD92-6CCD0BE1363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192994" y="5035158"/>
                  <a:ext cx="45720" cy="45720"/>
                </a:xfrm>
                <a:prstGeom prst="ellipse">
                  <a:avLst/>
                </a:prstGeom>
                <a:grpFill/>
                <a:ln w="9525">
                  <a:solidFill>
                    <a:srgbClr val="0042A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6005">
                    <a:defRPr/>
                  </a:pPr>
                  <a:endParaRPr lang="en-US" sz="851" kern="0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4" name="Freeform 147">
                  <a:extLst>
                    <a:ext uri="{FF2B5EF4-FFF2-40B4-BE49-F238E27FC236}">
                      <a16:creationId xmlns:a16="http://schemas.microsoft.com/office/drawing/2014/main" id="{B1447B10-659E-4242-A8F9-DA3C2BB23D0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339044" y="5054208"/>
                  <a:ext cx="45720" cy="45720"/>
                </a:xfrm>
                <a:prstGeom prst="ellipse">
                  <a:avLst/>
                </a:prstGeom>
                <a:grpFill/>
                <a:ln w="9525">
                  <a:solidFill>
                    <a:srgbClr val="0042A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6005">
                    <a:defRPr/>
                  </a:pPr>
                  <a:endParaRPr lang="en-US" sz="851" kern="0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5" name="Freeform 148">
                  <a:extLst>
                    <a:ext uri="{FF2B5EF4-FFF2-40B4-BE49-F238E27FC236}">
                      <a16:creationId xmlns:a16="http://schemas.microsoft.com/office/drawing/2014/main" id="{E3503441-0599-4B2B-B483-34DE61AFEF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358094" y="5054208"/>
                  <a:ext cx="45720" cy="45720"/>
                </a:xfrm>
                <a:prstGeom prst="ellipse">
                  <a:avLst/>
                </a:prstGeom>
                <a:grpFill/>
                <a:ln w="9525">
                  <a:solidFill>
                    <a:srgbClr val="0042A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6005">
                    <a:defRPr/>
                  </a:pPr>
                  <a:endParaRPr lang="en-US" sz="851" kern="0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6" name="Freeform 149">
                  <a:extLst>
                    <a:ext uri="{FF2B5EF4-FFF2-40B4-BE49-F238E27FC236}">
                      <a16:creationId xmlns:a16="http://schemas.microsoft.com/office/drawing/2014/main" id="{C8BE72F5-2BF4-42C4-BB39-E5F59329458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766081" y="5236770"/>
                  <a:ext cx="45720" cy="45720"/>
                </a:xfrm>
                <a:prstGeom prst="ellipse">
                  <a:avLst/>
                </a:prstGeom>
                <a:grpFill/>
                <a:ln w="9525">
                  <a:solidFill>
                    <a:srgbClr val="0042A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6005">
                    <a:defRPr/>
                  </a:pPr>
                  <a:endParaRPr lang="en-US" sz="851" kern="0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7" name="Freeform 150">
                  <a:extLst>
                    <a:ext uri="{FF2B5EF4-FFF2-40B4-BE49-F238E27FC236}">
                      <a16:creationId xmlns:a16="http://schemas.microsoft.com/office/drawing/2014/main" id="{0DE81CA0-3472-42B2-ACA5-136487A83C4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766081" y="5236770"/>
                  <a:ext cx="45720" cy="45720"/>
                </a:xfrm>
                <a:prstGeom prst="ellipse">
                  <a:avLst/>
                </a:prstGeom>
                <a:grpFill/>
                <a:ln w="9525">
                  <a:solidFill>
                    <a:srgbClr val="0042A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6005">
                    <a:defRPr/>
                  </a:pPr>
                  <a:endParaRPr lang="en-US" sz="851" kern="0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8" name="Freeform 151">
                  <a:extLst>
                    <a:ext uri="{FF2B5EF4-FFF2-40B4-BE49-F238E27FC236}">
                      <a16:creationId xmlns:a16="http://schemas.microsoft.com/office/drawing/2014/main" id="{EF5D4A0E-C4CE-4EFC-BE33-746AD0A1D51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966106" y="5236770"/>
                  <a:ext cx="45720" cy="45720"/>
                </a:xfrm>
                <a:prstGeom prst="ellipse">
                  <a:avLst/>
                </a:prstGeom>
                <a:grpFill/>
                <a:ln w="9525">
                  <a:solidFill>
                    <a:srgbClr val="0042A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6005">
                    <a:defRPr/>
                  </a:pPr>
                  <a:endParaRPr lang="en-US" sz="851" kern="0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9" name="Freeform 152">
                  <a:extLst>
                    <a:ext uri="{FF2B5EF4-FFF2-40B4-BE49-F238E27FC236}">
                      <a16:creationId xmlns:a16="http://schemas.microsoft.com/office/drawing/2014/main" id="{4CCD7DED-65A8-46A8-AB68-E5CDDBACDE2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196294" y="5262170"/>
                  <a:ext cx="45720" cy="45720"/>
                </a:xfrm>
                <a:prstGeom prst="ellipse">
                  <a:avLst/>
                </a:prstGeom>
                <a:grpFill/>
                <a:ln w="9525">
                  <a:solidFill>
                    <a:srgbClr val="0042A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6005">
                    <a:defRPr/>
                  </a:pPr>
                  <a:endParaRPr lang="en-US" sz="851" kern="0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60" name="Freeform 153">
                  <a:extLst>
                    <a:ext uri="{FF2B5EF4-FFF2-40B4-BE49-F238E27FC236}">
                      <a16:creationId xmlns:a16="http://schemas.microsoft.com/office/drawing/2014/main" id="{8F94E0FC-1D38-42F7-9E1A-3D94E21E3CC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24931" y="5319320"/>
                  <a:ext cx="45720" cy="45720"/>
                </a:xfrm>
                <a:prstGeom prst="ellipse">
                  <a:avLst/>
                </a:prstGeom>
                <a:grpFill/>
                <a:ln w="9525">
                  <a:solidFill>
                    <a:srgbClr val="0042A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6005">
                    <a:defRPr/>
                  </a:pPr>
                  <a:endParaRPr lang="en-US" sz="851" kern="0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61" name="Freeform 154">
                  <a:extLst>
                    <a:ext uri="{FF2B5EF4-FFF2-40B4-BE49-F238E27FC236}">
                      <a16:creationId xmlns:a16="http://schemas.microsoft.com/office/drawing/2014/main" id="{BC932F90-CF3E-45FE-8DD3-A566CECC92C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86844" y="5352658"/>
                  <a:ext cx="45720" cy="45720"/>
                </a:xfrm>
                <a:prstGeom prst="ellipse">
                  <a:avLst/>
                </a:prstGeom>
                <a:grpFill/>
                <a:ln w="9525">
                  <a:solidFill>
                    <a:srgbClr val="0042A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6005">
                    <a:defRPr/>
                  </a:pPr>
                  <a:endParaRPr lang="en-US" sz="851" kern="0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62" name="Freeform 155">
                  <a:extLst>
                    <a:ext uri="{FF2B5EF4-FFF2-40B4-BE49-F238E27FC236}">
                      <a16:creationId xmlns:a16="http://schemas.microsoft.com/office/drawing/2014/main" id="{1DDF367A-22A2-465D-A289-8F8C86B6289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90019" y="5352658"/>
                  <a:ext cx="45720" cy="45720"/>
                </a:xfrm>
                <a:prstGeom prst="ellipse">
                  <a:avLst/>
                </a:prstGeom>
                <a:grpFill/>
                <a:ln w="9525">
                  <a:solidFill>
                    <a:srgbClr val="0042A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6005">
                    <a:defRPr/>
                  </a:pPr>
                  <a:endParaRPr lang="en-US" sz="851" kern="0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63" name="Freeform 156">
                  <a:extLst>
                    <a:ext uri="{FF2B5EF4-FFF2-40B4-BE49-F238E27FC236}">
                      <a16:creationId xmlns:a16="http://schemas.microsoft.com/office/drawing/2014/main" id="{86117D72-8520-45E9-B402-FD7E7BB02D9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93194" y="5352658"/>
                  <a:ext cx="45720" cy="45720"/>
                </a:xfrm>
                <a:prstGeom prst="ellipse">
                  <a:avLst/>
                </a:prstGeom>
                <a:grpFill/>
                <a:ln w="9525">
                  <a:solidFill>
                    <a:srgbClr val="0042A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6005">
                    <a:defRPr/>
                  </a:pPr>
                  <a:endParaRPr lang="en-US" sz="851" kern="0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64" name="Freeform 157">
                  <a:extLst>
                    <a:ext uri="{FF2B5EF4-FFF2-40B4-BE49-F238E27FC236}">
                      <a16:creationId xmlns:a16="http://schemas.microsoft.com/office/drawing/2014/main" id="{CFB7FDD1-9642-499B-88E5-327A144302A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207531" y="5436795"/>
                  <a:ext cx="45720" cy="45720"/>
                </a:xfrm>
                <a:prstGeom prst="ellipse">
                  <a:avLst/>
                </a:prstGeom>
                <a:grpFill/>
                <a:ln w="9525">
                  <a:solidFill>
                    <a:srgbClr val="0042A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6005">
                    <a:defRPr/>
                  </a:pPr>
                  <a:endParaRPr lang="en-US" sz="851" kern="0" dirty="0">
                    <a:solidFill>
                      <a:srgbClr val="FFFFFF"/>
                    </a:solidFill>
                  </a:endParaRPr>
                </a:p>
              </p:txBody>
            </p:sp>
          </p:grpSp>
        </p:grpSp>
        <p:sp>
          <p:nvSpPr>
            <p:cNvPr id="11" name="Freeform 126">
              <a:extLst>
                <a:ext uri="{FF2B5EF4-FFF2-40B4-BE49-F238E27FC236}">
                  <a16:creationId xmlns:a16="http://schemas.microsoft.com/office/drawing/2014/main" id="{F30F8EFF-D19A-4A86-8100-A5DBCF8EDE9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2658" y="2734020"/>
              <a:ext cx="3433246" cy="2487017"/>
            </a:xfrm>
            <a:custGeom>
              <a:avLst/>
              <a:gdLst>
                <a:gd name="T0" fmla="*/ 16 w 1695"/>
                <a:gd name="T1" fmla="*/ 0 h 1053"/>
                <a:gd name="T2" fmla="*/ 18 w 1695"/>
                <a:gd name="T3" fmla="*/ 21 h 1053"/>
                <a:gd name="T4" fmla="*/ 26 w 1695"/>
                <a:gd name="T5" fmla="*/ 42 h 1053"/>
                <a:gd name="T6" fmla="*/ 32 w 1695"/>
                <a:gd name="T7" fmla="*/ 62 h 1053"/>
                <a:gd name="T8" fmla="*/ 63 w 1695"/>
                <a:gd name="T9" fmla="*/ 83 h 1053"/>
                <a:gd name="T10" fmla="*/ 73 w 1695"/>
                <a:gd name="T11" fmla="*/ 103 h 1053"/>
                <a:gd name="T12" fmla="*/ 75 w 1695"/>
                <a:gd name="T13" fmla="*/ 145 h 1053"/>
                <a:gd name="T14" fmla="*/ 81 w 1695"/>
                <a:gd name="T15" fmla="*/ 166 h 1053"/>
                <a:gd name="T16" fmla="*/ 85 w 1695"/>
                <a:gd name="T17" fmla="*/ 186 h 1053"/>
                <a:gd name="T18" fmla="*/ 87 w 1695"/>
                <a:gd name="T19" fmla="*/ 208 h 1053"/>
                <a:gd name="T20" fmla="*/ 90 w 1695"/>
                <a:gd name="T21" fmla="*/ 229 h 1053"/>
                <a:gd name="T22" fmla="*/ 93 w 1695"/>
                <a:gd name="T23" fmla="*/ 250 h 1053"/>
                <a:gd name="T24" fmla="*/ 98 w 1695"/>
                <a:gd name="T25" fmla="*/ 292 h 1053"/>
                <a:gd name="T26" fmla="*/ 102 w 1695"/>
                <a:gd name="T27" fmla="*/ 335 h 1053"/>
                <a:gd name="T28" fmla="*/ 104 w 1695"/>
                <a:gd name="T29" fmla="*/ 355 h 1053"/>
                <a:gd name="T30" fmla="*/ 112 w 1695"/>
                <a:gd name="T31" fmla="*/ 377 h 1053"/>
                <a:gd name="T32" fmla="*/ 130 w 1695"/>
                <a:gd name="T33" fmla="*/ 398 h 1053"/>
                <a:gd name="T34" fmla="*/ 169 w 1695"/>
                <a:gd name="T35" fmla="*/ 419 h 1053"/>
                <a:gd name="T36" fmla="*/ 175 w 1695"/>
                <a:gd name="T37" fmla="*/ 466 h 1053"/>
                <a:gd name="T38" fmla="*/ 181 w 1695"/>
                <a:gd name="T39" fmla="*/ 513 h 1053"/>
                <a:gd name="T40" fmla="*/ 190 w 1695"/>
                <a:gd name="T41" fmla="*/ 560 h 1053"/>
                <a:gd name="T42" fmla="*/ 220 w 1695"/>
                <a:gd name="T43" fmla="*/ 583 h 1053"/>
                <a:gd name="T44" fmla="*/ 245 w 1695"/>
                <a:gd name="T45" fmla="*/ 607 h 1053"/>
                <a:gd name="T46" fmla="*/ 261 w 1695"/>
                <a:gd name="T47" fmla="*/ 630 h 1053"/>
                <a:gd name="T48" fmla="*/ 283 w 1695"/>
                <a:gd name="T49" fmla="*/ 659 h 1053"/>
                <a:gd name="T50" fmla="*/ 341 w 1695"/>
                <a:gd name="T51" fmla="*/ 689 h 1053"/>
                <a:gd name="T52" fmla="*/ 361 w 1695"/>
                <a:gd name="T53" fmla="*/ 719 h 1053"/>
                <a:gd name="T54" fmla="*/ 559 w 1695"/>
                <a:gd name="T55" fmla="*/ 749 h 1053"/>
                <a:gd name="T56" fmla="*/ 701 w 1695"/>
                <a:gd name="T57" fmla="*/ 780 h 1053"/>
                <a:gd name="T58" fmla="*/ 1116 w 1695"/>
                <a:gd name="T59" fmla="*/ 814 h 1053"/>
                <a:gd name="T60" fmla="*/ 1210 w 1695"/>
                <a:gd name="T61" fmla="*/ 862 h 1053"/>
                <a:gd name="T62" fmla="*/ 1293 w 1695"/>
                <a:gd name="T63" fmla="*/ 910 h 1053"/>
                <a:gd name="T64" fmla="*/ 1544 w 1695"/>
                <a:gd name="T65" fmla="*/ 957 h 1053"/>
                <a:gd name="T66" fmla="*/ 1695 w 1695"/>
                <a:gd name="T67" fmla="*/ 1005 h 10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695" h="1053">
                  <a:moveTo>
                    <a:pt x="0" y="0"/>
                  </a:moveTo>
                  <a:lnTo>
                    <a:pt x="16" y="0"/>
                  </a:lnTo>
                  <a:lnTo>
                    <a:pt x="16" y="21"/>
                  </a:lnTo>
                  <a:lnTo>
                    <a:pt x="18" y="21"/>
                  </a:lnTo>
                  <a:lnTo>
                    <a:pt x="18" y="42"/>
                  </a:lnTo>
                  <a:lnTo>
                    <a:pt x="26" y="42"/>
                  </a:lnTo>
                  <a:lnTo>
                    <a:pt x="26" y="62"/>
                  </a:lnTo>
                  <a:lnTo>
                    <a:pt x="32" y="62"/>
                  </a:lnTo>
                  <a:lnTo>
                    <a:pt x="32" y="83"/>
                  </a:lnTo>
                  <a:lnTo>
                    <a:pt x="63" y="83"/>
                  </a:lnTo>
                  <a:lnTo>
                    <a:pt x="63" y="103"/>
                  </a:lnTo>
                  <a:lnTo>
                    <a:pt x="73" y="103"/>
                  </a:lnTo>
                  <a:lnTo>
                    <a:pt x="73" y="145"/>
                  </a:lnTo>
                  <a:lnTo>
                    <a:pt x="75" y="145"/>
                  </a:lnTo>
                  <a:lnTo>
                    <a:pt x="75" y="166"/>
                  </a:lnTo>
                  <a:lnTo>
                    <a:pt x="81" y="166"/>
                  </a:lnTo>
                  <a:lnTo>
                    <a:pt x="81" y="186"/>
                  </a:lnTo>
                  <a:lnTo>
                    <a:pt x="85" y="186"/>
                  </a:lnTo>
                  <a:lnTo>
                    <a:pt x="85" y="208"/>
                  </a:lnTo>
                  <a:lnTo>
                    <a:pt x="87" y="208"/>
                  </a:lnTo>
                  <a:lnTo>
                    <a:pt x="87" y="229"/>
                  </a:lnTo>
                  <a:lnTo>
                    <a:pt x="90" y="229"/>
                  </a:lnTo>
                  <a:lnTo>
                    <a:pt x="90" y="250"/>
                  </a:lnTo>
                  <a:lnTo>
                    <a:pt x="93" y="250"/>
                  </a:lnTo>
                  <a:lnTo>
                    <a:pt x="93" y="292"/>
                  </a:lnTo>
                  <a:lnTo>
                    <a:pt x="98" y="292"/>
                  </a:lnTo>
                  <a:lnTo>
                    <a:pt x="98" y="335"/>
                  </a:lnTo>
                  <a:lnTo>
                    <a:pt x="102" y="335"/>
                  </a:lnTo>
                  <a:lnTo>
                    <a:pt x="102" y="355"/>
                  </a:lnTo>
                  <a:lnTo>
                    <a:pt x="104" y="355"/>
                  </a:lnTo>
                  <a:lnTo>
                    <a:pt x="104" y="377"/>
                  </a:lnTo>
                  <a:lnTo>
                    <a:pt x="112" y="377"/>
                  </a:lnTo>
                  <a:lnTo>
                    <a:pt x="112" y="398"/>
                  </a:lnTo>
                  <a:lnTo>
                    <a:pt x="130" y="398"/>
                  </a:lnTo>
                  <a:lnTo>
                    <a:pt x="130" y="419"/>
                  </a:lnTo>
                  <a:lnTo>
                    <a:pt x="169" y="419"/>
                  </a:lnTo>
                  <a:lnTo>
                    <a:pt x="169" y="466"/>
                  </a:lnTo>
                  <a:lnTo>
                    <a:pt x="175" y="466"/>
                  </a:lnTo>
                  <a:lnTo>
                    <a:pt x="175" y="513"/>
                  </a:lnTo>
                  <a:lnTo>
                    <a:pt x="181" y="513"/>
                  </a:lnTo>
                  <a:lnTo>
                    <a:pt x="181" y="560"/>
                  </a:lnTo>
                  <a:lnTo>
                    <a:pt x="190" y="560"/>
                  </a:lnTo>
                  <a:lnTo>
                    <a:pt x="190" y="583"/>
                  </a:lnTo>
                  <a:lnTo>
                    <a:pt x="220" y="583"/>
                  </a:lnTo>
                  <a:lnTo>
                    <a:pt x="220" y="607"/>
                  </a:lnTo>
                  <a:lnTo>
                    <a:pt x="245" y="607"/>
                  </a:lnTo>
                  <a:lnTo>
                    <a:pt x="245" y="630"/>
                  </a:lnTo>
                  <a:lnTo>
                    <a:pt x="261" y="630"/>
                  </a:lnTo>
                  <a:lnTo>
                    <a:pt x="261" y="659"/>
                  </a:lnTo>
                  <a:lnTo>
                    <a:pt x="283" y="659"/>
                  </a:lnTo>
                  <a:lnTo>
                    <a:pt x="283" y="689"/>
                  </a:lnTo>
                  <a:lnTo>
                    <a:pt x="341" y="689"/>
                  </a:lnTo>
                  <a:lnTo>
                    <a:pt x="341" y="719"/>
                  </a:lnTo>
                  <a:lnTo>
                    <a:pt x="361" y="719"/>
                  </a:lnTo>
                  <a:lnTo>
                    <a:pt x="361" y="749"/>
                  </a:lnTo>
                  <a:lnTo>
                    <a:pt x="559" y="749"/>
                  </a:lnTo>
                  <a:lnTo>
                    <a:pt x="559" y="780"/>
                  </a:lnTo>
                  <a:lnTo>
                    <a:pt x="701" y="780"/>
                  </a:lnTo>
                  <a:lnTo>
                    <a:pt x="701" y="814"/>
                  </a:lnTo>
                  <a:lnTo>
                    <a:pt x="1116" y="814"/>
                  </a:lnTo>
                  <a:lnTo>
                    <a:pt x="1116" y="862"/>
                  </a:lnTo>
                  <a:lnTo>
                    <a:pt x="1210" y="862"/>
                  </a:lnTo>
                  <a:lnTo>
                    <a:pt x="1210" y="910"/>
                  </a:lnTo>
                  <a:lnTo>
                    <a:pt x="1293" y="910"/>
                  </a:lnTo>
                  <a:lnTo>
                    <a:pt x="1293" y="957"/>
                  </a:lnTo>
                  <a:lnTo>
                    <a:pt x="1544" y="957"/>
                  </a:lnTo>
                  <a:lnTo>
                    <a:pt x="1544" y="1005"/>
                  </a:lnTo>
                  <a:lnTo>
                    <a:pt x="1695" y="1005"/>
                  </a:lnTo>
                  <a:lnTo>
                    <a:pt x="1695" y="1053"/>
                  </a:lnTo>
                </a:path>
              </a:pathLst>
            </a:custGeom>
            <a:noFill/>
            <a:ln w="25400" cap="flat">
              <a:solidFill>
                <a:srgbClr val="78C8C8">
                  <a:lumMod val="7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defTabSz="216005">
                <a:defRPr/>
              </a:pPr>
              <a:endParaRPr lang="en-US" sz="851" kern="0" dirty="0">
                <a:solidFill>
                  <a:srgbClr val="FFFFFF"/>
                </a:solidFill>
              </a:endParaRPr>
            </a:p>
          </p:txBody>
        </p:sp>
        <p:grpSp>
          <p:nvGrpSpPr>
            <p:cNvPr id="12" name="Group 197">
              <a:extLst>
                <a:ext uri="{FF2B5EF4-FFF2-40B4-BE49-F238E27FC236}">
                  <a16:creationId xmlns:a16="http://schemas.microsoft.com/office/drawing/2014/main" id="{E3A55661-FE5D-4DDA-8F48-6BB3694D55F8}"/>
                </a:ext>
              </a:extLst>
            </p:cNvPr>
            <p:cNvGrpSpPr/>
            <p:nvPr/>
          </p:nvGrpSpPr>
          <p:grpSpPr>
            <a:xfrm>
              <a:off x="1014427" y="2700954"/>
              <a:ext cx="1960698" cy="1991030"/>
              <a:chOff x="1474787" y="2665413"/>
              <a:chExt cx="1536700" cy="1338262"/>
            </a:xfrm>
            <a:solidFill>
              <a:sysClr val="window" lastClr="FFFFFF">
                <a:lumMod val="50000"/>
              </a:sysClr>
            </a:solidFill>
          </p:grpSpPr>
          <p:sp>
            <p:nvSpPr>
              <p:cNvPr id="13" name="Freeform 168">
                <a:extLst>
                  <a:ext uri="{FF2B5EF4-FFF2-40B4-BE49-F238E27FC236}">
                    <a16:creationId xmlns:a16="http://schemas.microsoft.com/office/drawing/2014/main" id="{ABDA4089-67CD-4E4C-8F39-7307531309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8150" y="3330575"/>
                <a:ext cx="46037" cy="46038"/>
              </a:xfrm>
              <a:prstGeom prst="ellipse">
                <a:avLst/>
              </a:prstGeom>
              <a:solidFill>
                <a:srgbClr val="78C8C8">
                  <a:lumMod val="75000"/>
                </a:srgbClr>
              </a:solidFill>
              <a:ln>
                <a:noFill/>
              </a:ln>
            </p:spPr>
            <p:txBody>
              <a:bodyPr/>
              <a:lstStyle/>
              <a:p>
                <a:pPr defTabSz="216005">
                  <a:defRPr/>
                </a:pPr>
                <a:endParaRPr lang="en-US" sz="851" kern="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Freeform 170">
                <a:extLst>
                  <a:ext uri="{FF2B5EF4-FFF2-40B4-BE49-F238E27FC236}">
                    <a16:creationId xmlns:a16="http://schemas.microsoft.com/office/drawing/2014/main" id="{C037FA11-28A4-4A45-BF97-BE0D09796C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7200" y="3330575"/>
                <a:ext cx="46037" cy="46038"/>
              </a:xfrm>
              <a:prstGeom prst="ellipse">
                <a:avLst/>
              </a:prstGeom>
              <a:solidFill>
                <a:srgbClr val="78C8C8">
                  <a:lumMod val="75000"/>
                </a:srgbClr>
              </a:solidFill>
              <a:ln>
                <a:noFill/>
              </a:ln>
            </p:spPr>
            <p:txBody>
              <a:bodyPr/>
              <a:lstStyle/>
              <a:p>
                <a:pPr defTabSz="216005">
                  <a:defRPr/>
                </a:pPr>
                <a:endParaRPr lang="en-US" sz="851" kern="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5" name="Freeform 171">
                <a:extLst>
                  <a:ext uri="{FF2B5EF4-FFF2-40B4-BE49-F238E27FC236}">
                    <a16:creationId xmlns:a16="http://schemas.microsoft.com/office/drawing/2014/main" id="{2FCC8470-065E-41F2-A2B0-E41FC27065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70075" y="3667125"/>
                <a:ext cx="46037" cy="46038"/>
              </a:xfrm>
              <a:prstGeom prst="ellipse">
                <a:avLst/>
              </a:prstGeom>
              <a:solidFill>
                <a:srgbClr val="78C8C8">
                  <a:lumMod val="75000"/>
                </a:srgbClr>
              </a:solidFill>
              <a:ln>
                <a:noFill/>
              </a:ln>
            </p:spPr>
            <p:txBody>
              <a:bodyPr/>
              <a:lstStyle/>
              <a:p>
                <a:pPr defTabSz="216005">
                  <a:defRPr/>
                </a:pPr>
                <a:endParaRPr lang="en-US" sz="851" kern="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6" name="Freeform 158">
                <a:extLst>
                  <a:ext uri="{FF2B5EF4-FFF2-40B4-BE49-F238E27FC236}">
                    <a16:creationId xmlns:a16="http://schemas.microsoft.com/office/drawing/2014/main" id="{E9917116-F6BF-44D2-94A6-B7BF4AB7C7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4787" y="2665413"/>
                <a:ext cx="46038" cy="46037"/>
              </a:xfrm>
              <a:prstGeom prst="ellipse">
                <a:avLst/>
              </a:prstGeom>
              <a:grpFill/>
              <a:ln>
                <a:solidFill>
                  <a:sysClr val="window" lastClr="FFFFFF">
                    <a:lumMod val="50000"/>
                  </a:sysClr>
                </a:solidFill>
              </a:ln>
            </p:spPr>
            <p:txBody>
              <a:bodyPr/>
              <a:lstStyle/>
              <a:p>
                <a:pPr defTabSz="216005">
                  <a:defRPr/>
                </a:pPr>
                <a:endParaRPr lang="en-US" sz="851" kern="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" name="Freeform 159">
                <a:extLst>
                  <a:ext uri="{FF2B5EF4-FFF2-40B4-BE49-F238E27FC236}">
                    <a16:creationId xmlns:a16="http://schemas.microsoft.com/office/drawing/2014/main" id="{1876A3EC-12DD-4C15-AFCE-DDA4C0C812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4787" y="2665413"/>
                <a:ext cx="46038" cy="46037"/>
              </a:xfrm>
              <a:prstGeom prst="ellipse">
                <a:avLst/>
              </a:prstGeom>
              <a:grpFill/>
              <a:ln>
                <a:solidFill>
                  <a:sysClr val="window" lastClr="FFFFFF">
                    <a:lumMod val="50000"/>
                  </a:sysClr>
                </a:solidFill>
              </a:ln>
            </p:spPr>
            <p:txBody>
              <a:bodyPr/>
              <a:lstStyle/>
              <a:p>
                <a:pPr defTabSz="216005">
                  <a:defRPr/>
                </a:pPr>
                <a:endParaRPr lang="en-US" sz="851" kern="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8" name="Freeform 160">
                <a:extLst>
                  <a:ext uri="{FF2B5EF4-FFF2-40B4-BE49-F238E27FC236}">
                    <a16:creationId xmlns:a16="http://schemas.microsoft.com/office/drawing/2014/main" id="{DFB842F7-9958-4CC4-AEAB-E86D23E1CE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4787" y="2665413"/>
                <a:ext cx="46038" cy="46037"/>
              </a:xfrm>
              <a:prstGeom prst="ellipse">
                <a:avLst/>
              </a:prstGeom>
              <a:grpFill/>
              <a:ln>
                <a:solidFill>
                  <a:sysClr val="window" lastClr="FFFFFF">
                    <a:lumMod val="50000"/>
                  </a:sysClr>
                </a:solidFill>
              </a:ln>
            </p:spPr>
            <p:txBody>
              <a:bodyPr/>
              <a:lstStyle/>
              <a:p>
                <a:pPr defTabSz="216005">
                  <a:defRPr/>
                </a:pPr>
                <a:endParaRPr lang="en-US" sz="851" kern="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9" name="Freeform 161">
                <a:extLst>
                  <a:ext uri="{FF2B5EF4-FFF2-40B4-BE49-F238E27FC236}">
                    <a16:creationId xmlns:a16="http://schemas.microsoft.com/office/drawing/2014/main" id="{3C00946A-0CE9-4C32-B0CF-F600F0E0AB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4787" y="2665413"/>
                <a:ext cx="46038" cy="46037"/>
              </a:xfrm>
              <a:prstGeom prst="ellipse">
                <a:avLst/>
              </a:prstGeom>
              <a:grpFill/>
              <a:ln>
                <a:solidFill>
                  <a:sysClr val="window" lastClr="FFFFFF">
                    <a:lumMod val="50000"/>
                  </a:sysClr>
                </a:solidFill>
              </a:ln>
            </p:spPr>
            <p:txBody>
              <a:bodyPr/>
              <a:lstStyle/>
              <a:p>
                <a:pPr defTabSz="216005">
                  <a:defRPr/>
                </a:pPr>
                <a:endParaRPr lang="en-US" sz="851" kern="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0" name="Freeform 162">
                <a:extLst>
                  <a:ext uri="{FF2B5EF4-FFF2-40B4-BE49-F238E27FC236}">
                    <a16:creationId xmlns:a16="http://schemas.microsoft.com/office/drawing/2014/main" id="{6F5BCF2B-B2D6-4FB5-8CCC-FCE102F7D2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4787" y="2665413"/>
                <a:ext cx="46038" cy="46037"/>
              </a:xfrm>
              <a:prstGeom prst="ellipse">
                <a:avLst/>
              </a:prstGeom>
              <a:grpFill/>
              <a:ln>
                <a:solidFill>
                  <a:sysClr val="window" lastClr="FFFFFF">
                    <a:lumMod val="50000"/>
                  </a:sysClr>
                </a:solidFill>
              </a:ln>
            </p:spPr>
            <p:txBody>
              <a:bodyPr/>
              <a:lstStyle/>
              <a:p>
                <a:pPr defTabSz="216005">
                  <a:defRPr/>
                </a:pPr>
                <a:endParaRPr lang="en-US" sz="851" kern="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1" name="Freeform 163">
                <a:extLst>
                  <a:ext uri="{FF2B5EF4-FFF2-40B4-BE49-F238E27FC236}">
                    <a16:creationId xmlns:a16="http://schemas.microsoft.com/office/drawing/2014/main" id="{8EAAC1DE-0609-4456-9D2C-C4B274E9BC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4787" y="2665413"/>
                <a:ext cx="46038" cy="46037"/>
              </a:xfrm>
              <a:prstGeom prst="ellipse">
                <a:avLst/>
              </a:prstGeom>
              <a:grpFill/>
              <a:ln>
                <a:solidFill>
                  <a:sysClr val="window" lastClr="FFFFFF">
                    <a:lumMod val="50000"/>
                  </a:sysClr>
                </a:solidFill>
              </a:ln>
            </p:spPr>
            <p:txBody>
              <a:bodyPr/>
              <a:lstStyle/>
              <a:p>
                <a:pPr defTabSz="216005">
                  <a:defRPr/>
                </a:pPr>
                <a:endParaRPr lang="en-US" sz="851" kern="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2" name="Freeform 164">
                <a:extLst>
                  <a:ext uri="{FF2B5EF4-FFF2-40B4-BE49-F238E27FC236}">
                    <a16:creationId xmlns:a16="http://schemas.microsoft.com/office/drawing/2014/main" id="{E11BEF1F-A834-4631-9D39-147C694AC1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4787" y="2665413"/>
                <a:ext cx="46038" cy="46037"/>
              </a:xfrm>
              <a:prstGeom prst="ellipse">
                <a:avLst/>
              </a:prstGeom>
              <a:grpFill/>
              <a:ln>
                <a:solidFill>
                  <a:sysClr val="window" lastClr="FFFFFF">
                    <a:lumMod val="50000"/>
                  </a:sysClr>
                </a:solidFill>
              </a:ln>
            </p:spPr>
            <p:txBody>
              <a:bodyPr/>
              <a:lstStyle/>
              <a:p>
                <a:pPr defTabSz="216005">
                  <a:defRPr/>
                </a:pPr>
                <a:endParaRPr lang="en-US" sz="851" kern="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3" name="Freeform 165">
                <a:extLst>
                  <a:ext uri="{FF2B5EF4-FFF2-40B4-BE49-F238E27FC236}">
                    <a16:creationId xmlns:a16="http://schemas.microsoft.com/office/drawing/2014/main" id="{CC493FFD-0E7D-49AA-91A7-2D69EAD83C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4787" y="2665413"/>
                <a:ext cx="46038" cy="46037"/>
              </a:xfrm>
              <a:prstGeom prst="ellipse">
                <a:avLst/>
              </a:prstGeom>
              <a:grpFill/>
              <a:ln>
                <a:solidFill>
                  <a:sysClr val="window" lastClr="FFFFFF">
                    <a:lumMod val="50000"/>
                  </a:sysClr>
                </a:solidFill>
              </a:ln>
            </p:spPr>
            <p:txBody>
              <a:bodyPr/>
              <a:lstStyle/>
              <a:p>
                <a:pPr defTabSz="216005">
                  <a:defRPr/>
                </a:pPr>
                <a:endParaRPr lang="en-US" sz="851" kern="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" name="Freeform 166">
                <a:extLst>
                  <a:ext uri="{FF2B5EF4-FFF2-40B4-BE49-F238E27FC236}">
                    <a16:creationId xmlns:a16="http://schemas.microsoft.com/office/drawing/2014/main" id="{87F6EEDB-1C52-4B2A-B786-3AD30B6A6B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4787" y="2665413"/>
                <a:ext cx="46038" cy="46037"/>
              </a:xfrm>
              <a:prstGeom prst="ellipse">
                <a:avLst/>
              </a:prstGeom>
              <a:solidFill>
                <a:srgbClr val="78C8C8">
                  <a:lumMod val="75000"/>
                </a:srgbClr>
              </a:solidFill>
              <a:ln>
                <a:noFill/>
              </a:ln>
            </p:spPr>
            <p:txBody>
              <a:bodyPr/>
              <a:lstStyle/>
              <a:p>
                <a:pPr defTabSz="216005">
                  <a:defRPr/>
                </a:pPr>
                <a:endParaRPr lang="en-US" sz="851" kern="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5" name="Freeform 167">
                <a:extLst>
                  <a:ext uri="{FF2B5EF4-FFF2-40B4-BE49-F238E27FC236}">
                    <a16:creationId xmlns:a16="http://schemas.microsoft.com/office/drawing/2014/main" id="{6C0FD56C-D94D-4DA7-8CA0-C5B9626DC0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3850" y="2927350"/>
                <a:ext cx="46037" cy="46038"/>
              </a:xfrm>
              <a:prstGeom prst="ellipse">
                <a:avLst/>
              </a:prstGeom>
              <a:solidFill>
                <a:srgbClr val="78C8C8">
                  <a:lumMod val="75000"/>
                </a:srgbClr>
              </a:solidFill>
              <a:ln>
                <a:noFill/>
              </a:ln>
            </p:spPr>
            <p:txBody>
              <a:bodyPr/>
              <a:lstStyle/>
              <a:p>
                <a:pPr defTabSz="216005">
                  <a:defRPr/>
                </a:pPr>
                <a:endParaRPr lang="en-US" sz="851" kern="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6" name="Freeform 169">
                <a:extLst>
                  <a:ext uri="{FF2B5EF4-FFF2-40B4-BE49-F238E27FC236}">
                    <a16:creationId xmlns:a16="http://schemas.microsoft.com/office/drawing/2014/main" id="{AA982F1C-BC19-4D72-A01F-A409FC1C88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4025" y="3330575"/>
                <a:ext cx="46037" cy="46038"/>
              </a:xfrm>
              <a:prstGeom prst="ellipse">
                <a:avLst/>
              </a:prstGeom>
              <a:solidFill>
                <a:srgbClr val="78C8C8">
                  <a:lumMod val="75000"/>
                </a:srgbClr>
              </a:solidFill>
              <a:ln>
                <a:noFill/>
              </a:ln>
            </p:spPr>
            <p:txBody>
              <a:bodyPr/>
              <a:lstStyle/>
              <a:p>
                <a:pPr defTabSz="216005">
                  <a:defRPr/>
                </a:pPr>
                <a:endParaRPr lang="en-US" sz="851" kern="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7" name="Freeform 172">
                <a:extLst>
                  <a:ext uri="{FF2B5EF4-FFF2-40B4-BE49-F238E27FC236}">
                    <a16:creationId xmlns:a16="http://schemas.microsoft.com/office/drawing/2014/main" id="{46E6A8FA-CC30-4EC7-829D-BB44895D7C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79600" y="3667125"/>
                <a:ext cx="46037" cy="46038"/>
              </a:xfrm>
              <a:prstGeom prst="ellipse">
                <a:avLst/>
              </a:prstGeom>
              <a:solidFill>
                <a:srgbClr val="78C8C8">
                  <a:lumMod val="75000"/>
                </a:srgbClr>
              </a:solidFill>
              <a:ln>
                <a:noFill/>
              </a:ln>
            </p:spPr>
            <p:txBody>
              <a:bodyPr/>
              <a:lstStyle/>
              <a:p>
                <a:pPr defTabSz="216005">
                  <a:defRPr/>
                </a:pPr>
                <a:endParaRPr lang="en-US" sz="851" kern="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8" name="Freeform 173">
                <a:extLst>
                  <a:ext uri="{FF2B5EF4-FFF2-40B4-BE49-F238E27FC236}">
                    <a16:creationId xmlns:a16="http://schemas.microsoft.com/office/drawing/2014/main" id="{B58DF98A-0157-404F-BA33-CB8F4ED92B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2775" y="3667125"/>
                <a:ext cx="46037" cy="46038"/>
              </a:xfrm>
              <a:prstGeom prst="ellipse">
                <a:avLst/>
              </a:prstGeom>
              <a:solidFill>
                <a:srgbClr val="78C8C8">
                  <a:lumMod val="75000"/>
                </a:srgbClr>
              </a:solidFill>
              <a:ln>
                <a:noFill/>
              </a:ln>
            </p:spPr>
            <p:txBody>
              <a:bodyPr/>
              <a:lstStyle/>
              <a:p>
                <a:pPr defTabSz="216005">
                  <a:defRPr/>
                </a:pPr>
                <a:endParaRPr lang="en-US" sz="851" kern="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9" name="Freeform 174">
                <a:extLst>
                  <a:ext uri="{FF2B5EF4-FFF2-40B4-BE49-F238E27FC236}">
                    <a16:creationId xmlns:a16="http://schemas.microsoft.com/office/drawing/2014/main" id="{261E7164-B680-4226-8360-19BAC5B4AF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01825" y="3711575"/>
                <a:ext cx="46037" cy="46038"/>
              </a:xfrm>
              <a:prstGeom prst="ellipse">
                <a:avLst/>
              </a:prstGeom>
              <a:solidFill>
                <a:srgbClr val="78C8C8">
                  <a:lumMod val="75000"/>
                </a:srgbClr>
              </a:solidFill>
              <a:ln>
                <a:noFill/>
              </a:ln>
            </p:spPr>
            <p:txBody>
              <a:bodyPr/>
              <a:lstStyle/>
              <a:p>
                <a:pPr defTabSz="216005">
                  <a:defRPr/>
                </a:pPr>
                <a:endParaRPr lang="en-US" sz="851" kern="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0" name="Freeform 175">
                <a:extLst>
                  <a:ext uri="{FF2B5EF4-FFF2-40B4-BE49-F238E27FC236}">
                    <a16:creationId xmlns:a16="http://schemas.microsoft.com/office/drawing/2014/main" id="{3619F415-0231-4EED-8C18-3AA885E7CE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43175" y="3903663"/>
                <a:ext cx="46037" cy="46037"/>
              </a:xfrm>
              <a:prstGeom prst="ellipse">
                <a:avLst/>
              </a:prstGeom>
              <a:solidFill>
                <a:srgbClr val="78C8C8">
                  <a:lumMod val="75000"/>
                </a:srgbClr>
              </a:solidFill>
              <a:ln>
                <a:noFill/>
              </a:ln>
            </p:spPr>
            <p:txBody>
              <a:bodyPr/>
              <a:lstStyle/>
              <a:p>
                <a:pPr defTabSz="216005">
                  <a:defRPr/>
                </a:pPr>
                <a:endParaRPr lang="en-US" sz="851" kern="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1" name="Freeform 176">
                <a:extLst>
                  <a:ext uri="{FF2B5EF4-FFF2-40B4-BE49-F238E27FC236}">
                    <a16:creationId xmlns:a16="http://schemas.microsoft.com/office/drawing/2014/main" id="{0B1CB82D-724B-47CD-8901-5973243552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3662" y="3957638"/>
                <a:ext cx="46038" cy="46037"/>
              </a:xfrm>
              <a:prstGeom prst="ellipse">
                <a:avLst/>
              </a:prstGeom>
              <a:solidFill>
                <a:srgbClr val="78C8C8">
                  <a:lumMod val="75000"/>
                </a:srgbClr>
              </a:solidFill>
              <a:ln>
                <a:noFill/>
              </a:ln>
            </p:spPr>
            <p:txBody>
              <a:bodyPr/>
              <a:lstStyle/>
              <a:p>
                <a:pPr defTabSz="216005">
                  <a:defRPr/>
                </a:pPr>
                <a:endParaRPr lang="en-US" sz="851" kern="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2" name="Freeform 177">
                <a:extLst>
                  <a:ext uri="{FF2B5EF4-FFF2-40B4-BE49-F238E27FC236}">
                    <a16:creationId xmlns:a16="http://schemas.microsoft.com/office/drawing/2014/main" id="{F9E0C711-0127-465D-93E7-EFDFC5D342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5450" y="3957638"/>
                <a:ext cx="46037" cy="46037"/>
              </a:xfrm>
              <a:prstGeom prst="ellipse">
                <a:avLst/>
              </a:prstGeom>
              <a:solidFill>
                <a:srgbClr val="78C8C8">
                  <a:lumMod val="75000"/>
                </a:srgbClr>
              </a:solidFill>
              <a:ln>
                <a:noFill/>
              </a:ln>
            </p:spPr>
            <p:txBody>
              <a:bodyPr/>
              <a:lstStyle/>
              <a:p>
                <a:pPr defTabSz="216005">
                  <a:defRPr/>
                </a:pPr>
                <a:endParaRPr lang="en-US" sz="851" kern="0" dirty="0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119" name="Group 420">
            <a:extLst>
              <a:ext uri="{FF2B5EF4-FFF2-40B4-BE49-F238E27FC236}">
                <a16:creationId xmlns:a16="http://schemas.microsoft.com/office/drawing/2014/main" id="{03F9268D-58EE-4F51-9CED-800B457CD643}"/>
              </a:ext>
            </a:extLst>
          </p:cNvPr>
          <p:cNvGrpSpPr/>
          <p:nvPr/>
        </p:nvGrpSpPr>
        <p:grpSpPr>
          <a:xfrm>
            <a:off x="2752464" y="836689"/>
            <a:ext cx="2781438" cy="1444018"/>
            <a:chOff x="5836199" y="2665923"/>
            <a:chExt cx="5887985" cy="3056820"/>
          </a:xfrm>
        </p:grpSpPr>
        <p:grpSp>
          <p:nvGrpSpPr>
            <p:cNvPr id="120" name="Group 288">
              <a:extLst>
                <a:ext uri="{FF2B5EF4-FFF2-40B4-BE49-F238E27FC236}">
                  <a16:creationId xmlns:a16="http://schemas.microsoft.com/office/drawing/2014/main" id="{C834741F-4EFE-4C37-91D9-69AE2571FECA}"/>
                </a:ext>
              </a:extLst>
            </p:cNvPr>
            <p:cNvGrpSpPr/>
            <p:nvPr/>
          </p:nvGrpSpPr>
          <p:grpSpPr>
            <a:xfrm>
              <a:off x="6349965" y="3983249"/>
              <a:ext cx="5374219" cy="1739494"/>
              <a:chOff x="10390187" y="3403580"/>
              <a:chExt cx="5961784" cy="2191522"/>
            </a:xfrm>
          </p:grpSpPr>
          <p:sp>
            <p:nvSpPr>
              <p:cNvPr id="262" name="TextBox 261">
                <a:extLst>
                  <a:ext uri="{FF2B5EF4-FFF2-40B4-BE49-F238E27FC236}">
                    <a16:creationId xmlns:a16="http://schemas.microsoft.com/office/drawing/2014/main" id="{34146C88-E552-4DD6-9024-C9ED73040716}"/>
                  </a:ext>
                </a:extLst>
              </p:cNvPr>
              <p:cNvSpPr txBox="1"/>
              <p:nvPr/>
            </p:nvSpPr>
            <p:spPr>
              <a:xfrm>
                <a:off x="10440706" y="5335715"/>
                <a:ext cx="5840425" cy="2593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algn="ctr" defTabSz="216005">
                  <a:defRPr/>
                </a:pPr>
                <a:r>
                  <a:rPr lang="ru-RU" sz="756" b="1" kern="0" dirty="0">
                    <a:solidFill>
                      <a:srgbClr val="5A5A5A"/>
                    </a:solidFill>
                  </a:rPr>
                  <a:t>Месяцы</a:t>
                </a:r>
                <a:endParaRPr lang="en-US" sz="756" b="1" kern="0" dirty="0">
                  <a:solidFill>
                    <a:srgbClr val="5A5A5A"/>
                  </a:solidFill>
                </a:endParaRPr>
              </a:p>
            </p:txBody>
          </p:sp>
          <p:cxnSp>
            <p:nvCxnSpPr>
              <p:cNvPr id="263" name="Straight Connector 290">
                <a:extLst>
                  <a:ext uri="{FF2B5EF4-FFF2-40B4-BE49-F238E27FC236}">
                    <a16:creationId xmlns:a16="http://schemas.microsoft.com/office/drawing/2014/main" id="{AD119B6E-41E5-4E3D-8E2E-1D47BE0FFA3F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0450445" y="4974115"/>
                <a:ext cx="5842500" cy="0"/>
              </a:xfrm>
              <a:prstGeom prst="line">
                <a:avLst/>
              </a:prstGeom>
              <a:solidFill>
                <a:srgbClr val="0042A6"/>
              </a:solidFill>
              <a:ln w="9525" cap="flat" cmpd="sng" algn="ctr">
                <a:solidFill>
                  <a:srgbClr val="5A5A5A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64" name="Straight Connector 291">
                <a:extLst>
                  <a:ext uri="{FF2B5EF4-FFF2-40B4-BE49-F238E27FC236}">
                    <a16:creationId xmlns:a16="http://schemas.microsoft.com/office/drawing/2014/main" id="{DF03E06B-FD17-4425-8CDA-456CFCBF1E7F}"/>
                  </a:ext>
                </a:extLst>
              </p:cNvPr>
              <p:cNvCxnSpPr/>
              <p:nvPr/>
            </p:nvCxnSpPr>
            <p:spPr bwMode="auto">
              <a:xfrm>
                <a:off x="10450534" y="4974115"/>
                <a:ext cx="0" cy="45720"/>
              </a:xfrm>
              <a:prstGeom prst="line">
                <a:avLst/>
              </a:prstGeom>
              <a:solidFill>
                <a:srgbClr val="0042A6"/>
              </a:solidFill>
              <a:ln w="9525" cap="flat" cmpd="sng" algn="ctr">
                <a:solidFill>
                  <a:srgbClr val="5A5A5A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65" name="Straight Connector 292">
                <a:extLst>
                  <a:ext uri="{FF2B5EF4-FFF2-40B4-BE49-F238E27FC236}">
                    <a16:creationId xmlns:a16="http://schemas.microsoft.com/office/drawing/2014/main" id="{3ED8BD3C-887A-4306-8C9B-2778E28DE6D4}"/>
                  </a:ext>
                </a:extLst>
              </p:cNvPr>
              <p:cNvCxnSpPr/>
              <p:nvPr/>
            </p:nvCxnSpPr>
            <p:spPr bwMode="auto">
              <a:xfrm>
                <a:off x="12119146" y="4974115"/>
                <a:ext cx="0" cy="45720"/>
              </a:xfrm>
              <a:prstGeom prst="line">
                <a:avLst/>
              </a:prstGeom>
              <a:solidFill>
                <a:srgbClr val="0042A6"/>
              </a:solidFill>
              <a:ln w="9525" cap="flat" cmpd="sng" algn="ctr">
                <a:solidFill>
                  <a:srgbClr val="5A5A5A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66" name="Straight Connector 293">
                <a:extLst>
                  <a:ext uri="{FF2B5EF4-FFF2-40B4-BE49-F238E27FC236}">
                    <a16:creationId xmlns:a16="http://schemas.microsoft.com/office/drawing/2014/main" id="{3CD92250-B243-4682-8274-12571ACB0BDB}"/>
                  </a:ext>
                </a:extLst>
              </p:cNvPr>
              <p:cNvCxnSpPr/>
              <p:nvPr/>
            </p:nvCxnSpPr>
            <p:spPr bwMode="auto">
              <a:xfrm>
                <a:off x="13370605" y="4974115"/>
                <a:ext cx="0" cy="45720"/>
              </a:xfrm>
              <a:prstGeom prst="line">
                <a:avLst/>
              </a:prstGeom>
              <a:solidFill>
                <a:srgbClr val="0042A6"/>
              </a:solidFill>
              <a:ln w="9525" cap="flat" cmpd="sng" algn="ctr">
                <a:solidFill>
                  <a:srgbClr val="5A5A5A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67" name="Straight Connector 294">
                <a:extLst>
                  <a:ext uri="{FF2B5EF4-FFF2-40B4-BE49-F238E27FC236}">
                    <a16:creationId xmlns:a16="http://schemas.microsoft.com/office/drawing/2014/main" id="{5DD9F5D0-0182-489E-B148-0E29203974A1}"/>
                  </a:ext>
                </a:extLst>
              </p:cNvPr>
              <p:cNvCxnSpPr/>
              <p:nvPr/>
            </p:nvCxnSpPr>
            <p:spPr bwMode="auto">
              <a:xfrm>
                <a:off x="13787758" y="4974115"/>
                <a:ext cx="0" cy="45720"/>
              </a:xfrm>
              <a:prstGeom prst="line">
                <a:avLst/>
              </a:prstGeom>
              <a:solidFill>
                <a:srgbClr val="0042A6"/>
              </a:solidFill>
              <a:ln w="9525" cap="flat" cmpd="sng" algn="ctr">
                <a:solidFill>
                  <a:srgbClr val="5A5A5A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68" name="Straight Connector 295">
                <a:extLst>
                  <a:ext uri="{FF2B5EF4-FFF2-40B4-BE49-F238E27FC236}">
                    <a16:creationId xmlns:a16="http://schemas.microsoft.com/office/drawing/2014/main" id="{29E9DD9F-AD6D-42D5-9078-64B692304349}"/>
                  </a:ext>
                </a:extLst>
              </p:cNvPr>
              <p:cNvCxnSpPr/>
              <p:nvPr/>
            </p:nvCxnSpPr>
            <p:spPr bwMode="auto">
              <a:xfrm>
                <a:off x="11701993" y="4974115"/>
                <a:ext cx="0" cy="45720"/>
              </a:xfrm>
              <a:prstGeom prst="line">
                <a:avLst/>
              </a:prstGeom>
              <a:solidFill>
                <a:srgbClr val="0042A6"/>
              </a:solidFill>
              <a:ln w="9525" cap="flat" cmpd="sng" algn="ctr">
                <a:solidFill>
                  <a:srgbClr val="5A5A5A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269" name="TextBox 268">
                <a:extLst>
                  <a:ext uri="{FF2B5EF4-FFF2-40B4-BE49-F238E27FC236}">
                    <a16:creationId xmlns:a16="http://schemas.microsoft.com/office/drawing/2014/main" id="{AE5F2961-7B2B-4F42-9D51-74F8C681E0D2}"/>
                  </a:ext>
                </a:extLst>
              </p:cNvPr>
              <p:cNvSpPr txBox="1"/>
              <p:nvPr/>
            </p:nvSpPr>
            <p:spPr>
              <a:xfrm>
                <a:off x="10390187" y="5060983"/>
                <a:ext cx="120533" cy="2167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pPr algn="ctr" defTabSz="216005">
                  <a:defRPr/>
                </a:pPr>
                <a:r>
                  <a:rPr lang="en-US" sz="567" kern="0" dirty="0">
                    <a:solidFill>
                      <a:srgbClr val="5A5A5A"/>
                    </a:solidFill>
                  </a:rPr>
                  <a:t>0</a:t>
                </a:r>
              </a:p>
            </p:txBody>
          </p:sp>
          <p:sp>
            <p:nvSpPr>
              <p:cNvPr id="270" name="TextBox 269">
                <a:extLst>
                  <a:ext uri="{FF2B5EF4-FFF2-40B4-BE49-F238E27FC236}">
                    <a16:creationId xmlns:a16="http://schemas.microsoft.com/office/drawing/2014/main" id="{AA36EDC4-7EA3-42C9-9E8E-74B9005ADF2C}"/>
                  </a:ext>
                </a:extLst>
              </p:cNvPr>
              <p:cNvSpPr txBox="1"/>
              <p:nvPr/>
            </p:nvSpPr>
            <p:spPr>
              <a:xfrm>
                <a:off x="12059115" y="5060983"/>
                <a:ext cx="120533" cy="2167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pPr algn="ctr" defTabSz="216005">
                  <a:defRPr/>
                </a:pPr>
                <a:r>
                  <a:rPr lang="en-US" sz="567" kern="0" dirty="0">
                    <a:solidFill>
                      <a:srgbClr val="5A5A5A"/>
                    </a:solidFill>
                  </a:rPr>
                  <a:t>12</a:t>
                </a:r>
              </a:p>
            </p:txBody>
          </p:sp>
          <p:sp>
            <p:nvSpPr>
              <p:cNvPr id="271" name="TextBox 270">
                <a:extLst>
                  <a:ext uri="{FF2B5EF4-FFF2-40B4-BE49-F238E27FC236}">
                    <a16:creationId xmlns:a16="http://schemas.microsoft.com/office/drawing/2014/main" id="{A65181A5-E095-49C1-B904-63F86F946337}"/>
                  </a:ext>
                </a:extLst>
              </p:cNvPr>
              <p:cNvSpPr txBox="1"/>
              <p:nvPr/>
            </p:nvSpPr>
            <p:spPr>
              <a:xfrm>
                <a:off x="12893579" y="5060983"/>
                <a:ext cx="120533" cy="2167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pPr algn="ctr" defTabSz="216005">
                  <a:defRPr/>
                </a:pPr>
                <a:r>
                  <a:rPr lang="en-US" sz="567" kern="0" dirty="0">
                    <a:solidFill>
                      <a:srgbClr val="5A5A5A"/>
                    </a:solidFill>
                  </a:rPr>
                  <a:t>18</a:t>
                </a:r>
              </a:p>
            </p:txBody>
          </p:sp>
          <p:sp>
            <p:nvSpPr>
              <p:cNvPr id="272" name="TextBox 271">
                <a:extLst>
                  <a:ext uri="{FF2B5EF4-FFF2-40B4-BE49-F238E27FC236}">
                    <a16:creationId xmlns:a16="http://schemas.microsoft.com/office/drawing/2014/main" id="{1289C981-F4C4-4CCD-900F-31E57785E011}"/>
                  </a:ext>
                </a:extLst>
              </p:cNvPr>
              <p:cNvSpPr txBox="1"/>
              <p:nvPr/>
            </p:nvSpPr>
            <p:spPr>
              <a:xfrm>
                <a:off x="13728043" y="5060983"/>
                <a:ext cx="120533" cy="2167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pPr algn="ctr" defTabSz="216005">
                  <a:defRPr/>
                </a:pPr>
                <a:r>
                  <a:rPr lang="en-US" sz="567" kern="0" dirty="0">
                    <a:solidFill>
                      <a:srgbClr val="5A5A5A"/>
                    </a:solidFill>
                  </a:rPr>
                  <a:t>24</a:t>
                </a:r>
              </a:p>
            </p:txBody>
          </p:sp>
          <p:sp>
            <p:nvSpPr>
              <p:cNvPr id="273" name="TextBox 272">
                <a:extLst>
                  <a:ext uri="{FF2B5EF4-FFF2-40B4-BE49-F238E27FC236}">
                    <a16:creationId xmlns:a16="http://schemas.microsoft.com/office/drawing/2014/main" id="{B999843F-11F9-4B6F-B1D5-16C8606861BE}"/>
                  </a:ext>
                </a:extLst>
              </p:cNvPr>
              <p:cNvSpPr txBox="1"/>
              <p:nvPr/>
            </p:nvSpPr>
            <p:spPr>
              <a:xfrm>
                <a:off x="11641883" y="5060983"/>
                <a:ext cx="120533" cy="2167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pPr algn="ctr" defTabSz="216005">
                  <a:defRPr/>
                </a:pPr>
                <a:r>
                  <a:rPr lang="en-US" sz="567" kern="0" dirty="0">
                    <a:solidFill>
                      <a:srgbClr val="5A5A5A"/>
                    </a:solidFill>
                  </a:rPr>
                  <a:t>9</a:t>
                </a:r>
              </a:p>
            </p:txBody>
          </p:sp>
          <p:sp>
            <p:nvSpPr>
              <p:cNvPr id="274" name="TextBox 273">
                <a:extLst>
                  <a:ext uri="{FF2B5EF4-FFF2-40B4-BE49-F238E27FC236}">
                    <a16:creationId xmlns:a16="http://schemas.microsoft.com/office/drawing/2014/main" id="{DD241854-2606-4D44-883E-7B18E9A17613}"/>
                  </a:ext>
                </a:extLst>
              </p:cNvPr>
              <p:cNvSpPr txBox="1"/>
              <p:nvPr/>
            </p:nvSpPr>
            <p:spPr>
              <a:xfrm>
                <a:off x="13310811" y="5060983"/>
                <a:ext cx="120533" cy="2167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pPr algn="ctr" defTabSz="216005">
                  <a:defRPr/>
                </a:pPr>
                <a:r>
                  <a:rPr lang="en-US" sz="567" kern="0" dirty="0">
                    <a:solidFill>
                      <a:srgbClr val="5A5A5A"/>
                    </a:solidFill>
                  </a:rPr>
                  <a:t>21</a:t>
                </a:r>
              </a:p>
            </p:txBody>
          </p:sp>
          <p:cxnSp>
            <p:nvCxnSpPr>
              <p:cNvPr id="275" name="Straight Connector 302">
                <a:extLst>
                  <a:ext uri="{FF2B5EF4-FFF2-40B4-BE49-F238E27FC236}">
                    <a16:creationId xmlns:a16="http://schemas.microsoft.com/office/drawing/2014/main" id="{ECC3192F-EACE-4EB8-A651-F6E03CD1EE6E}"/>
                  </a:ext>
                </a:extLst>
              </p:cNvPr>
              <p:cNvCxnSpPr/>
              <p:nvPr/>
            </p:nvCxnSpPr>
            <p:spPr bwMode="auto">
              <a:xfrm>
                <a:off x="12953452" y="4974115"/>
                <a:ext cx="0" cy="45720"/>
              </a:xfrm>
              <a:prstGeom prst="line">
                <a:avLst/>
              </a:prstGeom>
              <a:solidFill>
                <a:srgbClr val="0042A6"/>
              </a:solidFill>
              <a:ln w="9525" cap="flat" cmpd="sng" algn="ctr">
                <a:solidFill>
                  <a:srgbClr val="5A5A5A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76" name="Straight Connector 303">
                <a:extLst>
                  <a:ext uri="{FF2B5EF4-FFF2-40B4-BE49-F238E27FC236}">
                    <a16:creationId xmlns:a16="http://schemas.microsoft.com/office/drawing/2014/main" id="{2B51D3B0-8262-46C7-A6F3-A9653700E79C}"/>
                  </a:ext>
                </a:extLst>
              </p:cNvPr>
              <p:cNvCxnSpPr/>
              <p:nvPr/>
            </p:nvCxnSpPr>
            <p:spPr bwMode="auto">
              <a:xfrm>
                <a:off x="12536299" y="4974115"/>
                <a:ext cx="0" cy="45720"/>
              </a:xfrm>
              <a:prstGeom prst="line">
                <a:avLst/>
              </a:prstGeom>
              <a:solidFill>
                <a:srgbClr val="0042A6"/>
              </a:solidFill>
              <a:ln w="9525" cap="flat" cmpd="sng" algn="ctr">
                <a:solidFill>
                  <a:srgbClr val="5A5A5A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277" name="TextBox 276">
                <a:extLst>
                  <a:ext uri="{FF2B5EF4-FFF2-40B4-BE49-F238E27FC236}">
                    <a16:creationId xmlns:a16="http://schemas.microsoft.com/office/drawing/2014/main" id="{811F4210-530C-4FA2-8A05-4FF529C9ADB3}"/>
                  </a:ext>
                </a:extLst>
              </p:cNvPr>
              <p:cNvSpPr txBox="1"/>
              <p:nvPr/>
            </p:nvSpPr>
            <p:spPr>
              <a:xfrm>
                <a:off x="12476347" y="5060983"/>
                <a:ext cx="120533" cy="2167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pPr algn="ctr" defTabSz="216005">
                  <a:defRPr/>
                </a:pPr>
                <a:r>
                  <a:rPr lang="en-US" sz="567" kern="0" dirty="0">
                    <a:solidFill>
                      <a:srgbClr val="5A5A5A"/>
                    </a:solidFill>
                  </a:rPr>
                  <a:t>15</a:t>
                </a:r>
              </a:p>
            </p:txBody>
          </p:sp>
          <p:cxnSp>
            <p:nvCxnSpPr>
              <p:cNvPr id="278" name="Straight Connector 305">
                <a:extLst>
                  <a:ext uri="{FF2B5EF4-FFF2-40B4-BE49-F238E27FC236}">
                    <a16:creationId xmlns:a16="http://schemas.microsoft.com/office/drawing/2014/main" id="{ABAEC51D-782C-4A80-A84F-145BE1AC4D4C}"/>
                  </a:ext>
                </a:extLst>
              </p:cNvPr>
              <p:cNvCxnSpPr/>
              <p:nvPr/>
            </p:nvCxnSpPr>
            <p:spPr bwMode="auto">
              <a:xfrm>
                <a:off x="11284840" y="4974115"/>
                <a:ext cx="0" cy="45720"/>
              </a:xfrm>
              <a:prstGeom prst="line">
                <a:avLst/>
              </a:prstGeom>
              <a:solidFill>
                <a:srgbClr val="0042A6"/>
              </a:solidFill>
              <a:ln w="9525" cap="flat" cmpd="sng" algn="ctr">
                <a:solidFill>
                  <a:srgbClr val="5A5A5A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279" name="TextBox 278">
                <a:extLst>
                  <a:ext uri="{FF2B5EF4-FFF2-40B4-BE49-F238E27FC236}">
                    <a16:creationId xmlns:a16="http://schemas.microsoft.com/office/drawing/2014/main" id="{1BC488AD-D1EE-4528-AABE-3B29E2C711E0}"/>
                  </a:ext>
                </a:extLst>
              </p:cNvPr>
              <p:cNvSpPr txBox="1"/>
              <p:nvPr/>
            </p:nvSpPr>
            <p:spPr>
              <a:xfrm>
                <a:off x="11224651" y="5060983"/>
                <a:ext cx="120533" cy="2167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pPr algn="ctr" defTabSz="216005">
                  <a:defRPr/>
                </a:pPr>
                <a:r>
                  <a:rPr lang="en-US" sz="567" kern="0" dirty="0">
                    <a:solidFill>
                      <a:srgbClr val="5A5A5A"/>
                    </a:solidFill>
                  </a:rPr>
                  <a:t>6</a:t>
                </a:r>
              </a:p>
            </p:txBody>
          </p:sp>
          <p:cxnSp>
            <p:nvCxnSpPr>
              <p:cNvPr id="280" name="Straight Connector 307">
                <a:extLst>
                  <a:ext uri="{FF2B5EF4-FFF2-40B4-BE49-F238E27FC236}">
                    <a16:creationId xmlns:a16="http://schemas.microsoft.com/office/drawing/2014/main" id="{31442BE7-FFEE-46A9-944B-69CE69ADC994}"/>
                  </a:ext>
                </a:extLst>
              </p:cNvPr>
              <p:cNvCxnSpPr/>
              <p:nvPr/>
            </p:nvCxnSpPr>
            <p:spPr bwMode="auto">
              <a:xfrm>
                <a:off x="10867687" y="4974115"/>
                <a:ext cx="0" cy="45720"/>
              </a:xfrm>
              <a:prstGeom prst="line">
                <a:avLst/>
              </a:prstGeom>
              <a:solidFill>
                <a:srgbClr val="0042A6"/>
              </a:solidFill>
              <a:ln w="9525" cap="flat" cmpd="sng" algn="ctr">
                <a:solidFill>
                  <a:srgbClr val="5A5A5A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281" name="TextBox 280">
                <a:extLst>
                  <a:ext uri="{FF2B5EF4-FFF2-40B4-BE49-F238E27FC236}">
                    <a16:creationId xmlns:a16="http://schemas.microsoft.com/office/drawing/2014/main" id="{E2F8C844-6237-444E-80B2-7327C42774A9}"/>
                  </a:ext>
                </a:extLst>
              </p:cNvPr>
              <p:cNvSpPr txBox="1"/>
              <p:nvPr/>
            </p:nvSpPr>
            <p:spPr>
              <a:xfrm>
                <a:off x="10807419" y="5060983"/>
                <a:ext cx="120533" cy="2167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pPr algn="ctr" defTabSz="216005">
                  <a:defRPr/>
                </a:pPr>
                <a:r>
                  <a:rPr lang="en-US" sz="567" kern="0" dirty="0">
                    <a:solidFill>
                      <a:srgbClr val="5A5A5A"/>
                    </a:solidFill>
                  </a:rPr>
                  <a:t>3</a:t>
                </a:r>
              </a:p>
            </p:txBody>
          </p:sp>
          <p:cxnSp>
            <p:nvCxnSpPr>
              <p:cNvPr id="282" name="Straight Connector 309">
                <a:extLst>
                  <a:ext uri="{FF2B5EF4-FFF2-40B4-BE49-F238E27FC236}">
                    <a16:creationId xmlns:a16="http://schemas.microsoft.com/office/drawing/2014/main" id="{E5583CFF-F0F2-4E5D-A345-6C666399DA39}"/>
                  </a:ext>
                </a:extLst>
              </p:cNvPr>
              <p:cNvCxnSpPr/>
              <p:nvPr/>
            </p:nvCxnSpPr>
            <p:spPr bwMode="auto">
              <a:xfrm>
                <a:off x="14622064" y="4974115"/>
                <a:ext cx="0" cy="45720"/>
              </a:xfrm>
              <a:prstGeom prst="line">
                <a:avLst/>
              </a:prstGeom>
              <a:solidFill>
                <a:srgbClr val="0042A6"/>
              </a:solidFill>
              <a:ln w="9525" cap="flat" cmpd="sng" algn="ctr">
                <a:solidFill>
                  <a:srgbClr val="5A5A5A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83" name="Straight Connector 310">
                <a:extLst>
                  <a:ext uri="{FF2B5EF4-FFF2-40B4-BE49-F238E27FC236}">
                    <a16:creationId xmlns:a16="http://schemas.microsoft.com/office/drawing/2014/main" id="{98B60E82-C018-4705-AAEF-24D89EC21DFF}"/>
                  </a:ext>
                </a:extLst>
              </p:cNvPr>
              <p:cNvCxnSpPr/>
              <p:nvPr/>
            </p:nvCxnSpPr>
            <p:spPr bwMode="auto">
              <a:xfrm>
                <a:off x="15873523" y="4974115"/>
                <a:ext cx="0" cy="45720"/>
              </a:xfrm>
              <a:prstGeom prst="line">
                <a:avLst/>
              </a:prstGeom>
              <a:solidFill>
                <a:srgbClr val="0042A6"/>
              </a:solidFill>
              <a:ln w="9525" cap="flat" cmpd="sng" algn="ctr">
                <a:solidFill>
                  <a:srgbClr val="5A5A5A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84" name="Straight Connector 311">
                <a:extLst>
                  <a:ext uri="{FF2B5EF4-FFF2-40B4-BE49-F238E27FC236}">
                    <a16:creationId xmlns:a16="http://schemas.microsoft.com/office/drawing/2014/main" id="{BE47C8FC-1BE8-4C7A-905C-C89FA73BFC6B}"/>
                  </a:ext>
                </a:extLst>
              </p:cNvPr>
              <p:cNvCxnSpPr/>
              <p:nvPr/>
            </p:nvCxnSpPr>
            <p:spPr bwMode="auto">
              <a:xfrm>
                <a:off x="16290674" y="4974115"/>
                <a:ext cx="0" cy="45720"/>
              </a:xfrm>
              <a:prstGeom prst="line">
                <a:avLst/>
              </a:prstGeom>
              <a:solidFill>
                <a:srgbClr val="0042A6"/>
              </a:solidFill>
              <a:ln w="9525" cap="flat" cmpd="sng" algn="ctr">
                <a:solidFill>
                  <a:srgbClr val="5A5A5A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85" name="Straight Connector 312">
                <a:extLst>
                  <a:ext uri="{FF2B5EF4-FFF2-40B4-BE49-F238E27FC236}">
                    <a16:creationId xmlns:a16="http://schemas.microsoft.com/office/drawing/2014/main" id="{1840CF4B-6218-4C45-9663-E8F3ED8CD7E0}"/>
                  </a:ext>
                </a:extLst>
              </p:cNvPr>
              <p:cNvCxnSpPr/>
              <p:nvPr/>
            </p:nvCxnSpPr>
            <p:spPr bwMode="auto">
              <a:xfrm>
                <a:off x="14204911" y="4974115"/>
                <a:ext cx="0" cy="45720"/>
              </a:xfrm>
              <a:prstGeom prst="line">
                <a:avLst/>
              </a:prstGeom>
              <a:solidFill>
                <a:srgbClr val="0042A6"/>
              </a:solidFill>
              <a:ln w="9525" cap="flat" cmpd="sng" algn="ctr">
                <a:solidFill>
                  <a:srgbClr val="5A5A5A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286" name="TextBox 285">
                <a:extLst>
                  <a:ext uri="{FF2B5EF4-FFF2-40B4-BE49-F238E27FC236}">
                    <a16:creationId xmlns:a16="http://schemas.microsoft.com/office/drawing/2014/main" id="{3C144FFB-4602-45DA-BD87-9630316547D6}"/>
                  </a:ext>
                </a:extLst>
              </p:cNvPr>
              <p:cNvSpPr txBox="1"/>
              <p:nvPr/>
            </p:nvSpPr>
            <p:spPr>
              <a:xfrm>
                <a:off x="14562507" y="5060983"/>
                <a:ext cx="120533" cy="2167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pPr algn="ctr" defTabSz="216005">
                  <a:defRPr/>
                </a:pPr>
                <a:r>
                  <a:rPr lang="en-US" sz="567" kern="0" dirty="0">
                    <a:solidFill>
                      <a:srgbClr val="5A5A5A"/>
                    </a:solidFill>
                  </a:rPr>
                  <a:t>30</a:t>
                </a:r>
              </a:p>
            </p:txBody>
          </p:sp>
          <p:sp>
            <p:nvSpPr>
              <p:cNvPr id="287" name="TextBox 286">
                <a:extLst>
                  <a:ext uri="{FF2B5EF4-FFF2-40B4-BE49-F238E27FC236}">
                    <a16:creationId xmlns:a16="http://schemas.microsoft.com/office/drawing/2014/main" id="{1F00B732-AB20-499C-BC4A-6FB06EE6B92C}"/>
                  </a:ext>
                </a:extLst>
              </p:cNvPr>
              <p:cNvSpPr txBox="1"/>
              <p:nvPr/>
            </p:nvSpPr>
            <p:spPr>
              <a:xfrm>
                <a:off x="15396971" y="5060983"/>
                <a:ext cx="120533" cy="2167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pPr algn="ctr" defTabSz="216005">
                  <a:defRPr/>
                </a:pPr>
                <a:r>
                  <a:rPr lang="en-US" sz="567" kern="0" dirty="0">
                    <a:solidFill>
                      <a:srgbClr val="5A5A5A"/>
                    </a:solidFill>
                  </a:rPr>
                  <a:t>36</a:t>
                </a:r>
              </a:p>
            </p:txBody>
          </p:sp>
          <p:sp>
            <p:nvSpPr>
              <p:cNvPr id="288" name="TextBox 287">
                <a:extLst>
                  <a:ext uri="{FF2B5EF4-FFF2-40B4-BE49-F238E27FC236}">
                    <a16:creationId xmlns:a16="http://schemas.microsoft.com/office/drawing/2014/main" id="{6EAE6929-A8E7-48EF-8964-FF522DF125D0}"/>
                  </a:ext>
                </a:extLst>
              </p:cNvPr>
              <p:cNvSpPr txBox="1"/>
              <p:nvPr/>
            </p:nvSpPr>
            <p:spPr>
              <a:xfrm>
                <a:off x="16231438" y="5060983"/>
                <a:ext cx="120533" cy="2167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pPr algn="ctr" defTabSz="216005">
                  <a:defRPr/>
                </a:pPr>
                <a:r>
                  <a:rPr lang="en-US" sz="567" kern="0" dirty="0">
                    <a:solidFill>
                      <a:srgbClr val="5A5A5A"/>
                    </a:solidFill>
                  </a:rPr>
                  <a:t>42</a:t>
                </a:r>
              </a:p>
            </p:txBody>
          </p:sp>
          <p:sp>
            <p:nvSpPr>
              <p:cNvPr id="289" name="TextBox 288">
                <a:extLst>
                  <a:ext uri="{FF2B5EF4-FFF2-40B4-BE49-F238E27FC236}">
                    <a16:creationId xmlns:a16="http://schemas.microsoft.com/office/drawing/2014/main" id="{05E206F3-B868-49EC-A7E7-3743218DAAFF}"/>
                  </a:ext>
                </a:extLst>
              </p:cNvPr>
              <p:cNvSpPr txBox="1"/>
              <p:nvPr/>
            </p:nvSpPr>
            <p:spPr>
              <a:xfrm>
                <a:off x="14145275" y="5060983"/>
                <a:ext cx="120533" cy="2167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pPr algn="ctr" defTabSz="216005">
                  <a:defRPr/>
                </a:pPr>
                <a:r>
                  <a:rPr lang="en-US" sz="567" kern="0" dirty="0">
                    <a:solidFill>
                      <a:srgbClr val="5A5A5A"/>
                    </a:solidFill>
                  </a:rPr>
                  <a:t>27</a:t>
                </a:r>
              </a:p>
            </p:txBody>
          </p:sp>
          <p:sp>
            <p:nvSpPr>
              <p:cNvPr id="290" name="TextBox 289">
                <a:extLst>
                  <a:ext uri="{FF2B5EF4-FFF2-40B4-BE49-F238E27FC236}">
                    <a16:creationId xmlns:a16="http://schemas.microsoft.com/office/drawing/2014/main" id="{AB31760A-FD6A-4963-B33A-9902BF52BC81}"/>
                  </a:ext>
                </a:extLst>
              </p:cNvPr>
              <p:cNvSpPr txBox="1"/>
              <p:nvPr/>
            </p:nvSpPr>
            <p:spPr>
              <a:xfrm>
                <a:off x="15814203" y="5060983"/>
                <a:ext cx="120533" cy="2167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pPr algn="ctr" defTabSz="216005">
                  <a:defRPr/>
                </a:pPr>
                <a:r>
                  <a:rPr lang="en-US" sz="567" kern="0" dirty="0">
                    <a:solidFill>
                      <a:srgbClr val="5A5A5A"/>
                    </a:solidFill>
                  </a:rPr>
                  <a:t>39</a:t>
                </a:r>
              </a:p>
            </p:txBody>
          </p:sp>
          <p:cxnSp>
            <p:nvCxnSpPr>
              <p:cNvPr id="291" name="Straight Connector 318">
                <a:extLst>
                  <a:ext uri="{FF2B5EF4-FFF2-40B4-BE49-F238E27FC236}">
                    <a16:creationId xmlns:a16="http://schemas.microsoft.com/office/drawing/2014/main" id="{FCB06224-2024-49A9-B530-8BCA79BC1834}"/>
                  </a:ext>
                </a:extLst>
              </p:cNvPr>
              <p:cNvCxnSpPr/>
              <p:nvPr/>
            </p:nvCxnSpPr>
            <p:spPr bwMode="auto">
              <a:xfrm>
                <a:off x="15456370" y="4974115"/>
                <a:ext cx="0" cy="45720"/>
              </a:xfrm>
              <a:prstGeom prst="line">
                <a:avLst/>
              </a:prstGeom>
              <a:solidFill>
                <a:srgbClr val="0042A6"/>
              </a:solidFill>
              <a:ln w="9525" cap="flat" cmpd="sng" algn="ctr">
                <a:solidFill>
                  <a:srgbClr val="5A5A5A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92" name="Straight Connector 319">
                <a:extLst>
                  <a:ext uri="{FF2B5EF4-FFF2-40B4-BE49-F238E27FC236}">
                    <a16:creationId xmlns:a16="http://schemas.microsoft.com/office/drawing/2014/main" id="{5A786226-7137-4663-A36A-67F147D5940B}"/>
                  </a:ext>
                </a:extLst>
              </p:cNvPr>
              <p:cNvCxnSpPr/>
              <p:nvPr/>
            </p:nvCxnSpPr>
            <p:spPr bwMode="auto">
              <a:xfrm>
                <a:off x="15039217" y="4974115"/>
                <a:ext cx="0" cy="45720"/>
              </a:xfrm>
              <a:prstGeom prst="line">
                <a:avLst/>
              </a:prstGeom>
              <a:solidFill>
                <a:srgbClr val="0042A6"/>
              </a:solidFill>
              <a:ln w="9525" cap="flat" cmpd="sng" algn="ctr">
                <a:solidFill>
                  <a:srgbClr val="5A5A5A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293" name="TextBox 292">
                <a:extLst>
                  <a:ext uri="{FF2B5EF4-FFF2-40B4-BE49-F238E27FC236}">
                    <a16:creationId xmlns:a16="http://schemas.microsoft.com/office/drawing/2014/main" id="{98AA5F4A-044A-4E59-8500-AA55AA69B073}"/>
                  </a:ext>
                </a:extLst>
              </p:cNvPr>
              <p:cNvSpPr txBox="1"/>
              <p:nvPr/>
            </p:nvSpPr>
            <p:spPr>
              <a:xfrm>
                <a:off x="14979739" y="5060983"/>
                <a:ext cx="120533" cy="2167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pPr algn="ctr" defTabSz="216005">
                  <a:defRPr/>
                </a:pPr>
                <a:r>
                  <a:rPr lang="en-US" sz="567" kern="0" dirty="0">
                    <a:solidFill>
                      <a:srgbClr val="5A5A5A"/>
                    </a:solidFill>
                  </a:rPr>
                  <a:t>33</a:t>
                </a:r>
              </a:p>
            </p:txBody>
          </p:sp>
          <p:cxnSp>
            <p:nvCxnSpPr>
              <p:cNvPr id="294" name="Straight Connector 321">
                <a:extLst>
                  <a:ext uri="{FF2B5EF4-FFF2-40B4-BE49-F238E27FC236}">
                    <a16:creationId xmlns:a16="http://schemas.microsoft.com/office/drawing/2014/main" id="{878218E9-1ED9-4AE1-8D48-F844410DBC5B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0450445" y="3403580"/>
                <a:ext cx="5842500" cy="0"/>
              </a:xfrm>
              <a:prstGeom prst="line">
                <a:avLst/>
              </a:prstGeom>
              <a:solidFill>
                <a:srgbClr val="0042A6"/>
              </a:solidFill>
              <a:ln w="9525" cap="flat" cmpd="sng" algn="ctr">
                <a:solidFill>
                  <a:srgbClr val="5A5A5A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EC88741C-3D59-4651-977F-89C48742AD3C}"/>
                </a:ext>
              </a:extLst>
            </p:cNvPr>
            <p:cNvSpPr txBox="1"/>
            <p:nvPr/>
          </p:nvSpPr>
          <p:spPr>
            <a:xfrm rot="16200000">
              <a:off x="4664718" y="3887895"/>
              <a:ext cx="2532752" cy="189789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noAutofit/>
            </a:bodyPr>
            <a:lstStyle/>
            <a:p>
              <a:pPr algn="ctr" defTabSz="216005">
                <a:defRPr sz="1000" b="1" i="0" u="none" strike="noStrike" kern="1200" baseline="0">
                  <a:solidFill>
                    <a:srgbClr val="4C4D4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r>
                <a:rPr lang="ru-RU" sz="756" b="1" dirty="0">
                  <a:solidFill>
                    <a:srgbClr val="4C4D4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Вероятность ВБП</a:t>
              </a:r>
              <a:r>
                <a:rPr lang="en-US" sz="756" b="1" dirty="0">
                  <a:solidFill>
                    <a:srgbClr val="4C4D4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%)</a:t>
              </a:r>
            </a:p>
          </p:txBody>
        </p:sp>
        <p:grpSp>
          <p:nvGrpSpPr>
            <p:cNvPr id="122" name="Group 324">
              <a:extLst>
                <a:ext uri="{FF2B5EF4-FFF2-40B4-BE49-F238E27FC236}">
                  <a16:creationId xmlns:a16="http://schemas.microsoft.com/office/drawing/2014/main" id="{5D0FE404-8382-497F-B749-F7614C3A57AC}"/>
                </a:ext>
              </a:extLst>
            </p:cNvPr>
            <p:cNvGrpSpPr/>
            <p:nvPr/>
          </p:nvGrpSpPr>
          <p:grpSpPr>
            <a:xfrm>
              <a:off x="6095857" y="2665923"/>
              <a:ext cx="305887" cy="2625314"/>
              <a:chOff x="2196930" y="1362074"/>
              <a:chExt cx="301672" cy="3411620"/>
            </a:xfrm>
          </p:grpSpPr>
          <p:sp>
            <p:nvSpPr>
              <p:cNvPr id="239" name="TextBox 238">
                <a:extLst>
                  <a:ext uri="{FF2B5EF4-FFF2-40B4-BE49-F238E27FC236}">
                    <a16:creationId xmlns:a16="http://schemas.microsoft.com/office/drawing/2014/main" id="{1004CBC9-165B-4B48-8FB3-56216554DB0B}"/>
                  </a:ext>
                </a:extLst>
              </p:cNvPr>
              <p:cNvSpPr txBox="1"/>
              <p:nvPr/>
            </p:nvSpPr>
            <p:spPr>
              <a:xfrm>
                <a:off x="2201693" y="1362074"/>
                <a:ext cx="203006" cy="17186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noAutofit/>
              </a:bodyPr>
              <a:lstStyle/>
              <a:p>
                <a:pPr algn="r" defTabSz="216005">
                  <a:defRPr/>
                </a:pPr>
                <a:r>
                  <a:rPr lang="en-US" sz="567" kern="0" dirty="0">
                    <a:solidFill>
                      <a:srgbClr val="5A5A5A"/>
                    </a:solidFill>
                  </a:rPr>
                  <a:t>100</a:t>
                </a:r>
              </a:p>
            </p:txBody>
          </p:sp>
          <p:cxnSp>
            <p:nvCxnSpPr>
              <p:cNvPr id="240" name="Straight Connector 326">
                <a:extLst>
                  <a:ext uri="{FF2B5EF4-FFF2-40B4-BE49-F238E27FC236}">
                    <a16:creationId xmlns:a16="http://schemas.microsoft.com/office/drawing/2014/main" id="{F2FEE3A8-753C-462E-ADD6-D657846E5F25}"/>
                  </a:ext>
                </a:extLst>
              </p:cNvPr>
              <p:cNvCxnSpPr/>
              <p:nvPr/>
            </p:nvCxnSpPr>
            <p:spPr bwMode="auto">
              <a:xfrm>
                <a:off x="2498602" y="1447656"/>
                <a:ext cx="0" cy="3250112"/>
              </a:xfrm>
              <a:prstGeom prst="line">
                <a:avLst/>
              </a:prstGeom>
              <a:solidFill>
                <a:srgbClr val="0042A6"/>
              </a:solidFill>
              <a:ln w="9525" cap="flat" cmpd="sng" algn="ctr">
                <a:solidFill>
                  <a:srgbClr val="5A5A5A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41" name="Straight Connector 327">
                <a:extLst>
                  <a:ext uri="{FF2B5EF4-FFF2-40B4-BE49-F238E27FC236}">
                    <a16:creationId xmlns:a16="http://schemas.microsoft.com/office/drawing/2014/main" id="{6CB1DBF0-171E-4874-AA7B-6879BFECCB79}"/>
                  </a:ext>
                </a:extLst>
              </p:cNvPr>
              <p:cNvCxnSpPr/>
              <p:nvPr/>
            </p:nvCxnSpPr>
            <p:spPr bwMode="auto">
              <a:xfrm>
                <a:off x="2452882" y="2096790"/>
                <a:ext cx="45720" cy="0"/>
              </a:xfrm>
              <a:prstGeom prst="line">
                <a:avLst/>
              </a:prstGeom>
              <a:solidFill>
                <a:srgbClr val="0042A6"/>
              </a:solidFill>
              <a:ln w="9525" cap="flat" cmpd="sng" algn="ctr">
                <a:solidFill>
                  <a:srgbClr val="5A5A5A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42" name="Straight Connector 328">
                <a:extLst>
                  <a:ext uri="{FF2B5EF4-FFF2-40B4-BE49-F238E27FC236}">
                    <a16:creationId xmlns:a16="http://schemas.microsoft.com/office/drawing/2014/main" id="{DC6C9FF2-63DF-44AB-9B8F-D085870D3273}"/>
                  </a:ext>
                </a:extLst>
              </p:cNvPr>
              <p:cNvCxnSpPr/>
              <p:nvPr/>
            </p:nvCxnSpPr>
            <p:spPr bwMode="auto">
              <a:xfrm>
                <a:off x="2452882" y="2745924"/>
                <a:ext cx="45720" cy="0"/>
              </a:xfrm>
              <a:prstGeom prst="line">
                <a:avLst/>
              </a:prstGeom>
              <a:solidFill>
                <a:srgbClr val="0042A6"/>
              </a:solidFill>
              <a:ln w="9525" cap="flat" cmpd="sng" algn="ctr">
                <a:solidFill>
                  <a:srgbClr val="5A5A5A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43" name="Straight Connector 329">
                <a:extLst>
                  <a:ext uri="{FF2B5EF4-FFF2-40B4-BE49-F238E27FC236}">
                    <a16:creationId xmlns:a16="http://schemas.microsoft.com/office/drawing/2014/main" id="{C625CC1A-0B1B-4A0B-BEA8-DF4C61E9EA4A}"/>
                  </a:ext>
                </a:extLst>
              </p:cNvPr>
              <p:cNvCxnSpPr/>
              <p:nvPr/>
            </p:nvCxnSpPr>
            <p:spPr bwMode="auto">
              <a:xfrm>
                <a:off x="2452882" y="3395058"/>
                <a:ext cx="45720" cy="0"/>
              </a:xfrm>
              <a:prstGeom prst="line">
                <a:avLst/>
              </a:prstGeom>
              <a:solidFill>
                <a:srgbClr val="0042A6"/>
              </a:solidFill>
              <a:ln w="9525" cap="flat" cmpd="sng" algn="ctr">
                <a:solidFill>
                  <a:srgbClr val="5A5A5A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44" name="Straight Connector 330">
                <a:extLst>
                  <a:ext uri="{FF2B5EF4-FFF2-40B4-BE49-F238E27FC236}">
                    <a16:creationId xmlns:a16="http://schemas.microsoft.com/office/drawing/2014/main" id="{27B1848B-C02D-42D1-A135-F6AE144C002D}"/>
                  </a:ext>
                </a:extLst>
              </p:cNvPr>
              <p:cNvCxnSpPr/>
              <p:nvPr/>
            </p:nvCxnSpPr>
            <p:spPr bwMode="auto">
              <a:xfrm>
                <a:off x="2452882" y="4044192"/>
                <a:ext cx="45720" cy="0"/>
              </a:xfrm>
              <a:prstGeom prst="line">
                <a:avLst/>
              </a:prstGeom>
              <a:solidFill>
                <a:srgbClr val="0042A6"/>
              </a:solidFill>
              <a:ln w="9525" cap="flat" cmpd="sng" algn="ctr">
                <a:solidFill>
                  <a:srgbClr val="5A5A5A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245" name="TextBox 244">
                <a:extLst>
                  <a:ext uri="{FF2B5EF4-FFF2-40B4-BE49-F238E27FC236}">
                    <a16:creationId xmlns:a16="http://schemas.microsoft.com/office/drawing/2014/main" id="{F7021B81-E67E-4115-BA20-5D7F7DB04B08}"/>
                  </a:ext>
                </a:extLst>
              </p:cNvPr>
              <p:cNvSpPr txBox="1"/>
              <p:nvPr/>
            </p:nvSpPr>
            <p:spPr>
              <a:xfrm>
                <a:off x="2196930" y="2010026"/>
                <a:ext cx="203006" cy="17186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noAutofit/>
              </a:bodyPr>
              <a:lstStyle/>
              <a:p>
                <a:pPr algn="r" defTabSz="216005">
                  <a:defRPr/>
                </a:pPr>
                <a:r>
                  <a:rPr lang="en-US" sz="567" kern="0" dirty="0">
                    <a:solidFill>
                      <a:srgbClr val="5A5A5A"/>
                    </a:solidFill>
                  </a:rPr>
                  <a:t>80</a:t>
                </a:r>
              </a:p>
            </p:txBody>
          </p:sp>
          <p:sp>
            <p:nvSpPr>
              <p:cNvPr id="246" name="TextBox 245">
                <a:extLst>
                  <a:ext uri="{FF2B5EF4-FFF2-40B4-BE49-F238E27FC236}">
                    <a16:creationId xmlns:a16="http://schemas.microsoft.com/office/drawing/2014/main" id="{AA38E719-BD41-464C-8095-9C90D47CC2CD}"/>
                  </a:ext>
                </a:extLst>
              </p:cNvPr>
              <p:cNvSpPr txBox="1"/>
              <p:nvPr/>
            </p:nvSpPr>
            <p:spPr>
              <a:xfrm>
                <a:off x="2196930" y="2657978"/>
                <a:ext cx="203006" cy="17186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noAutofit/>
              </a:bodyPr>
              <a:lstStyle/>
              <a:p>
                <a:pPr algn="r" defTabSz="216005">
                  <a:defRPr/>
                </a:pPr>
                <a:r>
                  <a:rPr lang="en-US" sz="567" kern="0" dirty="0">
                    <a:solidFill>
                      <a:srgbClr val="5A5A5A"/>
                    </a:solidFill>
                  </a:rPr>
                  <a:t>60</a:t>
                </a:r>
              </a:p>
            </p:txBody>
          </p:sp>
          <p:sp>
            <p:nvSpPr>
              <p:cNvPr id="247" name="TextBox 246">
                <a:extLst>
                  <a:ext uri="{FF2B5EF4-FFF2-40B4-BE49-F238E27FC236}">
                    <a16:creationId xmlns:a16="http://schemas.microsoft.com/office/drawing/2014/main" id="{1FE4287D-0758-4A34-8F26-1CD7716E246C}"/>
                  </a:ext>
                </a:extLst>
              </p:cNvPr>
              <p:cNvSpPr txBox="1"/>
              <p:nvPr/>
            </p:nvSpPr>
            <p:spPr>
              <a:xfrm>
                <a:off x="2196930" y="3305930"/>
                <a:ext cx="203006" cy="17186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noAutofit/>
              </a:bodyPr>
              <a:lstStyle/>
              <a:p>
                <a:pPr algn="r" defTabSz="216005">
                  <a:defRPr/>
                </a:pPr>
                <a:r>
                  <a:rPr lang="en-US" sz="567" kern="0" dirty="0">
                    <a:solidFill>
                      <a:srgbClr val="5A5A5A"/>
                    </a:solidFill>
                  </a:rPr>
                  <a:t>40</a:t>
                </a:r>
              </a:p>
            </p:txBody>
          </p:sp>
          <p:sp>
            <p:nvSpPr>
              <p:cNvPr id="248" name="TextBox 247">
                <a:extLst>
                  <a:ext uri="{FF2B5EF4-FFF2-40B4-BE49-F238E27FC236}">
                    <a16:creationId xmlns:a16="http://schemas.microsoft.com/office/drawing/2014/main" id="{8E491E36-1DFB-486D-A987-E0D9C1236CC5}"/>
                  </a:ext>
                </a:extLst>
              </p:cNvPr>
              <p:cNvSpPr txBox="1"/>
              <p:nvPr/>
            </p:nvSpPr>
            <p:spPr>
              <a:xfrm>
                <a:off x="2196930" y="3953882"/>
                <a:ext cx="203006" cy="17186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noAutofit/>
              </a:bodyPr>
              <a:lstStyle/>
              <a:p>
                <a:pPr algn="r" defTabSz="216005">
                  <a:defRPr/>
                </a:pPr>
                <a:r>
                  <a:rPr lang="en-US" sz="567" kern="0" dirty="0">
                    <a:solidFill>
                      <a:srgbClr val="5A5A5A"/>
                    </a:solidFill>
                  </a:rPr>
                  <a:t>20</a:t>
                </a:r>
              </a:p>
            </p:txBody>
          </p:sp>
          <p:cxnSp>
            <p:nvCxnSpPr>
              <p:cNvPr id="249" name="Straight Connector 335">
                <a:extLst>
                  <a:ext uri="{FF2B5EF4-FFF2-40B4-BE49-F238E27FC236}">
                    <a16:creationId xmlns:a16="http://schemas.microsoft.com/office/drawing/2014/main" id="{DC5F9FEB-1908-4BD1-A43A-9F9E808D4A59}"/>
                  </a:ext>
                </a:extLst>
              </p:cNvPr>
              <p:cNvCxnSpPr/>
              <p:nvPr/>
            </p:nvCxnSpPr>
            <p:spPr bwMode="auto">
              <a:xfrm>
                <a:off x="2452882" y="1447656"/>
                <a:ext cx="45720" cy="0"/>
              </a:xfrm>
              <a:prstGeom prst="line">
                <a:avLst/>
              </a:prstGeom>
              <a:solidFill>
                <a:srgbClr val="0042A6"/>
              </a:solidFill>
              <a:ln w="9525" cap="flat" cmpd="sng" algn="ctr">
                <a:solidFill>
                  <a:srgbClr val="5A5A5A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50" name="Straight Connector 336">
                <a:extLst>
                  <a:ext uri="{FF2B5EF4-FFF2-40B4-BE49-F238E27FC236}">
                    <a16:creationId xmlns:a16="http://schemas.microsoft.com/office/drawing/2014/main" id="{E1FE6BBB-4103-42A3-A133-194906F758C0}"/>
                  </a:ext>
                </a:extLst>
              </p:cNvPr>
              <p:cNvCxnSpPr/>
              <p:nvPr/>
            </p:nvCxnSpPr>
            <p:spPr bwMode="auto">
              <a:xfrm>
                <a:off x="2452882" y="4693329"/>
                <a:ext cx="45720" cy="0"/>
              </a:xfrm>
              <a:prstGeom prst="line">
                <a:avLst/>
              </a:prstGeom>
              <a:solidFill>
                <a:srgbClr val="0042A6"/>
              </a:solidFill>
              <a:ln w="9525" cap="flat" cmpd="sng" algn="ctr">
                <a:solidFill>
                  <a:srgbClr val="5A5A5A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251" name="TextBox 250">
                <a:extLst>
                  <a:ext uri="{FF2B5EF4-FFF2-40B4-BE49-F238E27FC236}">
                    <a16:creationId xmlns:a16="http://schemas.microsoft.com/office/drawing/2014/main" id="{56A6D91C-63CF-4836-A818-A94234987A2B}"/>
                  </a:ext>
                </a:extLst>
              </p:cNvPr>
              <p:cNvSpPr txBox="1"/>
              <p:nvPr/>
            </p:nvSpPr>
            <p:spPr>
              <a:xfrm>
                <a:off x="2196930" y="4601834"/>
                <a:ext cx="203006" cy="17186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noAutofit/>
              </a:bodyPr>
              <a:lstStyle/>
              <a:p>
                <a:pPr algn="r" defTabSz="216005">
                  <a:defRPr/>
                </a:pPr>
                <a:r>
                  <a:rPr lang="en-US" sz="567" kern="0" dirty="0">
                    <a:solidFill>
                      <a:srgbClr val="5A5A5A"/>
                    </a:solidFill>
                  </a:rPr>
                  <a:t>0</a:t>
                </a:r>
              </a:p>
            </p:txBody>
          </p:sp>
          <p:cxnSp>
            <p:nvCxnSpPr>
              <p:cNvPr id="252" name="Straight Connector 338">
                <a:extLst>
                  <a:ext uri="{FF2B5EF4-FFF2-40B4-BE49-F238E27FC236}">
                    <a16:creationId xmlns:a16="http://schemas.microsoft.com/office/drawing/2014/main" id="{4E258950-D79D-4C54-AA80-5231DBECE487}"/>
                  </a:ext>
                </a:extLst>
              </p:cNvPr>
              <p:cNvCxnSpPr/>
              <p:nvPr/>
            </p:nvCxnSpPr>
            <p:spPr bwMode="auto">
              <a:xfrm>
                <a:off x="2452882" y="2421357"/>
                <a:ext cx="45720" cy="0"/>
              </a:xfrm>
              <a:prstGeom prst="line">
                <a:avLst/>
              </a:prstGeom>
              <a:solidFill>
                <a:srgbClr val="0042A6"/>
              </a:solidFill>
              <a:ln w="9525" cap="flat" cmpd="sng" algn="ctr">
                <a:solidFill>
                  <a:srgbClr val="5A5A5A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53" name="Straight Connector 339">
                <a:extLst>
                  <a:ext uri="{FF2B5EF4-FFF2-40B4-BE49-F238E27FC236}">
                    <a16:creationId xmlns:a16="http://schemas.microsoft.com/office/drawing/2014/main" id="{B353DADA-CCFE-4643-A723-05717064A3F8}"/>
                  </a:ext>
                </a:extLst>
              </p:cNvPr>
              <p:cNvCxnSpPr/>
              <p:nvPr/>
            </p:nvCxnSpPr>
            <p:spPr bwMode="auto">
              <a:xfrm>
                <a:off x="2452882" y="3070491"/>
                <a:ext cx="45720" cy="0"/>
              </a:xfrm>
              <a:prstGeom prst="line">
                <a:avLst/>
              </a:prstGeom>
              <a:solidFill>
                <a:srgbClr val="0042A6"/>
              </a:solidFill>
              <a:ln w="9525" cap="flat" cmpd="sng" algn="ctr">
                <a:solidFill>
                  <a:srgbClr val="5A5A5A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54" name="Straight Connector 340">
                <a:extLst>
                  <a:ext uri="{FF2B5EF4-FFF2-40B4-BE49-F238E27FC236}">
                    <a16:creationId xmlns:a16="http://schemas.microsoft.com/office/drawing/2014/main" id="{F885DCF7-23CA-4924-AEA6-2FB19D15A406}"/>
                  </a:ext>
                </a:extLst>
              </p:cNvPr>
              <p:cNvCxnSpPr/>
              <p:nvPr/>
            </p:nvCxnSpPr>
            <p:spPr bwMode="auto">
              <a:xfrm>
                <a:off x="2452882" y="3719625"/>
                <a:ext cx="45720" cy="0"/>
              </a:xfrm>
              <a:prstGeom prst="line">
                <a:avLst/>
              </a:prstGeom>
              <a:solidFill>
                <a:srgbClr val="0042A6"/>
              </a:solidFill>
              <a:ln w="9525" cap="flat" cmpd="sng" algn="ctr">
                <a:solidFill>
                  <a:srgbClr val="5A5A5A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55" name="Straight Connector 341">
                <a:extLst>
                  <a:ext uri="{FF2B5EF4-FFF2-40B4-BE49-F238E27FC236}">
                    <a16:creationId xmlns:a16="http://schemas.microsoft.com/office/drawing/2014/main" id="{6AE65F5C-A0D0-4F42-BF00-60532E1EA21D}"/>
                  </a:ext>
                </a:extLst>
              </p:cNvPr>
              <p:cNvCxnSpPr/>
              <p:nvPr/>
            </p:nvCxnSpPr>
            <p:spPr bwMode="auto">
              <a:xfrm>
                <a:off x="2452882" y="4368759"/>
                <a:ext cx="45720" cy="0"/>
              </a:xfrm>
              <a:prstGeom prst="line">
                <a:avLst/>
              </a:prstGeom>
              <a:solidFill>
                <a:srgbClr val="0042A6"/>
              </a:solidFill>
              <a:ln w="9525" cap="flat" cmpd="sng" algn="ctr">
                <a:solidFill>
                  <a:srgbClr val="5A5A5A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256" name="TextBox 255">
                <a:extLst>
                  <a:ext uri="{FF2B5EF4-FFF2-40B4-BE49-F238E27FC236}">
                    <a16:creationId xmlns:a16="http://schemas.microsoft.com/office/drawing/2014/main" id="{7DC24BB6-5639-4B3A-B54C-25ED4B90132E}"/>
                  </a:ext>
                </a:extLst>
              </p:cNvPr>
              <p:cNvSpPr txBox="1"/>
              <p:nvPr/>
            </p:nvSpPr>
            <p:spPr>
              <a:xfrm>
                <a:off x="2196930" y="2334002"/>
                <a:ext cx="203006" cy="17186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noAutofit/>
              </a:bodyPr>
              <a:lstStyle/>
              <a:p>
                <a:pPr algn="r" defTabSz="216005">
                  <a:defRPr/>
                </a:pPr>
                <a:r>
                  <a:rPr lang="en-US" sz="567" kern="0" dirty="0">
                    <a:solidFill>
                      <a:srgbClr val="5A5A5A"/>
                    </a:solidFill>
                  </a:rPr>
                  <a:t>70</a:t>
                </a:r>
              </a:p>
            </p:txBody>
          </p:sp>
          <p:sp>
            <p:nvSpPr>
              <p:cNvPr id="257" name="TextBox 256">
                <a:extLst>
                  <a:ext uri="{FF2B5EF4-FFF2-40B4-BE49-F238E27FC236}">
                    <a16:creationId xmlns:a16="http://schemas.microsoft.com/office/drawing/2014/main" id="{EA66F716-2F6A-4C8D-9AC5-7571DFB44122}"/>
                  </a:ext>
                </a:extLst>
              </p:cNvPr>
              <p:cNvSpPr txBox="1"/>
              <p:nvPr/>
            </p:nvSpPr>
            <p:spPr>
              <a:xfrm>
                <a:off x="2196930" y="2981954"/>
                <a:ext cx="203006" cy="17186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noAutofit/>
              </a:bodyPr>
              <a:lstStyle/>
              <a:p>
                <a:pPr algn="r" defTabSz="216005">
                  <a:defRPr/>
                </a:pPr>
                <a:r>
                  <a:rPr lang="en-US" sz="567" kern="0" dirty="0">
                    <a:solidFill>
                      <a:srgbClr val="5A5A5A"/>
                    </a:solidFill>
                  </a:rPr>
                  <a:t>50</a:t>
                </a:r>
              </a:p>
            </p:txBody>
          </p:sp>
          <p:sp>
            <p:nvSpPr>
              <p:cNvPr id="258" name="TextBox 257">
                <a:extLst>
                  <a:ext uri="{FF2B5EF4-FFF2-40B4-BE49-F238E27FC236}">
                    <a16:creationId xmlns:a16="http://schemas.microsoft.com/office/drawing/2014/main" id="{2BB2BF95-D9C9-43DB-95DA-B9B48F84FFC3}"/>
                  </a:ext>
                </a:extLst>
              </p:cNvPr>
              <p:cNvSpPr txBox="1"/>
              <p:nvPr/>
            </p:nvSpPr>
            <p:spPr>
              <a:xfrm>
                <a:off x="2196930" y="3629906"/>
                <a:ext cx="203006" cy="17186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noAutofit/>
              </a:bodyPr>
              <a:lstStyle/>
              <a:p>
                <a:pPr algn="r" defTabSz="216005">
                  <a:defRPr/>
                </a:pPr>
                <a:r>
                  <a:rPr lang="en-US" sz="567" kern="0" dirty="0">
                    <a:solidFill>
                      <a:srgbClr val="5A5A5A"/>
                    </a:solidFill>
                  </a:rPr>
                  <a:t>30</a:t>
                </a:r>
              </a:p>
            </p:txBody>
          </p:sp>
          <p:sp>
            <p:nvSpPr>
              <p:cNvPr id="259" name="TextBox 258">
                <a:extLst>
                  <a:ext uri="{FF2B5EF4-FFF2-40B4-BE49-F238E27FC236}">
                    <a16:creationId xmlns:a16="http://schemas.microsoft.com/office/drawing/2014/main" id="{E143EB75-B9D2-4B44-8CE6-77F6781392D5}"/>
                  </a:ext>
                </a:extLst>
              </p:cNvPr>
              <p:cNvSpPr txBox="1"/>
              <p:nvPr/>
            </p:nvSpPr>
            <p:spPr>
              <a:xfrm>
                <a:off x="2196930" y="4277858"/>
                <a:ext cx="203006" cy="17186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noAutofit/>
              </a:bodyPr>
              <a:lstStyle/>
              <a:p>
                <a:pPr algn="r" defTabSz="216005">
                  <a:defRPr/>
                </a:pPr>
                <a:r>
                  <a:rPr lang="en-US" sz="567" kern="0" dirty="0">
                    <a:solidFill>
                      <a:srgbClr val="5A5A5A"/>
                    </a:solidFill>
                  </a:rPr>
                  <a:t>10</a:t>
                </a:r>
              </a:p>
            </p:txBody>
          </p:sp>
          <p:cxnSp>
            <p:nvCxnSpPr>
              <p:cNvPr id="260" name="Straight Connector 346">
                <a:extLst>
                  <a:ext uri="{FF2B5EF4-FFF2-40B4-BE49-F238E27FC236}">
                    <a16:creationId xmlns:a16="http://schemas.microsoft.com/office/drawing/2014/main" id="{797D5538-258C-4595-B425-D1C00EB8DE8A}"/>
                  </a:ext>
                </a:extLst>
              </p:cNvPr>
              <p:cNvCxnSpPr/>
              <p:nvPr/>
            </p:nvCxnSpPr>
            <p:spPr bwMode="auto">
              <a:xfrm>
                <a:off x="2452882" y="1772223"/>
                <a:ext cx="45720" cy="0"/>
              </a:xfrm>
              <a:prstGeom prst="line">
                <a:avLst/>
              </a:prstGeom>
              <a:solidFill>
                <a:srgbClr val="0042A6"/>
              </a:solidFill>
              <a:ln w="9525" cap="flat" cmpd="sng" algn="ctr">
                <a:solidFill>
                  <a:srgbClr val="5A5A5A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261" name="TextBox 260">
                <a:extLst>
                  <a:ext uri="{FF2B5EF4-FFF2-40B4-BE49-F238E27FC236}">
                    <a16:creationId xmlns:a16="http://schemas.microsoft.com/office/drawing/2014/main" id="{2FD9593C-AD3F-4D02-BF0C-CDF542B8627D}"/>
                  </a:ext>
                </a:extLst>
              </p:cNvPr>
              <p:cNvSpPr txBox="1"/>
              <p:nvPr/>
            </p:nvSpPr>
            <p:spPr>
              <a:xfrm>
                <a:off x="2201693" y="1686050"/>
                <a:ext cx="203006" cy="17186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noAutofit/>
              </a:bodyPr>
              <a:lstStyle/>
              <a:p>
                <a:pPr algn="r" defTabSz="216005">
                  <a:defRPr/>
                </a:pPr>
                <a:r>
                  <a:rPr lang="en-US" sz="567" kern="0" dirty="0">
                    <a:solidFill>
                      <a:srgbClr val="5A5A5A"/>
                    </a:solidFill>
                  </a:rPr>
                  <a:t>90</a:t>
                </a:r>
              </a:p>
            </p:txBody>
          </p:sp>
        </p:grpSp>
        <p:sp>
          <p:nvSpPr>
            <p:cNvPr id="123" name="Freeform 6">
              <a:extLst>
                <a:ext uri="{FF2B5EF4-FFF2-40B4-BE49-F238E27FC236}">
                  <a16:creationId xmlns:a16="http://schemas.microsoft.com/office/drawing/2014/main" id="{0B053E83-39FD-4F9D-B5EA-DD56C26B08A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9951" y="2741301"/>
              <a:ext cx="4720835" cy="2481537"/>
            </a:xfrm>
            <a:custGeom>
              <a:avLst/>
              <a:gdLst>
                <a:gd name="T0" fmla="*/ 2147483646 w 1996"/>
                <a:gd name="T1" fmla="*/ 2147483646 h 1050"/>
                <a:gd name="T2" fmla="*/ 2147483646 w 1996"/>
                <a:gd name="T3" fmla="*/ 2147483646 h 1050"/>
                <a:gd name="T4" fmla="*/ 2147483646 w 1996"/>
                <a:gd name="T5" fmla="*/ 2147483646 h 1050"/>
                <a:gd name="T6" fmla="*/ 2147483646 w 1996"/>
                <a:gd name="T7" fmla="*/ 2147483646 h 1050"/>
                <a:gd name="T8" fmla="*/ 2147483646 w 1996"/>
                <a:gd name="T9" fmla="*/ 2147483646 h 1050"/>
                <a:gd name="T10" fmla="*/ 2147483646 w 1996"/>
                <a:gd name="T11" fmla="*/ 2147483646 h 1050"/>
                <a:gd name="T12" fmla="*/ 2147483646 w 1996"/>
                <a:gd name="T13" fmla="*/ 2147483646 h 1050"/>
                <a:gd name="T14" fmla="*/ 2147483646 w 1996"/>
                <a:gd name="T15" fmla="*/ 2147483646 h 1050"/>
                <a:gd name="T16" fmla="*/ 2147483646 w 1996"/>
                <a:gd name="T17" fmla="*/ 2147483646 h 1050"/>
                <a:gd name="T18" fmla="*/ 2147483646 w 1996"/>
                <a:gd name="T19" fmla="*/ 2147483646 h 1050"/>
                <a:gd name="T20" fmla="*/ 2147483646 w 1996"/>
                <a:gd name="T21" fmla="*/ 2147483646 h 1050"/>
                <a:gd name="T22" fmla="*/ 2147483646 w 1996"/>
                <a:gd name="T23" fmla="*/ 2147483646 h 1050"/>
                <a:gd name="T24" fmla="*/ 2147483646 w 1996"/>
                <a:gd name="T25" fmla="*/ 2147483646 h 1050"/>
                <a:gd name="T26" fmla="*/ 2147483646 w 1996"/>
                <a:gd name="T27" fmla="*/ 2147483646 h 1050"/>
                <a:gd name="T28" fmla="*/ 2147483646 w 1996"/>
                <a:gd name="T29" fmla="*/ 2147483646 h 1050"/>
                <a:gd name="T30" fmla="*/ 2147483646 w 1996"/>
                <a:gd name="T31" fmla="*/ 2147483646 h 1050"/>
                <a:gd name="T32" fmla="*/ 2147483646 w 1996"/>
                <a:gd name="T33" fmla="*/ 2147483646 h 1050"/>
                <a:gd name="T34" fmla="*/ 2147483646 w 1996"/>
                <a:gd name="T35" fmla="*/ 2147483646 h 1050"/>
                <a:gd name="T36" fmla="*/ 2147483646 w 1996"/>
                <a:gd name="T37" fmla="*/ 2147483646 h 1050"/>
                <a:gd name="T38" fmla="*/ 2147483646 w 1996"/>
                <a:gd name="T39" fmla="*/ 2147483646 h 1050"/>
                <a:gd name="T40" fmla="*/ 2147483646 w 1996"/>
                <a:gd name="T41" fmla="*/ 2147483646 h 1050"/>
                <a:gd name="T42" fmla="*/ 2147483646 w 1996"/>
                <a:gd name="T43" fmla="*/ 2147483646 h 1050"/>
                <a:gd name="T44" fmla="*/ 2147483646 w 1996"/>
                <a:gd name="T45" fmla="*/ 2147483646 h 1050"/>
                <a:gd name="T46" fmla="*/ 2147483646 w 1996"/>
                <a:gd name="T47" fmla="*/ 2147483646 h 1050"/>
                <a:gd name="T48" fmla="*/ 2147483646 w 1996"/>
                <a:gd name="T49" fmla="*/ 2147483646 h 1050"/>
                <a:gd name="T50" fmla="*/ 2147483646 w 1996"/>
                <a:gd name="T51" fmla="*/ 2147483646 h 1050"/>
                <a:gd name="T52" fmla="*/ 2147483646 w 1996"/>
                <a:gd name="T53" fmla="*/ 2147483646 h 1050"/>
                <a:gd name="T54" fmla="*/ 2147483646 w 1996"/>
                <a:gd name="T55" fmla="*/ 2147483646 h 1050"/>
                <a:gd name="T56" fmla="*/ 2147483646 w 1996"/>
                <a:gd name="T57" fmla="*/ 2147483646 h 1050"/>
                <a:gd name="T58" fmla="*/ 2147483646 w 1996"/>
                <a:gd name="T59" fmla="*/ 2147483646 h 1050"/>
                <a:gd name="T60" fmla="*/ 2147483646 w 1996"/>
                <a:gd name="T61" fmla="*/ 2147483646 h 1050"/>
                <a:gd name="T62" fmla="*/ 2147483646 w 1996"/>
                <a:gd name="T63" fmla="*/ 2147483646 h 1050"/>
                <a:gd name="T64" fmla="*/ 2147483646 w 1996"/>
                <a:gd name="T65" fmla="*/ 2147483646 h 1050"/>
                <a:gd name="T66" fmla="*/ 2147483646 w 1996"/>
                <a:gd name="T67" fmla="*/ 2147483646 h 1050"/>
                <a:gd name="T68" fmla="*/ 2147483646 w 1996"/>
                <a:gd name="T69" fmla="*/ 2147483646 h 1050"/>
                <a:gd name="T70" fmla="*/ 2147483646 w 1996"/>
                <a:gd name="T71" fmla="*/ 2147483646 h 1050"/>
                <a:gd name="T72" fmla="*/ 2147483646 w 1996"/>
                <a:gd name="T73" fmla="*/ 2147483646 h 1050"/>
                <a:gd name="T74" fmla="*/ 2147483646 w 1996"/>
                <a:gd name="T75" fmla="*/ 2147483646 h 1050"/>
                <a:gd name="T76" fmla="*/ 2147483646 w 1996"/>
                <a:gd name="T77" fmla="*/ 2147483646 h 1050"/>
                <a:gd name="T78" fmla="*/ 2147483646 w 1996"/>
                <a:gd name="T79" fmla="*/ 2147483646 h 1050"/>
                <a:gd name="T80" fmla="*/ 2147483646 w 1996"/>
                <a:gd name="T81" fmla="*/ 2147483646 h 1050"/>
                <a:gd name="T82" fmla="*/ 2147483646 w 1996"/>
                <a:gd name="T83" fmla="*/ 2147483646 h 1050"/>
                <a:gd name="T84" fmla="*/ 2147483646 w 1996"/>
                <a:gd name="T85" fmla="*/ 2147483646 h 1050"/>
                <a:gd name="T86" fmla="*/ 2147483646 w 1996"/>
                <a:gd name="T87" fmla="*/ 2147483646 h 1050"/>
                <a:gd name="T88" fmla="*/ 2147483646 w 1996"/>
                <a:gd name="T89" fmla="*/ 2147483646 h 1050"/>
                <a:gd name="T90" fmla="*/ 2147483646 w 1996"/>
                <a:gd name="T91" fmla="*/ 2147483646 h 1050"/>
                <a:gd name="T92" fmla="*/ 2147483646 w 1996"/>
                <a:gd name="T93" fmla="*/ 2147483646 h 1050"/>
                <a:gd name="T94" fmla="*/ 2147483646 w 1996"/>
                <a:gd name="T95" fmla="*/ 2147483646 h 1050"/>
                <a:gd name="T96" fmla="*/ 2147483646 w 1996"/>
                <a:gd name="T97" fmla="*/ 2147483646 h 105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996" h="1050">
                  <a:moveTo>
                    <a:pt x="0" y="0"/>
                  </a:moveTo>
                  <a:lnTo>
                    <a:pt x="40" y="0"/>
                  </a:lnTo>
                  <a:lnTo>
                    <a:pt x="40" y="8"/>
                  </a:lnTo>
                  <a:lnTo>
                    <a:pt x="54" y="8"/>
                  </a:lnTo>
                  <a:lnTo>
                    <a:pt x="54" y="14"/>
                  </a:lnTo>
                  <a:lnTo>
                    <a:pt x="65" y="14"/>
                  </a:lnTo>
                  <a:lnTo>
                    <a:pt x="65" y="21"/>
                  </a:lnTo>
                  <a:lnTo>
                    <a:pt x="70" y="21"/>
                  </a:lnTo>
                  <a:lnTo>
                    <a:pt x="70" y="35"/>
                  </a:lnTo>
                  <a:lnTo>
                    <a:pt x="72" y="35"/>
                  </a:lnTo>
                  <a:lnTo>
                    <a:pt x="72" y="41"/>
                  </a:lnTo>
                  <a:lnTo>
                    <a:pt x="73" y="41"/>
                  </a:lnTo>
                  <a:lnTo>
                    <a:pt x="73" y="54"/>
                  </a:lnTo>
                  <a:lnTo>
                    <a:pt x="75" y="54"/>
                  </a:lnTo>
                  <a:lnTo>
                    <a:pt x="75" y="61"/>
                  </a:lnTo>
                  <a:lnTo>
                    <a:pt x="77" y="61"/>
                  </a:lnTo>
                  <a:lnTo>
                    <a:pt x="77" y="68"/>
                  </a:lnTo>
                  <a:lnTo>
                    <a:pt x="79" y="68"/>
                  </a:lnTo>
                  <a:lnTo>
                    <a:pt x="79" y="75"/>
                  </a:lnTo>
                  <a:lnTo>
                    <a:pt x="142" y="75"/>
                  </a:lnTo>
                  <a:lnTo>
                    <a:pt x="142" y="89"/>
                  </a:lnTo>
                  <a:lnTo>
                    <a:pt x="147" y="89"/>
                  </a:lnTo>
                  <a:lnTo>
                    <a:pt x="147" y="102"/>
                  </a:lnTo>
                  <a:lnTo>
                    <a:pt x="152" y="102"/>
                  </a:lnTo>
                  <a:lnTo>
                    <a:pt x="152" y="109"/>
                  </a:lnTo>
                  <a:lnTo>
                    <a:pt x="161" y="109"/>
                  </a:lnTo>
                  <a:lnTo>
                    <a:pt x="161" y="116"/>
                  </a:lnTo>
                  <a:lnTo>
                    <a:pt x="210" y="116"/>
                  </a:lnTo>
                  <a:lnTo>
                    <a:pt x="210" y="123"/>
                  </a:lnTo>
                  <a:lnTo>
                    <a:pt x="217" y="123"/>
                  </a:lnTo>
                  <a:lnTo>
                    <a:pt x="217" y="130"/>
                  </a:lnTo>
                  <a:lnTo>
                    <a:pt x="222" y="130"/>
                  </a:lnTo>
                  <a:lnTo>
                    <a:pt x="222" y="144"/>
                  </a:lnTo>
                  <a:lnTo>
                    <a:pt x="224" y="144"/>
                  </a:lnTo>
                  <a:lnTo>
                    <a:pt x="224" y="151"/>
                  </a:lnTo>
                  <a:lnTo>
                    <a:pt x="226" y="151"/>
                  </a:lnTo>
                  <a:lnTo>
                    <a:pt x="226" y="159"/>
                  </a:lnTo>
                  <a:lnTo>
                    <a:pt x="236" y="159"/>
                  </a:lnTo>
                  <a:lnTo>
                    <a:pt x="236" y="166"/>
                  </a:lnTo>
                  <a:lnTo>
                    <a:pt x="238" y="166"/>
                  </a:lnTo>
                  <a:lnTo>
                    <a:pt x="238" y="173"/>
                  </a:lnTo>
                  <a:lnTo>
                    <a:pt x="255" y="173"/>
                  </a:lnTo>
                  <a:lnTo>
                    <a:pt x="255" y="180"/>
                  </a:lnTo>
                  <a:lnTo>
                    <a:pt x="275" y="180"/>
                  </a:lnTo>
                  <a:lnTo>
                    <a:pt x="275" y="188"/>
                  </a:lnTo>
                  <a:lnTo>
                    <a:pt x="282" y="188"/>
                  </a:lnTo>
                  <a:lnTo>
                    <a:pt x="282" y="196"/>
                  </a:lnTo>
                  <a:lnTo>
                    <a:pt x="283" y="196"/>
                  </a:lnTo>
                  <a:lnTo>
                    <a:pt x="283" y="203"/>
                  </a:lnTo>
                  <a:lnTo>
                    <a:pt x="285" y="203"/>
                  </a:lnTo>
                  <a:lnTo>
                    <a:pt x="285" y="218"/>
                  </a:lnTo>
                  <a:lnTo>
                    <a:pt x="287" y="218"/>
                  </a:lnTo>
                  <a:lnTo>
                    <a:pt x="287" y="225"/>
                  </a:lnTo>
                  <a:lnTo>
                    <a:pt x="289" y="225"/>
                  </a:lnTo>
                  <a:lnTo>
                    <a:pt x="289" y="233"/>
                  </a:lnTo>
                  <a:lnTo>
                    <a:pt x="296" y="233"/>
                  </a:lnTo>
                  <a:lnTo>
                    <a:pt x="296" y="240"/>
                  </a:lnTo>
                  <a:lnTo>
                    <a:pt x="297" y="240"/>
                  </a:lnTo>
                  <a:lnTo>
                    <a:pt x="297" y="264"/>
                  </a:lnTo>
                  <a:lnTo>
                    <a:pt x="301" y="264"/>
                  </a:lnTo>
                  <a:lnTo>
                    <a:pt x="301" y="280"/>
                  </a:lnTo>
                  <a:lnTo>
                    <a:pt x="306" y="280"/>
                  </a:lnTo>
                  <a:lnTo>
                    <a:pt x="306" y="288"/>
                  </a:lnTo>
                  <a:lnTo>
                    <a:pt x="360" y="288"/>
                  </a:lnTo>
                  <a:lnTo>
                    <a:pt x="360" y="296"/>
                  </a:lnTo>
                  <a:lnTo>
                    <a:pt x="362" y="296"/>
                  </a:lnTo>
                  <a:lnTo>
                    <a:pt x="362" y="305"/>
                  </a:lnTo>
                  <a:lnTo>
                    <a:pt x="366" y="305"/>
                  </a:lnTo>
                  <a:lnTo>
                    <a:pt x="366" y="313"/>
                  </a:lnTo>
                  <a:lnTo>
                    <a:pt x="369" y="313"/>
                  </a:lnTo>
                  <a:lnTo>
                    <a:pt x="369" y="322"/>
                  </a:lnTo>
                  <a:lnTo>
                    <a:pt x="373" y="322"/>
                  </a:lnTo>
                  <a:lnTo>
                    <a:pt x="373" y="331"/>
                  </a:lnTo>
                  <a:lnTo>
                    <a:pt x="376" y="331"/>
                  </a:lnTo>
                  <a:lnTo>
                    <a:pt x="376" y="341"/>
                  </a:lnTo>
                  <a:lnTo>
                    <a:pt x="385" y="341"/>
                  </a:lnTo>
                  <a:lnTo>
                    <a:pt x="385" y="350"/>
                  </a:lnTo>
                  <a:lnTo>
                    <a:pt x="388" y="350"/>
                  </a:lnTo>
                  <a:lnTo>
                    <a:pt x="388" y="360"/>
                  </a:lnTo>
                  <a:lnTo>
                    <a:pt x="404" y="360"/>
                  </a:lnTo>
                  <a:lnTo>
                    <a:pt x="404" y="370"/>
                  </a:lnTo>
                  <a:lnTo>
                    <a:pt x="434" y="370"/>
                  </a:lnTo>
                  <a:lnTo>
                    <a:pt x="434" y="379"/>
                  </a:lnTo>
                  <a:lnTo>
                    <a:pt x="443" y="379"/>
                  </a:lnTo>
                  <a:lnTo>
                    <a:pt x="443" y="390"/>
                  </a:lnTo>
                  <a:lnTo>
                    <a:pt x="451" y="390"/>
                  </a:lnTo>
                  <a:lnTo>
                    <a:pt x="451" y="410"/>
                  </a:lnTo>
                  <a:lnTo>
                    <a:pt x="457" y="410"/>
                  </a:lnTo>
                  <a:lnTo>
                    <a:pt x="457" y="420"/>
                  </a:lnTo>
                  <a:lnTo>
                    <a:pt x="471" y="420"/>
                  </a:lnTo>
                  <a:lnTo>
                    <a:pt x="471" y="430"/>
                  </a:lnTo>
                  <a:lnTo>
                    <a:pt x="472" y="430"/>
                  </a:lnTo>
                  <a:lnTo>
                    <a:pt x="472" y="441"/>
                  </a:lnTo>
                  <a:lnTo>
                    <a:pt x="474" y="441"/>
                  </a:lnTo>
                  <a:lnTo>
                    <a:pt x="474" y="452"/>
                  </a:lnTo>
                  <a:lnTo>
                    <a:pt x="476" y="452"/>
                  </a:lnTo>
                  <a:lnTo>
                    <a:pt x="476" y="462"/>
                  </a:lnTo>
                  <a:lnTo>
                    <a:pt x="478" y="462"/>
                  </a:lnTo>
                  <a:lnTo>
                    <a:pt x="478" y="473"/>
                  </a:lnTo>
                  <a:lnTo>
                    <a:pt x="479" y="473"/>
                  </a:lnTo>
                  <a:lnTo>
                    <a:pt x="479" y="495"/>
                  </a:lnTo>
                  <a:lnTo>
                    <a:pt x="492" y="495"/>
                  </a:lnTo>
                  <a:lnTo>
                    <a:pt x="492" y="506"/>
                  </a:lnTo>
                  <a:lnTo>
                    <a:pt x="502" y="506"/>
                  </a:lnTo>
                  <a:lnTo>
                    <a:pt x="502" y="530"/>
                  </a:lnTo>
                  <a:lnTo>
                    <a:pt x="523" y="530"/>
                  </a:lnTo>
                  <a:lnTo>
                    <a:pt x="523" y="541"/>
                  </a:lnTo>
                  <a:lnTo>
                    <a:pt x="546" y="541"/>
                  </a:lnTo>
                  <a:lnTo>
                    <a:pt x="546" y="553"/>
                  </a:lnTo>
                  <a:lnTo>
                    <a:pt x="583" y="553"/>
                  </a:lnTo>
                  <a:lnTo>
                    <a:pt x="583" y="565"/>
                  </a:lnTo>
                  <a:lnTo>
                    <a:pt x="591" y="565"/>
                  </a:lnTo>
                  <a:lnTo>
                    <a:pt x="591" y="578"/>
                  </a:lnTo>
                  <a:lnTo>
                    <a:pt x="597" y="578"/>
                  </a:lnTo>
                  <a:lnTo>
                    <a:pt x="597" y="591"/>
                  </a:lnTo>
                  <a:lnTo>
                    <a:pt x="651" y="591"/>
                  </a:lnTo>
                  <a:lnTo>
                    <a:pt x="651" y="607"/>
                  </a:lnTo>
                  <a:lnTo>
                    <a:pt x="688" y="607"/>
                  </a:lnTo>
                  <a:lnTo>
                    <a:pt x="688" y="623"/>
                  </a:lnTo>
                  <a:lnTo>
                    <a:pt x="695" y="623"/>
                  </a:lnTo>
                  <a:lnTo>
                    <a:pt x="695" y="640"/>
                  </a:lnTo>
                  <a:lnTo>
                    <a:pt x="806" y="640"/>
                  </a:lnTo>
                  <a:lnTo>
                    <a:pt x="806" y="656"/>
                  </a:lnTo>
                  <a:lnTo>
                    <a:pt x="838" y="656"/>
                  </a:lnTo>
                  <a:lnTo>
                    <a:pt x="838" y="673"/>
                  </a:lnTo>
                  <a:lnTo>
                    <a:pt x="875" y="673"/>
                  </a:lnTo>
                  <a:lnTo>
                    <a:pt x="875" y="691"/>
                  </a:lnTo>
                  <a:lnTo>
                    <a:pt x="908" y="691"/>
                  </a:lnTo>
                  <a:lnTo>
                    <a:pt x="908" y="707"/>
                  </a:lnTo>
                  <a:lnTo>
                    <a:pt x="925" y="707"/>
                  </a:lnTo>
                  <a:lnTo>
                    <a:pt x="925" y="726"/>
                  </a:lnTo>
                  <a:lnTo>
                    <a:pt x="1002" y="726"/>
                  </a:lnTo>
                  <a:lnTo>
                    <a:pt x="1002" y="746"/>
                  </a:lnTo>
                  <a:lnTo>
                    <a:pt x="1074" y="746"/>
                  </a:lnTo>
                  <a:lnTo>
                    <a:pt x="1074" y="768"/>
                  </a:lnTo>
                  <a:lnTo>
                    <a:pt x="1151" y="768"/>
                  </a:lnTo>
                  <a:lnTo>
                    <a:pt x="1151" y="791"/>
                  </a:lnTo>
                  <a:lnTo>
                    <a:pt x="1182" y="791"/>
                  </a:lnTo>
                  <a:lnTo>
                    <a:pt x="1182" y="817"/>
                  </a:lnTo>
                  <a:lnTo>
                    <a:pt x="1230" y="817"/>
                  </a:lnTo>
                  <a:lnTo>
                    <a:pt x="1230" y="843"/>
                  </a:lnTo>
                  <a:lnTo>
                    <a:pt x="1291" y="843"/>
                  </a:lnTo>
                  <a:lnTo>
                    <a:pt x="1291" y="895"/>
                  </a:lnTo>
                  <a:lnTo>
                    <a:pt x="1361" y="895"/>
                  </a:lnTo>
                  <a:lnTo>
                    <a:pt x="1361" y="920"/>
                  </a:lnTo>
                  <a:lnTo>
                    <a:pt x="1996" y="920"/>
                  </a:lnTo>
                  <a:lnTo>
                    <a:pt x="1996" y="1050"/>
                  </a:lnTo>
                </a:path>
              </a:pathLst>
            </a:custGeom>
            <a:noFill/>
            <a:ln w="25400" cap="flat">
              <a:solidFill>
                <a:srgbClr val="0042A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defTabSz="216005">
                <a:defRPr/>
              </a:pPr>
              <a:endParaRPr lang="en-US" sz="851" kern="0" dirty="0">
                <a:solidFill>
                  <a:srgbClr val="5A5A5A"/>
                </a:solidFill>
              </a:endParaRPr>
            </a:p>
          </p:txBody>
        </p:sp>
        <p:grpSp>
          <p:nvGrpSpPr>
            <p:cNvPr id="124" name="Group 196">
              <a:extLst>
                <a:ext uri="{FF2B5EF4-FFF2-40B4-BE49-F238E27FC236}">
                  <a16:creationId xmlns:a16="http://schemas.microsoft.com/office/drawing/2014/main" id="{09C6D4F9-FA58-40E4-98CC-FB7E249634F1}"/>
                </a:ext>
              </a:extLst>
            </p:cNvPr>
            <p:cNvGrpSpPr/>
            <p:nvPr/>
          </p:nvGrpSpPr>
          <p:grpSpPr>
            <a:xfrm>
              <a:off x="6378664" y="2703955"/>
              <a:ext cx="4304095" cy="2240000"/>
              <a:chOff x="7146734" y="2651252"/>
              <a:chExt cx="2888931" cy="1503500"/>
            </a:xfrm>
          </p:grpSpPr>
          <p:sp>
            <p:nvSpPr>
              <p:cNvPr id="168" name="Freeform 9">
                <a:extLst>
                  <a:ext uri="{FF2B5EF4-FFF2-40B4-BE49-F238E27FC236}">
                    <a16:creationId xmlns:a16="http://schemas.microsoft.com/office/drawing/2014/main" id="{1EB25CB3-2A36-45A9-9FD7-17DF9408DC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46734" y="2651252"/>
                <a:ext cx="45720" cy="45686"/>
              </a:xfrm>
              <a:prstGeom prst="ellipse">
                <a:avLst/>
              </a:prstGeom>
              <a:solidFill>
                <a:srgbClr val="0042A6"/>
              </a:solidFill>
              <a:ln w="9525">
                <a:solidFill>
                  <a:srgbClr val="0042A6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216005">
                  <a:defRPr/>
                </a:pPr>
                <a:endParaRPr lang="en-US" altLang="en-US" sz="851" kern="0" dirty="0">
                  <a:solidFill>
                    <a:srgbClr val="5A5A5A"/>
                  </a:solidFill>
                </a:endParaRPr>
              </a:p>
            </p:txBody>
          </p:sp>
          <p:sp>
            <p:nvSpPr>
              <p:cNvPr id="169" name="Freeform 10">
                <a:extLst>
                  <a:ext uri="{FF2B5EF4-FFF2-40B4-BE49-F238E27FC236}">
                    <a16:creationId xmlns:a16="http://schemas.microsoft.com/office/drawing/2014/main" id="{8BF9EFAD-3207-471A-8DCD-A3D4F2C907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62621" y="2748016"/>
                <a:ext cx="45720" cy="45686"/>
              </a:xfrm>
              <a:prstGeom prst="ellipse">
                <a:avLst/>
              </a:prstGeom>
              <a:solidFill>
                <a:srgbClr val="0042A6"/>
              </a:solidFill>
              <a:ln w="9525">
                <a:solidFill>
                  <a:srgbClr val="0042A6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216005">
                  <a:defRPr/>
                </a:pPr>
                <a:endParaRPr lang="en-US" altLang="en-US" sz="851" kern="0" dirty="0">
                  <a:solidFill>
                    <a:srgbClr val="5A5A5A"/>
                  </a:solidFill>
                </a:endParaRPr>
              </a:p>
            </p:txBody>
          </p:sp>
          <p:sp>
            <p:nvSpPr>
              <p:cNvPr id="170" name="Freeform 11">
                <a:extLst>
                  <a:ext uri="{FF2B5EF4-FFF2-40B4-BE49-F238E27FC236}">
                    <a16:creationId xmlns:a16="http://schemas.microsoft.com/office/drawing/2014/main" id="{12CA7C87-0E74-417E-88C3-7065244669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7071" y="2768639"/>
                <a:ext cx="45720" cy="45686"/>
              </a:xfrm>
              <a:prstGeom prst="ellipse">
                <a:avLst/>
              </a:prstGeom>
              <a:solidFill>
                <a:srgbClr val="0042A6"/>
              </a:solidFill>
              <a:ln w="9525">
                <a:solidFill>
                  <a:srgbClr val="0042A6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216005">
                  <a:defRPr/>
                </a:pPr>
                <a:endParaRPr lang="en-US" altLang="en-US" sz="851" kern="0" dirty="0">
                  <a:solidFill>
                    <a:srgbClr val="5A5A5A"/>
                  </a:solidFill>
                </a:endParaRPr>
              </a:p>
            </p:txBody>
          </p:sp>
          <p:sp>
            <p:nvSpPr>
              <p:cNvPr id="171" name="Freeform 12">
                <a:extLst>
                  <a:ext uri="{FF2B5EF4-FFF2-40B4-BE49-F238E27FC236}">
                    <a16:creationId xmlns:a16="http://schemas.microsoft.com/office/drawing/2014/main" id="{CD35C57F-9110-4487-B9E7-2944475232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73746" y="2790847"/>
                <a:ext cx="45720" cy="45686"/>
              </a:xfrm>
              <a:prstGeom prst="ellipse">
                <a:avLst/>
              </a:prstGeom>
              <a:solidFill>
                <a:srgbClr val="0042A6"/>
              </a:solidFill>
              <a:ln w="9525">
                <a:solidFill>
                  <a:srgbClr val="0042A6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216005">
                  <a:defRPr/>
                </a:pPr>
                <a:endParaRPr lang="en-US" altLang="en-US" sz="851" kern="0" dirty="0">
                  <a:solidFill>
                    <a:srgbClr val="5A5A5A"/>
                  </a:solidFill>
                </a:endParaRPr>
              </a:p>
            </p:txBody>
          </p:sp>
          <p:sp>
            <p:nvSpPr>
              <p:cNvPr id="172" name="Freeform 13">
                <a:extLst>
                  <a:ext uri="{FF2B5EF4-FFF2-40B4-BE49-F238E27FC236}">
                    <a16:creationId xmlns:a16="http://schemas.microsoft.com/office/drawing/2014/main" id="{B9683243-5EB6-4138-900F-2BA254A273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88034" y="2822573"/>
                <a:ext cx="45720" cy="45686"/>
              </a:xfrm>
              <a:prstGeom prst="ellipse">
                <a:avLst/>
              </a:prstGeom>
              <a:solidFill>
                <a:srgbClr val="0042A6"/>
              </a:solidFill>
              <a:ln w="9525">
                <a:solidFill>
                  <a:srgbClr val="0042A6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216005">
                  <a:defRPr/>
                </a:pPr>
                <a:endParaRPr lang="en-US" altLang="en-US" sz="851" kern="0" dirty="0">
                  <a:solidFill>
                    <a:srgbClr val="5A5A5A"/>
                  </a:solidFill>
                </a:endParaRPr>
              </a:p>
            </p:txBody>
          </p:sp>
          <p:sp>
            <p:nvSpPr>
              <p:cNvPr id="173" name="Freeform 14">
                <a:extLst>
                  <a:ext uri="{FF2B5EF4-FFF2-40B4-BE49-F238E27FC236}">
                    <a16:creationId xmlns:a16="http://schemas.microsoft.com/office/drawing/2014/main" id="{BEA62E48-3125-4B97-9EFB-6B7F0D6625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89621" y="2822573"/>
                <a:ext cx="45720" cy="45686"/>
              </a:xfrm>
              <a:prstGeom prst="ellipse">
                <a:avLst/>
              </a:prstGeom>
              <a:solidFill>
                <a:srgbClr val="0042A6"/>
              </a:solidFill>
              <a:ln w="9525">
                <a:solidFill>
                  <a:srgbClr val="0042A6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216005">
                  <a:defRPr/>
                </a:pPr>
                <a:endParaRPr lang="en-US" altLang="en-US" sz="851" kern="0" dirty="0">
                  <a:solidFill>
                    <a:srgbClr val="5A5A5A"/>
                  </a:solidFill>
                </a:endParaRPr>
              </a:p>
            </p:txBody>
          </p:sp>
          <p:sp>
            <p:nvSpPr>
              <p:cNvPr id="174" name="Freeform 15">
                <a:extLst>
                  <a:ext uri="{FF2B5EF4-FFF2-40B4-BE49-F238E27FC236}">
                    <a16:creationId xmlns:a16="http://schemas.microsoft.com/office/drawing/2014/main" id="{6D3405D6-D84F-4792-8D1F-BDFA4B8958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56296" y="2833677"/>
                <a:ext cx="45720" cy="45686"/>
              </a:xfrm>
              <a:prstGeom prst="ellipse">
                <a:avLst/>
              </a:prstGeom>
              <a:solidFill>
                <a:srgbClr val="0042A6"/>
              </a:solidFill>
              <a:ln w="9525">
                <a:solidFill>
                  <a:srgbClr val="0042A6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216005">
                  <a:defRPr/>
                </a:pPr>
                <a:endParaRPr lang="en-US" altLang="en-US" sz="851" kern="0" dirty="0">
                  <a:solidFill>
                    <a:srgbClr val="5A5A5A"/>
                  </a:solidFill>
                </a:endParaRPr>
              </a:p>
            </p:txBody>
          </p:sp>
          <p:sp>
            <p:nvSpPr>
              <p:cNvPr id="175" name="Freeform 16">
                <a:extLst>
                  <a:ext uri="{FF2B5EF4-FFF2-40B4-BE49-F238E27FC236}">
                    <a16:creationId xmlns:a16="http://schemas.microsoft.com/office/drawing/2014/main" id="{DD7A4F31-F201-4316-83A0-222F56EC0F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62646" y="2833677"/>
                <a:ext cx="45720" cy="45686"/>
              </a:xfrm>
              <a:prstGeom prst="ellipse">
                <a:avLst/>
              </a:prstGeom>
              <a:solidFill>
                <a:srgbClr val="0042A6"/>
              </a:solidFill>
              <a:ln w="9525">
                <a:solidFill>
                  <a:srgbClr val="0042A6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216005">
                  <a:defRPr/>
                </a:pPr>
                <a:endParaRPr lang="en-US" altLang="en-US" sz="851" kern="0" dirty="0">
                  <a:solidFill>
                    <a:srgbClr val="5A5A5A"/>
                  </a:solidFill>
                </a:endParaRPr>
              </a:p>
            </p:txBody>
          </p:sp>
          <p:sp>
            <p:nvSpPr>
              <p:cNvPr id="176" name="Freeform 17">
                <a:extLst>
                  <a:ext uri="{FF2B5EF4-FFF2-40B4-BE49-F238E27FC236}">
                    <a16:creationId xmlns:a16="http://schemas.microsoft.com/office/drawing/2014/main" id="{6480601A-BFBB-4339-AF47-8D4C4CF5CE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92809" y="2855885"/>
                <a:ext cx="45720" cy="45686"/>
              </a:xfrm>
              <a:prstGeom prst="ellipse">
                <a:avLst/>
              </a:prstGeom>
              <a:solidFill>
                <a:srgbClr val="0042A6"/>
              </a:solidFill>
              <a:ln w="9525">
                <a:solidFill>
                  <a:srgbClr val="0042A6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216005">
                  <a:defRPr/>
                </a:pPr>
                <a:endParaRPr lang="en-US" altLang="en-US" sz="851" kern="0" dirty="0">
                  <a:solidFill>
                    <a:srgbClr val="5A5A5A"/>
                  </a:solidFill>
                </a:endParaRPr>
              </a:p>
            </p:txBody>
          </p:sp>
          <p:sp>
            <p:nvSpPr>
              <p:cNvPr id="177" name="Freeform 18">
                <a:extLst>
                  <a:ext uri="{FF2B5EF4-FFF2-40B4-BE49-F238E27FC236}">
                    <a16:creationId xmlns:a16="http://schemas.microsoft.com/office/drawing/2014/main" id="{690DE512-A4BA-49D7-B2BF-44232506BC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95984" y="2879680"/>
                <a:ext cx="45720" cy="45686"/>
              </a:xfrm>
              <a:prstGeom prst="ellipse">
                <a:avLst/>
              </a:prstGeom>
              <a:solidFill>
                <a:srgbClr val="0042A6"/>
              </a:solidFill>
              <a:ln w="9525">
                <a:solidFill>
                  <a:srgbClr val="0042A6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216005">
                  <a:defRPr/>
                </a:pPr>
                <a:endParaRPr lang="en-US" altLang="en-US" sz="851" kern="0" dirty="0">
                  <a:solidFill>
                    <a:srgbClr val="5A5A5A"/>
                  </a:solidFill>
                </a:endParaRPr>
              </a:p>
            </p:txBody>
          </p:sp>
          <p:sp>
            <p:nvSpPr>
              <p:cNvPr id="178" name="Freeform 19">
                <a:extLst>
                  <a:ext uri="{FF2B5EF4-FFF2-40B4-BE49-F238E27FC236}">
                    <a16:creationId xmlns:a16="http://schemas.microsoft.com/office/drawing/2014/main" id="{EB48967A-C67D-4C3F-A037-7B7D231A03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95984" y="2879680"/>
                <a:ext cx="45720" cy="45686"/>
              </a:xfrm>
              <a:prstGeom prst="ellipse">
                <a:avLst/>
              </a:prstGeom>
              <a:solidFill>
                <a:srgbClr val="0042A6"/>
              </a:solidFill>
              <a:ln w="9525">
                <a:solidFill>
                  <a:srgbClr val="0042A6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216005">
                  <a:defRPr/>
                </a:pPr>
                <a:endParaRPr lang="en-US" altLang="en-US" sz="851" kern="0" dirty="0">
                  <a:solidFill>
                    <a:srgbClr val="5A5A5A"/>
                  </a:solidFill>
                </a:endParaRPr>
              </a:p>
            </p:txBody>
          </p:sp>
          <p:sp>
            <p:nvSpPr>
              <p:cNvPr id="179" name="Freeform 20">
                <a:extLst>
                  <a:ext uri="{FF2B5EF4-FFF2-40B4-BE49-F238E27FC236}">
                    <a16:creationId xmlns:a16="http://schemas.microsoft.com/office/drawing/2014/main" id="{2193D4F8-4240-4B11-8369-FDC0A8E8D7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21384" y="2924097"/>
                <a:ext cx="45720" cy="45686"/>
              </a:xfrm>
              <a:prstGeom prst="ellipse">
                <a:avLst/>
              </a:prstGeom>
              <a:solidFill>
                <a:srgbClr val="0042A6"/>
              </a:solidFill>
              <a:ln w="9525">
                <a:solidFill>
                  <a:srgbClr val="0042A6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216005">
                  <a:defRPr/>
                </a:pPr>
                <a:endParaRPr lang="en-US" altLang="en-US" sz="851" kern="0" dirty="0">
                  <a:solidFill>
                    <a:srgbClr val="5A5A5A"/>
                  </a:solidFill>
                </a:endParaRPr>
              </a:p>
            </p:txBody>
          </p:sp>
          <p:sp>
            <p:nvSpPr>
              <p:cNvPr id="180" name="Freeform 21">
                <a:extLst>
                  <a:ext uri="{FF2B5EF4-FFF2-40B4-BE49-F238E27FC236}">
                    <a16:creationId xmlns:a16="http://schemas.microsoft.com/office/drawing/2014/main" id="{ACADF35A-4018-435B-A104-CB2D07157B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56309" y="2936787"/>
                <a:ext cx="45720" cy="45686"/>
              </a:xfrm>
              <a:prstGeom prst="ellipse">
                <a:avLst/>
              </a:prstGeom>
              <a:solidFill>
                <a:srgbClr val="0042A6"/>
              </a:solidFill>
              <a:ln w="9525">
                <a:solidFill>
                  <a:srgbClr val="0042A6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216005">
                  <a:defRPr/>
                </a:pPr>
                <a:endParaRPr lang="en-US" altLang="en-US" sz="851" kern="0" dirty="0">
                  <a:solidFill>
                    <a:srgbClr val="5A5A5A"/>
                  </a:solidFill>
                </a:endParaRPr>
              </a:p>
            </p:txBody>
          </p:sp>
          <p:sp>
            <p:nvSpPr>
              <p:cNvPr id="181" name="Freeform 22">
                <a:extLst>
                  <a:ext uri="{FF2B5EF4-FFF2-40B4-BE49-F238E27FC236}">
                    <a16:creationId xmlns:a16="http://schemas.microsoft.com/office/drawing/2014/main" id="{54D888F2-BE06-49DF-94A2-4BCF906488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78534" y="2947891"/>
                <a:ext cx="45720" cy="45686"/>
              </a:xfrm>
              <a:prstGeom prst="ellipse">
                <a:avLst/>
              </a:prstGeom>
              <a:solidFill>
                <a:srgbClr val="0042A6"/>
              </a:solidFill>
              <a:ln w="9525">
                <a:solidFill>
                  <a:srgbClr val="0042A6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216005">
                  <a:defRPr/>
                </a:pPr>
                <a:endParaRPr lang="en-US" altLang="en-US" sz="851" kern="0" dirty="0">
                  <a:solidFill>
                    <a:srgbClr val="5A5A5A"/>
                  </a:solidFill>
                </a:endParaRPr>
              </a:p>
            </p:txBody>
          </p:sp>
          <p:sp>
            <p:nvSpPr>
              <p:cNvPr id="182" name="Freeform 23">
                <a:extLst>
                  <a:ext uri="{FF2B5EF4-FFF2-40B4-BE49-F238E27FC236}">
                    <a16:creationId xmlns:a16="http://schemas.microsoft.com/office/drawing/2014/main" id="{E3B2B617-8FCB-4BF1-99D2-6E1DA790C7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95996" y="2995480"/>
                <a:ext cx="45720" cy="45686"/>
              </a:xfrm>
              <a:prstGeom prst="ellipse">
                <a:avLst/>
              </a:prstGeom>
              <a:solidFill>
                <a:srgbClr val="0042A6"/>
              </a:solidFill>
              <a:ln w="9525">
                <a:solidFill>
                  <a:srgbClr val="0042A6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216005">
                  <a:defRPr/>
                </a:pPr>
                <a:endParaRPr lang="en-US" altLang="en-US" sz="851" kern="0" dirty="0">
                  <a:solidFill>
                    <a:srgbClr val="5A5A5A"/>
                  </a:solidFill>
                </a:endParaRPr>
              </a:p>
            </p:txBody>
          </p:sp>
          <p:sp>
            <p:nvSpPr>
              <p:cNvPr id="183" name="Freeform 24">
                <a:extLst>
                  <a:ext uri="{FF2B5EF4-FFF2-40B4-BE49-F238E27FC236}">
                    <a16:creationId xmlns:a16="http://schemas.microsoft.com/office/drawing/2014/main" id="{95B31F7E-F1AB-4351-9505-FFD4749C58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99171" y="3008170"/>
                <a:ext cx="45720" cy="45686"/>
              </a:xfrm>
              <a:prstGeom prst="ellipse">
                <a:avLst/>
              </a:prstGeom>
              <a:solidFill>
                <a:srgbClr val="0042A6"/>
              </a:solidFill>
              <a:ln w="9525">
                <a:solidFill>
                  <a:srgbClr val="0042A6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216005">
                  <a:defRPr/>
                </a:pPr>
                <a:endParaRPr lang="en-US" altLang="en-US" sz="851" kern="0" dirty="0">
                  <a:solidFill>
                    <a:srgbClr val="5A5A5A"/>
                  </a:solidFill>
                </a:endParaRPr>
              </a:p>
            </p:txBody>
          </p:sp>
          <p:sp>
            <p:nvSpPr>
              <p:cNvPr id="184" name="Freeform 25">
                <a:extLst>
                  <a:ext uri="{FF2B5EF4-FFF2-40B4-BE49-F238E27FC236}">
                    <a16:creationId xmlns:a16="http://schemas.microsoft.com/office/drawing/2014/main" id="{3154E208-2D26-4017-B800-B11F10ADB2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00759" y="3019275"/>
                <a:ext cx="45720" cy="45686"/>
              </a:xfrm>
              <a:prstGeom prst="ellipse">
                <a:avLst/>
              </a:prstGeom>
              <a:solidFill>
                <a:srgbClr val="0042A6"/>
              </a:solidFill>
              <a:ln w="9525">
                <a:solidFill>
                  <a:srgbClr val="0042A6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216005">
                  <a:defRPr/>
                </a:pPr>
                <a:endParaRPr lang="en-US" altLang="en-US" sz="851" kern="0" dirty="0">
                  <a:solidFill>
                    <a:srgbClr val="5A5A5A"/>
                  </a:solidFill>
                </a:endParaRPr>
              </a:p>
            </p:txBody>
          </p:sp>
          <p:sp>
            <p:nvSpPr>
              <p:cNvPr id="185" name="Freeform 26">
                <a:extLst>
                  <a:ext uri="{FF2B5EF4-FFF2-40B4-BE49-F238E27FC236}">
                    <a16:creationId xmlns:a16="http://schemas.microsoft.com/office/drawing/2014/main" id="{AA2223A8-1BB9-4F7C-B3ED-552FAB395A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07109" y="3019275"/>
                <a:ext cx="45720" cy="45686"/>
              </a:xfrm>
              <a:prstGeom prst="ellipse">
                <a:avLst/>
              </a:prstGeom>
              <a:solidFill>
                <a:srgbClr val="0042A6"/>
              </a:solidFill>
              <a:ln w="9525">
                <a:solidFill>
                  <a:srgbClr val="0042A6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216005">
                  <a:defRPr/>
                </a:pPr>
                <a:endParaRPr lang="en-US" altLang="en-US" sz="851" kern="0" dirty="0">
                  <a:solidFill>
                    <a:srgbClr val="5A5A5A"/>
                  </a:solidFill>
                </a:endParaRPr>
              </a:p>
            </p:txBody>
          </p:sp>
          <p:sp>
            <p:nvSpPr>
              <p:cNvPr id="186" name="Freeform 27">
                <a:extLst>
                  <a:ext uri="{FF2B5EF4-FFF2-40B4-BE49-F238E27FC236}">
                    <a16:creationId xmlns:a16="http://schemas.microsoft.com/office/drawing/2014/main" id="{1B5AC7AD-8936-4814-A3F0-E55E59E3FE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10284" y="3019275"/>
                <a:ext cx="45720" cy="45686"/>
              </a:xfrm>
              <a:prstGeom prst="ellipse">
                <a:avLst/>
              </a:prstGeom>
              <a:solidFill>
                <a:srgbClr val="0042A6"/>
              </a:solidFill>
              <a:ln w="9525">
                <a:solidFill>
                  <a:srgbClr val="0042A6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216005">
                  <a:defRPr/>
                </a:pPr>
                <a:endParaRPr lang="en-US" altLang="en-US" sz="851" kern="0" dirty="0">
                  <a:solidFill>
                    <a:srgbClr val="5A5A5A"/>
                  </a:solidFill>
                </a:endParaRPr>
              </a:p>
            </p:txBody>
          </p:sp>
          <p:sp>
            <p:nvSpPr>
              <p:cNvPr id="187" name="Freeform 28">
                <a:extLst>
                  <a:ext uri="{FF2B5EF4-FFF2-40B4-BE49-F238E27FC236}">
                    <a16:creationId xmlns:a16="http://schemas.microsoft.com/office/drawing/2014/main" id="{0F579196-2C2E-4EA7-BAD5-D0C322F9C3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11871" y="3031965"/>
                <a:ext cx="45720" cy="45686"/>
              </a:xfrm>
              <a:prstGeom prst="ellipse">
                <a:avLst/>
              </a:prstGeom>
              <a:solidFill>
                <a:srgbClr val="0042A6"/>
              </a:solidFill>
              <a:ln w="9525">
                <a:solidFill>
                  <a:srgbClr val="0042A6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216005">
                  <a:defRPr/>
                </a:pPr>
                <a:endParaRPr lang="en-US" altLang="en-US" sz="851" kern="0" dirty="0">
                  <a:solidFill>
                    <a:srgbClr val="5A5A5A"/>
                  </a:solidFill>
                </a:endParaRPr>
              </a:p>
            </p:txBody>
          </p:sp>
          <p:sp>
            <p:nvSpPr>
              <p:cNvPr id="188" name="Freeform 29">
                <a:extLst>
                  <a:ext uri="{FF2B5EF4-FFF2-40B4-BE49-F238E27FC236}">
                    <a16:creationId xmlns:a16="http://schemas.microsoft.com/office/drawing/2014/main" id="{4F98055F-BFBD-4B33-B6AD-D2BA2643DE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15046" y="3068450"/>
                <a:ext cx="45720" cy="45686"/>
              </a:xfrm>
              <a:prstGeom prst="ellipse">
                <a:avLst/>
              </a:prstGeom>
              <a:solidFill>
                <a:srgbClr val="0042A6"/>
              </a:solidFill>
              <a:ln w="9525">
                <a:solidFill>
                  <a:srgbClr val="0042A6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216005">
                  <a:defRPr/>
                </a:pPr>
                <a:endParaRPr lang="en-US" altLang="en-US" sz="851" kern="0" dirty="0">
                  <a:solidFill>
                    <a:srgbClr val="5A5A5A"/>
                  </a:solidFill>
                </a:endParaRPr>
              </a:p>
            </p:txBody>
          </p:sp>
          <p:sp>
            <p:nvSpPr>
              <p:cNvPr id="189" name="Freeform 30">
                <a:extLst>
                  <a:ext uri="{FF2B5EF4-FFF2-40B4-BE49-F238E27FC236}">
                    <a16:creationId xmlns:a16="http://schemas.microsoft.com/office/drawing/2014/main" id="{B4C8C087-4258-47D1-98F4-D1BC17C488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21396" y="3093831"/>
                <a:ext cx="45720" cy="45686"/>
              </a:xfrm>
              <a:prstGeom prst="ellipse">
                <a:avLst/>
              </a:prstGeom>
              <a:solidFill>
                <a:srgbClr val="0042A6"/>
              </a:solidFill>
              <a:ln w="9525">
                <a:solidFill>
                  <a:srgbClr val="0042A6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216005">
                  <a:defRPr/>
                </a:pPr>
                <a:endParaRPr lang="en-US" altLang="en-US" sz="851" kern="0" dirty="0">
                  <a:solidFill>
                    <a:srgbClr val="5A5A5A"/>
                  </a:solidFill>
                </a:endParaRPr>
              </a:p>
            </p:txBody>
          </p:sp>
          <p:sp>
            <p:nvSpPr>
              <p:cNvPr id="190" name="Freeform 31">
                <a:extLst>
                  <a:ext uri="{FF2B5EF4-FFF2-40B4-BE49-F238E27FC236}">
                    <a16:creationId xmlns:a16="http://schemas.microsoft.com/office/drawing/2014/main" id="{C7736005-7AFF-4368-AAAB-596A0CA793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22984" y="3093831"/>
                <a:ext cx="45720" cy="45686"/>
              </a:xfrm>
              <a:prstGeom prst="ellipse">
                <a:avLst/>
              </a:prstGeom>
              <a:solidFill>
                <a:srgbClr val="0042A6"/>
              </a:solidFill>
              <a:ln w="9525">
                <a:solidFill>
                  <a:srgbClr val="0042A6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216005">
                  <a:defRPr/>
                </a:pPr>
                <a:endParaRPr lang="en-US" altLang="en-US" sz="851" kern="0" dirty="0">
                  <a:solidFill>
                    <a:srgbClr val="5A5A5A"/>
                  </a:solidFill>
                </a:endParaRPr>
              </a:p>
            </p:txBody>
          </p:sp>
          <p:sp>
            <p:nvSpPr>
              <p:cNvPr id="191" name="Freeform 32">
                <a:extLst>
                  <a:ext uri="{FF2B5EF4-FFF2-40B4-BE49-F238E27FC236}">
                    <a16:creationId xmlns:a16="http://schemas.microsoft.com/office/drawing/2014/main" id="{FEEC9F9D-F2AD-4D91-A0DD-E4E406AF43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29334" y="3106521"/>
                <a:ext cx="45720" cy="45686"/>
              </a:xfrm>
              <a:prstGeom prst="ellipse">
                <a:avLst/>
              </a:prstGeom>
              <a:solidFill>
                <a:srgbClr val="0042A6"/>
              </a:solidFill>
              <a:ln w="9525">
                <a:solidFill>
                  <a:srgbClr val="0042A6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216005">
                  <a:defRPr/>
                </a:pPr>
                <a:endParaRPr lang="en-US" altLang="en-US" sz="851" kern="0" dirty="0">
                  <a:solidFill>
                    <a:srgbClr val="5A5A5A"/>
                  </a:solidFill>
                </a:endParaRPr>
              </a:p>
            </p:txBody>
          </p:sp>
          <p:sp>
            <p:nvSpPr>
              <p:cNvPr id="192" name="Freeform 33">
                <a:extLst>
                  <a:ext uri="{FF2B5EF4-FFF2-40B4-BE49-F238E27FC236}">
                    <a16:creationId xmlns:a16="http://schemas.microsoft.com/office/drawing/2014/main" id="{203FC8F8-A36B-41EA-86F0-AB85885116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51559" y="3106521"/>
                <a:ext cx="45720" cy="45686"/>
              </a:xfrm>
              <a:prstGeom prst="ellipse">
                <a:avLst/>
              </a:prstGeom>
              <a:solidFill>
                <a:srgbClr val="0042A6"/>
              </a:solidFill>
              <a:ln w="9525">
                <a:solidFill>
                  <a:srgbClr val="0042A6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216005">
                  <a:defRPr/>
                </a:pPr>
                <a:endParaRPr lang="en-US" altLang="en-US" sz="851" kern="0" dirty="0">
                  <a:solidFill>
                    <a:srgbClr val="5A5A5A"/>
                  </a:solidFill>
                </a:endParaRPr>
              </a:p>
            </p:txBody>
          </p:sp>
          <p:sp>
            <p:nvSpPr>
              <p:cNvPr id="193" name="Freeform 34">
                <a:extLst>
                  <a:ext uri="{FF2B5EF4-FFF2-40B4-BE49-F238E27FC236}">
                    <a16:creationId xmlns:a16="http://schemas.microsoft.com/office/drawing/2014/main" id="{FC104AA2-A66D-404B-B0DB-0F66B7E474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10296" y="3106521"/>
                <a:ext cx="45720" cy="45686"/>
              </a:xfrm>
              <a:prstGeom prst="ellipse">
                <a:avLst/>
              </a:prstGeom>
              <a:solidFill>
                <a:srgbClr val="0042A6"/>
              </a:solidFill>
              <a:ln w="9525">
                <a:solidFill>
                  <a:srgbClr val="0042A6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216005">
                  <a:defRPr/>
                </a:pPr>
                <a:endParaRPr lang="en-US" altLang="en-US" sz="851" kern="0" dirty="0">
                  <a:solidFill>
                    <a:srgbClr val="5A5A5A"/>
                  </a:solidFill>
                </a:endParaRPr>
              </a:p>
            </p:txBody>
          </p:sp>
          <p:sp>
            <p:nvSpPr>
              <p:cNvPr id="194" name="Freeform 35">
                <a:extLst>
                  <a:ext uri="{FF2B5EF4-FFF2-40B4-BE49-F238E27FC236}">
                    <a16:creationId xmlns:a16="http://schemas.microsoft.com/office/drawing/2014/main" id="{E7320574-804C-47B6-ABA1-5395EAF069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18234" y="3133489"/>
                <a:ext cx="45720" cy="45686"/>
              </a:xfrm>
              <a:prstGeom prst="ellipse">
                <a:avLst/>
              </a:prstGeom>
              <a:solidFill>
                <a:srgbClr val="0042A6"/>
              </a:solidFill>
              <a:ln w="9525">
                <a:solidFill>
                  <a:srgbClr val="0042A6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216005">
                  <a:defRPr/>
                </a:pPr>
                <a:endParaRPr lang="en-US" altLang="en-US" sz="851" kern="0" dirty="0">
                  <a:solidFill>
                    <a:srgbClr val="5A5A5A"/>
                  </a:solidFill>
                </a:endParaRPr>
              </a:p>
            </p:txBody>
          </p:sp>
          <p:sp>
            <p:nvSpPr>
              <p:cNvPr id="195" name="Freeform 36">
                <a:extLst>
                  <a:ext uri="{FF2B5EF4-FFF2-40B4-BE49-F238E27FC236}">
                    <a16:creationId xmlns:a16="http://schemas.microsoft.com/office/drawing/2014/main" id="{43FF9D5D-DD0A-4304-82A9-49C36C768A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26171" y="3146179"/>
                <a:ext cx="45720" cy="45686"/>
              </a:xfrm>
              <a:prstGeom prst="ellipse">
                <a:avLst/>
              </a:prstGeom>
              <a:solidFill>
                <a:srgbClr val="0042A6"/>
              </a:solidFill>
              <a:ln w="9525">
                <a:solidFill>
                  <a:srgbClr val="0042A6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216005">
                  <a:defRPr/>
                </a:pPr>
                <a:endParaRPr lang="en-US" altLang="en-US" sz="851" kern="0" dirty="0">
                  <a:solidFill>
                    <a:srgbClr val="5A5A5A"/>
                  </a:solidFill>
                </a:endParaRPr>
              </a:p>
            </p:txBody>
          </p:sp>
          <p:sp>
            <p:nvSpPr>
              <p:cNvPr id="196" name="Freeform 37">
                <a:extLst>
                  <a:ext uri="{FF2B5EF4-FFF2-40B4-BE49-F238E27FC236}">
                    <a16:creationId xmlns:a16="http://schemas.microsoft.com/office/drawing/2014/main" id="{DFEEEEA1-69F3-4BF5-AFA2-5AA764D741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26171" y="3146179"/>
                <a:ext cx="45720" cy="45686"/>
              </a:xfrm>
              <a:prstGeom prst="ellipse">
                <a:avLst/>
              </a:prstGeom>
              <a:solidFill>
                <a:srgbClr val="0042A6"/>
              </a:solidFill>
              <a:ln w="9525">
                <a:solidFill>
                  <a:srgbClr val="0042A6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216005">
                  <a:defRPr/>
                </a:pPr>
                <a:endParaRPr lang="en-US" altLang="en-US" sz="851" kern="0" dirty="0">
                  <a:solidFill>
                    <a:srgbClr val="5A5A5A"/>
                  </a:solidFill>
                </a:endParaRPr>
              </a:p>
            </p:txBody>
          </p:sp>
          <p:sp>
            <p:nvSpPr>
              <p:cNvPr id="197" name="Freeform 38">
                <a:extLst>
                  <a:ext uri="{FF2B5EF4-FFF2-40B4-BE49-F238E27FC236}">
                    <a16:creationId xmlns:a16="http://schemas.microsoft.com/office/drawing/2014/main" id="{2B4B78F9-1FA2-4853-A275-4C4077784E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26171" y="3146179"/>
                <a:ext cx="45720" cy="45686"/>
              </a:xfrm>
              <a:prstGeom prst="ellipse">
                <a:avLst/>
              </a:prstGeom>
              <a:solidFill>
                <a:srgbClr val="0042A6"/>
              </a:solidFill>
              <a:ln w="9525">
                <a:solidFill>
                  <a:srgbClr val="0042A6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216005">
                  <a:defRPr/>
                </a:pPr>
                <a:endParaRPr lang="en-US" altLang="en-US" sz="851" kern="0" dirty="0">
                  <a:solidFill>
                    <a:srgbClr val="5A5A5A"/>
                  </a:solidFill>
                </a:endParaRPr>
              </a:p>
            </p:txBody>
          </p:sp>
          <p:sp>
            <p:nvSpPr>
              <p:cNvPr id="198" name="Freeform 39">
                <a:extLst>
                  <a:ext uri="{FF2B5EF4-FFF2-40B4-BE49-F238E27FC236}">
                    <a16:creationId xmlns:a16="http://schemas.microsoft.com/office/drawing/2014/main" id="{395A26C6-5E21-46EF-A22D-A18FDBBFBB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29346" y="3160456"/>
                <a:ext cx="45720" cy="45686"/>
              </a:xfrm>
              <a:prstGeom prst="ellipse">
                <a:avLst/>
              </a:prstGeom>
              <a:solidFill>
                <a:srgbClr val="0042A6"/>
              </a:solidFill>
              <a:ln w="9525">
                <a:solidFill>
                  <a:srgbClr val="0042A6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216005">
                  <a:defRPr/>
                </a:pPr>
                <a:endParaRPr lang="en-US" altLang="en-US" sz="851" kern="0" dirty="0">
                  <a:solidFill>
                    <a:srgbClr val="5A5A5A"/>
                  </a:solidFill>
                </a:endParaRPr>
              </a:p>
            </p:txBody>
          </p:sp>
          <p:sp>
            <p:nvSpPr>
              <p:cNvPr id="199" name="Freeform 40">
                <a:extLst>
                  <a:ext uri="{FF2B5EF4-FFF2-40B4-BE49-F238E27FC236}">
                    <a16:creationId xmlns:a16="http://schemas.microsoft.com/office/drawing/2014/main" id="{69CCBD40-CE44-46E6-BD5D-0CFACC96EC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29346" y="3160456"/>
                <a:ext cx="45720" cy="45686"/>
              </a:xfrm>
              <a:prstGeom prst="ellipse">
                <a:avLst/>
              </a:prstGeom>
              <a:solidFill>
                <a:srgbClr val="0042A6"/>
              </a:solidFill>
              <a:ln w="9525">
                <a:solidFill>
                  <a:srgbClr val="0042A6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216005">
                  <a:defRPr/>
                </a:pPr>
                <a:endParaRPr lang="en-US" altLang="en-US" sz="851" kern="0" dirty="0">
                  <a:solidFill>
                    <a:srgbClr val="5A5A5A"/>
                  </a:solidFill>
                </a:endParaRPr>
              </a:p>
            </p:txBody>
          </p:sp>
          <p:sp>
            <p:nvSpPr>
              <p:cNvPr id="200" name="Freeform 41">
                <a:extLst>
                  <a:ext uri="{FF2B5EF4-FFF2-40B4-BE49-F238E27FC236}">
                    <a16:creationId xmlns:a16="http://schemas.microsoft.com/office/drawing/2014/main" id="{EA8FA6B0-88D2-4217-BD29-76DF2645C6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32521" y="3160456"/>
                <a:ext cx="45720" cy="45686"/>
              </a:xfrm>
              <a:prstGeom prst="ellipse">
                <a:avLst/>
              </a:prstGeom>
              <a:solidFill>
                <a:srgbClr val="0042A6"/>
              </a:solidFill>
              <a:ln w="9525">
                <a:solidFill>
                  <a:srgbClr val="0042A6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216005">
                  <a:defRPr/>
                </a:pPr>
                <a:endParaRPr lang="en-US" altLang="en-US" sz="851" kern="0" dirty="0">
                  <a:solidFill>
                    <a:srgbClr val="5A5A5A"/>
                  </a:solidFill>
                </a:endParaRPr>
              </a:p>
            </p:txBody>
          </p:sp>
          <p:sp>
            <p:nvSpPr>
              <p:cNvPr id="201" name="Freeform 42">
                <a:extLst>
                  <a:ext uri="{FF2B5EF4-FFF2-40B4-BE49-F238E27FC236}">
                    <a16:creationId xmlns:a16="http://schemas.microsoft.com/office/drawing/2014/main" id="{6113913A-5AB5-4D25-85A8-4AE09AB738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32521" y="3160456"/>
                <a:ext cx="45720" cy="45686"/>
              </a:xfrm>
              <a:prstGeom prst="ellipse">
                <a:avLst/>
              </a:prstGeom>
              <a:solidFill>
                <a:srgbClr val="0042A6"/>
              </a:solidFill>
              <a:ln w="9525">
                <a:solidFill>
                  <a:srgbClr val="0042A6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216005">
                  <a:defRPr/>
                </a:pPr>
                <a:endParaRPr lang="en-US" altLang="en-US" sz="851" kern="0" dirty="0">
                  <a:solidFill>
                    <a:srgbClr val="5A5A5A"/>
                  </a:solidFill>
                </a:endParaRPr>
              </a:p>
            </p:txBody>
          </p:sp>
          <p:sp>
            <p:nvSpPr>
              <p:cNvPr id="202" name="Freeform 43">
                <a:extLst>
                  <a:ext uri="{FF2B5EF4-FFF2-40B4-BE49-F238E27FC236}">
                    <a16:creationId xmlns:a16="http://schemas.microsoft.com/office/drawing/2014/main" id="{913F257B-38C2-465E-948D-082E4FEAA4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34109" y="3174733"/>
                <a:ext cx="45720" cy="45686"/>
              </a:xfrm>
              <a:prstGeom prst="ellipse">
                <a:avLst/>
              </a:prstGeom>
              <a:solidFill>
                <a:srgbClr val="0042A6"/>
              </a:solidFill>
              <a:ln w="9525">
                <a:solidFill>
                  <a:srgbClr val="0042A6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216005">
                  <a:defRPr/>
                </a:pPr>
                <a:endParaRPr lang="en-US" altLang="en-US" sz="851" kern="0" dirty="0">
                  <a:solidFill>
                    <a:srgbClr val="5A5A5A"/>
                  </a:solidFill>
                </a:endParaRPr>
              </a:p>
            </p:txBody>
          </p:sp>
          <p:sp>
            <p:nvSpPr>
              <p:cNvPr id="203" name="Freeform 44">
                <a:extLst>
                  <a:ext uri="{FF2B5EF4-FFF2-40B4-BE49-F238E27FC236}">
                    <a16:creationId xmlns:a16="http://schemas.microsoft.com/office/drawing/2014/main" id="{1A5BE392-C2F3-4C32-B170-B04C74D8C6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43634" y="3190596"/>
                <a:ext cx="45720" cy="45686"/>
              </a:xfrm>
              <a:prstGeom prst="ellipse">
                <a:avLst/>
              </a:prstGeom>
              <a:solidFill>
                <a:srgbClr val="0042A6"/>
              </a:solidFill>
              <a:ln w="9525">
                <a:solidFill>
                  <a:srgbClr val="0042A6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216005">
                  <a:defRPr/>
                </a:pPr>
                <a:endParaRPr lang="en-US" altLang="en-US" sz="851" kern="0" dirty="0">
                  <a:solidFill>
                    <a:srgbClr val="5A5A5A"/>
                  </a:solidFill>
                </a:endParaRPr>
              </a:p>
            </p:txBody>
          </p:sp>
          <p:sp>
            <p:nvSpPr>
              <p:cNvPr id="204" name="Freeform 45">
                <a:extLst>
                  <a:ext uri="{FF2B5EF4-FFF2-40B4-BE49-F238E27FC236}">
                    <a16:creationId xmlns:a16="http://schemas.microsoft.com/office/drawing/2014/main" id="{5FCA79E4-26E8-42EF-897D-2749EDE1E2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45221" y="3190596"/>
                <a:ext cx="45720" cy="45686"/>
              </a:xfrm>
              <a:prstGeom prst="ellipse">
                <a:avLst/>
              </a:prstGeom>
              <a:solidFill>
                <a:srgbClr val="0042A6"/>
              </a:solidFill>
              <a:ln w="9525">
                <a:solidFill>
                  <a:srgbClr val="0042A6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216005">
                  <a:defRPr/>
                </a:pPr>
                <a:endParaRPr lang="en-US" altLang="en-US" sz="851" kern="0" dirty="0">
                  <a:solidFill>
                    <a:srgbClr val="5A5A5A"/>
                  </a:solidFill>
                </a:endParaRPr>
              </a:p>
            </p:txBody>
          </p:sp>
          <p:sp>
            <p:nvSpPr>
              <p:cNvPr id="205" name="Freeform 46">
                <a:extLst>
                  <a:ext uri="{FF2B5EF4-FFF2-40B4-BE49-F238E27FC236}">
                    <a16:creationId xmlns:a16="http://schemas.microsoft.com/office/drawing/2014/main" id="{737B5D5D-7CCD-4024-A9F1-70EADCDA6F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51571" y="3190596"/>
                <a:ext cx="45720" cy="45686"/>
              </a:xfrm>
              <a:prstGeom prst="ellipse">
                <a:avLst/>
              </a:prstGeom>
              <a:solidFill>
                <a:srgbClr val="0042A6"/>
              </a:solidFill>
              <a:ln w="9525">
                <a:solidFill>
                  <a:srgbClr val="0042A6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216005">
                  <a:defRPr/>
                </a:pPr>
                <a:endParaRPr lang="en-US" altLang="en-US" sz="851" kern="0" dirty="0">
                  <a:solidFill>
                    <a:srgbClr val="5A5A5A"/>
                  </a:solidFill>
                </a:endParaRPr>
              </a:p>
            </p:txBody>
          </p:sp>
          <p:sp>
            <p:nvSpPr>
              <p:cNvPr id="206" name="Freeform 47">
                <a:extLst>
                  <a:ext uri="{FF2B5EF4-FFF2-40B4-BE49-F238E27FC236}">
                    <a16:creationId xmlns:a16="http://schemas.microsoft.com/office/drawing/2014/main" id="{341D9E97-B396-4A2C-952D-127D99FDE4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65859" y="3220735"/>
                <a:ext cx="45720" cy="45686"/>
              </a:xfrm>
              <a:prstGeom prst="ellipse">
                <a:avLst/>
              </a:prstGeom>
              <a:solidFill>
                <a:srgbClr val="0042A6"/>
              </a:solidFill>
              <a:ln w="9525">
                <a:solidFill>
                  <a:srgbClr val="0042A6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216005">
                  <a:defRPr/>
                </a:pPr>
                <a:endParaRPr lang="en-US" altLang="en-US" sz="851" kern="0" dirty="0">
                  <a:solidFill>
                    <a:srgbClr val="5A5A5A"/>
                  </a:solidFill>
                </a:endParaRPr>
              </a:p>
            </p:txBody>
          </p:sp>
          <p:sp>
            <p:nvSpPr>
              <p:cNvPr id="207" name="Freeform 48">
                <a:extLst>
                  <a:ext uri="{FF2B5EF4-FFF2-40B4-BE49-F238E27FC236}">
                    <a16:creationId xmlns:a16="http://schemas.microsoft.com/office/drawing/2014/main" id="{D4EDDE25-3643-4369-A6E4-64FCB1D0A0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37296" y="3252461"/>
                <a:ext cx="45720" cy="45686"/>
              </a:xfrm>
              <a:prstGeom prst="ellipse">
                <a:avLst/>
              </a:prstGeom>
              <a:solidFill>
                <a:srgbClr val="0042A6"/>
              </a:solidFill>
              <a:ln w="9525">
                <a:solidFill>
                  <a:srgbClr val="0042A6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216005">
                  <a:defRPr/>
                </a:pPr>
                <a:endParaRPr lang="en-US" altLang="en-US" sz="851" kern="0" dirty="0">
                  <a:solidFill>
                    <a:srgbClr val="5A5A5A"/>
                  </a:solidFill>
                </a:endParaRPr>
              </a:p>
            </p:txBody>
          </p:sp>
          <p:sp>
            <p:nvSpPr>
              <p:cNvPr id="208" name="Freeform 49">
                <a:extLst>
                  <a:ext uri="{FF2B5EF4-FFF2-40B4-BE49-F238E27FC236}">
                    <a16:creationId xmlns:a16="http://schemas.microsoft.com/office/drawing/2014/main" id="{6C9D4A83-91D0-4E13-B290-7FD63455FF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48409" y="3266739"/>
                <a:ext cx="45720" cy="45686"/>
              </a:xfrm>
              <a:prstGeom prst="ellipse">
                <a:avLst/>
              </a:prstGeom>
              <a:solidFill>
                <a:srgbClr val="0042A6"/>
              </a:solidFill>
              <a:ln w="9525">
                <a:solidFill>
                  <a:srgbClr val="0042A6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216005">
                  <a:defRPr/>
                </a:pPr>
                <a:endParaRPr lang="en-US" altLang="en-US" sz="851" kern="0" dirty="0">
                  <a:solidFill>
                    <a:srgbClr val="5A5A5A"/>
                  </a:solidFill>
                </a:endParaRPr>
              </a:p>
            </p:txBody>
          </p:sp>
          <p:sp>
            <p:nvSpPr>
              <p:cNvPr id="209" name="Freeform 50">
                <a:extLst>
                  <a:ext uri="{FF2B5EF4-FFF2-40B4-BE49-F238E27FC236}">
                    <a16:creationId xmlns:a16="http://schemas.microsoft.com/office/drawing/2014/main" id="{22C41720-4B83-4D8F-AB09-515AA25E4A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89684" y="3331777"/>
                <a:ext cx="45720" cy="45686"/>
              </a:xfrm>
              <a:prstGeom prst="ellipse">
                <a:avLst/>
              </a:prstGeom>
              <a:solidFill>
                <a:srgbClr val="0042A6"/>
              </a:solidFill>
              <a:ln w="9525">
                <a:solidFill>
                  <a:srgbClr val="0042A6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216005">
                  <a:defRPr/>
                </a:pPr>
                <a:endParaRPr lang="en-US" altLang="en-US" sz="851" kern="0" dirty="0">
                  <a:solidFill>
                    <a:srgbClr val="5A5A5A"/>
                  </a:solidFill>
                </a:endParaRPr>
              </a:p>
            </p:txBody>
          </p:sp>
          <p:sp>
            <p:nvSpPr>
              <p:cNvPr id="210" name="Freeform 51">
                <a:extLst>
                  <a:ext uri="{FF2B5EF4-FFF2-40B4-BE49-F238E27FC236}">
                    <a16:creationId xmlns:a16="http://schemas.microsoft.com/office/drawing/2014/main" id="{3A48920F-14D6-4E1E-8234-46AF39E447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92859" y="3347640"/>
                <a:ext cx="45720" cy="45686"/>
              </a:xfrm>
              <a:prstGeom prst="ellipse">
                <a:avLst/>
              </a:prstGeom>
              <a:solidFill>
                <a:srgbClr val="0042A6"/>
              </a:solidFill>
              <a:ln w="9525">
                <a:solidFill>
                  <a:srgbClr val="0042A6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216005">
                  <a:defRPr/>
                </a:pPr>
                <a:endParaRPr lang="en-US" altLang="en-US" sz="851" kern="0" dirty="0">
                  <a:solidFill>
                    <a:srgbClr val="5A5A5A"/>
                  </a:solidFill>
                </a:endParaRPr>
              </a:p>
            </p:txBody>
          </p:sp>
          <p:sp>
            <p:nvSpPr>
              <p:cNvPr id="211" name="Freeform 52">
                <a:extLst>
                  <a:ext uri="{FF2B5EF4-FFF2-40B4-BE49-F238E27FC236}">
                    <a16:creationId xmlns:a16="http://schemas.microsoft.com/office/drawing/2014/main" id="{7EA3E508-286F-4FC1-AA00-C2CC3BD0C9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92859" y="3347640"/>
                <a:ext cx="45720" cy="45686"/>
              </a:xfrm>
              <a:prstGeom prst="ellipse">
                <a:avLst/>
              </a:prstGeom>
              <a:solidFill>
                <a:srgbClr val="0042A6"/>
              </a:solidFill>
              <a:ln w="9525">
                <a:solidFill>
                  <a:srgbClr val="0042A6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216005">
                  <a:defRPr/>
                </a:pPr>
                <a:endParaRPr lang="en-US" altLang="en-US" sz="851" kern="0" dirty="0">
                  <a:solidFill>
                    <a:srgbClr val="5A5A5A"/>
                  </a:solidFill>
                </a:endParaRPr>
              </a:p>
            </p:txBody>
          </p:sp>
          <p:sp>
            <p:nvSpPr>
              <p:cNvPr id="212" name="Freeform 53">
                <a:extLst>
                  <a:ext uri="{FF2B5EF4-FFF2-40B4-BE49-F238E27FC236}">
                    <a16:creationId xmlns:a16="http://schemas.microsoft.com/office/drawing/2014/main" id="{C559963A-C5E5-420B-8F29-07F8424517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96034" y="3365090"/>
                <a:ext cx="45720" cy="45686"/>
              </a:xfrm>
              <a:prstGeom prst="ellipse">
                <a:avLst/>
              </a:prstGeom>
              <a:solidFill>
                <a:srgbClr val="0042A6"/>
              </a:solidFill>
              <a:ln w="9525">
                <a:solidFill>
                  <a:srgbClr val="0042A6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216005">
                  <a:defRPr/>
                </a:pPr>
                <a:endParaRPr lang="en-US" altLang="en-US" sz="851" kern="0" dirty="0">
                  <a:solidFill>
                    <a:srgbClr val="5A5A5A"/>
                  </a:solidFill>
                </a:endParaRPr>
              </a:p>
            </p:txBody>
          </p:sp>
          <p:sp>
            <p:nvSpPr>
              <p:cNvPr id="213" name="Freeform 54">
                <a:extLst>
                  <a:ext uri="{FF2B5EF4-FFF2-40B4-BE49-F238E27FC236}">
                    <a16:creationId xmlns:a16="http://schemas.microsoft.com/office/drawing/2014/main" id="{78E1C59B-1F0B-49B2-B3A0-0733B4FB12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07146" y="3434887"/>
                <a:ext cx="45720" cy="45686"/>
              </a:xfrm>
              <a:prstGeom prst="ellipse">
                <a:avLst/>
              </a:prstGeom>
              <a:solidFill>
                <a:srgbClr val="0042A6"/>
              </a:solidFill>
              <a:ln w="9525">
                <a:solidFill>
                  <a:srgbClr val="0042A6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216005">
                  <a:defRPr/>
                </a:pPr>
                <a:endParaRPr lang="en-US" altLang="en-US" sz="851" kern="0" dirty="0">
                  <a:solidFill>
                    <a:srgbClr val="5A5A5A"/>
                  </a:solidFill>
                </a:endParaRPr>
              </a:p>
            </p:txBody>
          </p:sp>
          <p:sp>
            <p:nvSpPr>
              <p:cNvPr id="214" name="Freeform 55">
                <a:extLst>
                  <a:ext uri="{FF2B5EF4-FFF2-40B4-BE49-F238E27FC236}">
                    <a16:creationId xmlns:a16="http://schemas.microsoft.com/office/drawing/2014/main" id="{B691BAB3-D3FC-4D14-B6C6-C5C4D0A14E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07146" y="3434887"/>
                <a:ext cx="45720" cy="45686"/>
              </a:xfrm>
              <a:prstGeom prst="ellipse">
                <a:avLst/>
              </a:prstGeom>
              <a:solidFill>
                <a:srgbClr val="0042A6"/>
              </a:solidFill>
              <a:ln w="9525">
                <a:solidFill>
                  <a:srgbClr val="0042A6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216005">
                  <a:defRPr/>
                </a:pPr>
                <a:endParaRPr lang="en-US" altLang="en-US" sz="851" kern="0" dirty="0">
                  <a:solidFill>
                    <a:srgbClr val="5A5A5A"/>
                  </a:solidFill>
                </a:endParaRPr>
              </a:p>
            </p:txBody>
          </p:sp>
          <p:sp>
            <p:nvSpPr>
              <p:cNvPr id="215" name="Freeform 56">
                <a:extLst>
                  <a:ext uri="{FF2B5EF4-FFF2-40B4-BE49-F238E27FC236}">
                    <a16:creationId xmlns:a16="http://schemas.microsoft.com/office/drawing/2014/main" id="{EF7EC921-1717-4BE6-AEB0-1B53B2DA03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29371" y="3452336"/>
                <a:ext cx="45720" cy="45686"/>
              </a:xfrm>
              <a:prstGeom prst="ellipse">
                <a:avLst/>
              </a:prstGeom>
              <a:solidFill>
                <a:srgbClr val="0042A6"/>
              </a:solidFill>
              <a:ln w="9525">
                <a:solidFill>
                  <a:srgbClr val="0042A6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216005">
                  <a:defRPr/>
                </a:pPr>
                <a:endParaRPr lang="en-US" altLang="en-US" sz="851" kern="0" dirty="0">
                  <a:solidFill>
                    <a:srgbClr val="5A5A5A"/>
                  </a:solidFill>
                </a:endParaRPr>
              </a:p>
            </p:txBody>
          </p:sp>
          <p:sp>
            <p:nvSpPr>
              <p:cNvPr id="216" name="Freeform 57">
                <a:extLst>
                  <a:ext uri="{FF2B5EF4-FFF2-40B4-BE49-F238E27FC236}">
                    <a16:creationId xmlns:a16="http://schemas.microsoft.com/office/drawing/2014/main" id="{FF750F1D-3D62-4EE9-A303-99856598B9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45246" y="3488821"/>
                <a:ext cx="45720" cy="45686"/>
              </a:xfrm>
              <a:prstGeom prst="ellipse">
                <a:avLst/>
              </a:prstGeom>
              <a:solidFill>
                <a:srgbClr val="0042A6"/>
              </a:solidFill>
              <a:ln w="9525">
                <a:solidFill>
                  <a:srgbClr val="0042A6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216005">
                  <a:defRPr/>
                </a:pPr>
                <a:endParaRPr lang="en-US" altLang="en-US" sz="851" kern="0" dirty="0">
                  <a:solidFill>
                    <a:srgbClr val="5A5A5A"/>
                  </a:solidFill>
                </a:endParaRPr>
              </a:p>
            </p:txBody>
          </p:sp>
          <p:sp>
            <p:nvSpPr>
              <p:cNvPr id="217" name="Freeform 58">
                <a:extLst>
                  <a:ext uri="{FF2B5EF4-FFF2-40B4-BE49-F238E27FC236}">
                    <a16:creationId xmlns:a16="http://schemas.microsoft.com/office/drawing/2014/main" id="{F736EAD5-BBCF-4427-89F1-B84B514326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62721" y="3526893"/>
                <a:ext cx="45720" cy="45686"/>
              </a:xfrm>
              <a:prstGeom prst="ellipse">
                <a:avLst/>
              </a:prstGeom>
              <a:solidFill>
                <a:srgbClr val="0042A6"/>
              </a:solidFill>
              <a:ln w="9525">
                <a:solidFill>
                  <a:srgbClr val="0042A6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216005">
                  <a:defRPr/>
                </a:pPr>
                <a:endParaRPr lang="en-US" altLang="en-US" sz="851" kern="0" dirty="0">
                  <a:solidFill>
                    <a:srgbClr val="5A5A5A"/>
                  </a:solidFill>
                </a:endParaRPr>
              </a:p>
            </p:txBody>
          </p:sp>
          <p:sp>
            <p:nvSpPr>
              <p:cNvPr id="218" name="Freeform 59">
                <a:extLst>
                  <a:ext uri="{FF2B5EF4-FFF2-40B4-BE49-F238E27FC236}">
                    <a16:creationId xmlns:a16="http://schemas.microsoft.com/office/drawing/2014/main" id="{330CD83A-78FF-4C36-9FAE-54806996D5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67484" y="3545928"/>
                <a:ext cx="45720" cy="45686"/>
              </a:xfrm>
              <a:prstGeom prst="ellipse">
                <a:avLst/>
              </a:prstGeom>
              <a:solidFill>
                <a:srgbClr val="0042A6"/>
              </a:solidFill>
              <a:ln w="9525">
                <a:solidFill>
                  <a:srgbClr val="0042A6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216005">
                  <a:defRPr/>
                </a:pPr>
                <a:endParaRPr lang="en-US" altLang="en-US" sz="851" kern="0" dirty="0">
                  <a:solidFill>
                    <a:srgbClr val="5A5A5A"/>
                  </a:solidFill>
                </a:endParaRPr>
              </a:p>
            </p:txBody>
          </p:sp>
          <p:sp>
            <p:nvSpPr>
              <p:cNvPr id="219" name="Freeform 60">
                <a:extLst>
                  <a:ext uri="{FF2B5EF4-FFF2-40B4-BE49-F238E27FC236}">
                    <a16:creationId xmlns:a16="http://schemas.microsoft.com/office/drawing/2014/main" id="{E49BD6BF-2A3B-4574-B393-10B633CCC2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78596" y="3545928"/>
                <a:ext cx="45720" cy="45686"/>
              </a:xfrm>
              <a:prstGeom prst="ellipse">
                <a:avLst/>
              </a:prstGeom>
              <a:solidFill>
                <a:srgbClr val="0042A6"/>
              </a:solidFill>
              <a:ln w="9525">
                <a:solidFill>
                  <a:srgbClr val="0042A6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216005">
                  <a:defRPr/>
                </a:pPr>
                <a:endParaRPr lang="en-US" altLang="en-US" sz="851" kern="0" dirty="0">
                  <a:solidFill>
                    <a:srgbClr val="5A5A5A"/>
                  </a:solidFill>
                </a:endParaRPr>
              </a:p>
            </p:txBody>
          </p:sp>
          <p:sp>
            <p:nvSpPr>
              <p:cNvPr id="220" name="Freeform 61">
                <a:extLst>
                  <a:ext uri="{FF2B5EF4-FFF2-40B4-BE49-F238E27FC236}">
                    <a16:creationId xmlns:a16="http://schemas.microsoft.com/office/drawing/2014/main" id="{A9AF453E-8101-4B5D-BCF8-C31DF1A14E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81771" y="3564964"/>
                <a:ext cx="45720" cy="45686"/>
              </a:xfrm>
              <a:prstGeom prst="ellipse">
                <a:avLst/>
              </a:prstGeom>
              <a:solidFill>
                <a:srgbClr val="0042A6"/>
              </a:solidFill>
              <a:ln w="9525">
                <a:solidFill>
                  <a:srgbClr val="0042A6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216005">
                  <a:defRPr/>
                </a:pPr>
                <a:endParaRPr lang="en-US" altLang="en-US" sz="851" kern="0" dirty="0">
                  <a:solidFill>
                    <a:srgbClr val="5A5A5A"/>
                  </a:solidFill>
                </a:endParaRPr>
              </a:p>
            </p:txBody>
          </p:sp>
          <p:sp>
            <p:nvSpPr>
              <p:cNvPr id="221" name="Freeform 62">
                <a:extLst>
                  <a:ext uri="{FF2B5EF4-FFF2-40B4-BE49-F238E27FC236}">
                    <a16:creationId xmlns:a16="http://schemas.microsoft.com/office/drawing/2014/main" id="{B3E2ACB3-0B23-4E94-9825-2130756D28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81771" y="3564964"/>
                <a:ext cx="45720" cy="45686"/>
              </a:xfrm>
              <a:prstGeom prst="ellipse">
                <a:avLst/>
              </a:prstGeom>
              <a:solidFill>
                <a:srgbClr val="0042A6"/>
              </a:solidFill>
              <a:ln w="9525">
                <a:solidFill>
                  <a:srgbClr val="0042A6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216005">
                  <a:defRPr/>
                </a:pPr>
                <a:endParaRPr lang="en-US" altLang="en-US" sz="851" kern="0" dirty="0">
                  <a:solidFill>
                    <a:srgbClr val="5A5A5A"/>
                  </a:solidFill>
                </a:endParaRPr>
              </a:p>
            </p:txBody>
          </p:sp>
          <p:sp>
            <p:nvSpPr>
              <p:cNvPr id="222" name="Freeform 63">
                <a:extLst>
                  <a:ext uri="{FF2B5EF4-FFF2-40B4-BE49-F238E27FC236}">
                    <a16:creationId xmlns:a16="http://schemas.microsoft.com/office/drawing/2014/main" id="{E6AAACC3-E809-44A6-9BA4-CFA103AB2A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89709" y="3587172"/>
                <a:ext cx="45720" cy="45686"/>
              </a:xfrm>
              <a:prstGeom prst="ellipse">
                <a:avLst/>
              </a:prstGeom>
              <a:solidFill>
                <a:srgbClr val="0042A6"/>
              </a:solidFill>
              <a:ln w="9525">
                <a:solidFill>
                  <a:srgbClr val="0042A6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216005">
                  <a:defRPr/>
                </a:pPr>
                <a:endParaRPr lang="en-US" altLang="en-US" sz="851" kern="0" dirty="0">
                  <a:solidFill>
                    <a:srgbClr val="5A5A5A"/>
                  </a:solidFill>
                </a:endParaRPr>
              </a:p>
            </p:txBody>
          </p:sp>
          <p:sp>
            <p:nvSpPr>
              <p:cNvPr id="223" name="Freeform 64">
                <a:extLst>
                  <a:ext uri="{FF2B5EF4-FFF2-40B4-BE49-F238E27FC236}">
                    <a16:creationId xmlns:a16="http://schemas.microsoft.com/office/drawing/2014/main" id="{73ED6C11-BD81-455A-8311-6A33B9CCA9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92884" y="3587172"/>
                <a:ext cx="45720" cy="45686"/>
              </a:xfrm>
              <a:prstGeom prst="ellipse">
                <a:avLst/>
              </a:prstGeom>
              <a:solidFill>
                <a:srgbClr val="0042A6"/>
              </a:solidFill>
              <a:ln w="9525">
                <a:solidFill>
                  <a:srgbClr val="0042A6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216005">
                  <a:defRPr/>
                </a:pPr>
                <a:endParaRPr lang="en-US" altLang="en-US" sz="851" kern="0" dirty="0">
                  <a:solidFill>
                    <a:srgbClr val="5A5A5A"/>
                  </a:solidFill>
                </a:endParaRPr>
              </a:p>
            </p:txBody>
          </p:sp>
          <p:sp>
            <p:nvSpPr>
              <p:cNvPr id="224" name="Freeform 65">
                <a:extLst>
                  <a:ext uri="{FF2B5EF4-FFF2-40B4-BE49-F238E27FC236}">
                    <a16:creationId xmlns:a16="http://schemas.microsoft.com/office/drawing/2014/main" id="{71175160-62E5-4514-96F9-9585821831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96059" y="3587172"/>
                <a:ext cx="45720" cy="45686"/>
              </a:xfrm>
              <a:prstGeom prst="ellipse">
                <a:avLst/>
              </a:prstGeom>
              <a:solidFill>
                <a:srgbClr val="0042A6"/>
              </a:solidFill>
              <a:ln w="9525">
                <a:solidFill>
                  <a:srgbClr val="0042A6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216005">
                  <a:defRPr/>
                </a:pPr>
                <a:endParaRPr lang="en-US" altLang="en-US" sz="851" kern="0" dirty="0">
                  <a:solidFill>
                    <a:srgbClr val="5A5A5A"/>
                  </a:solidFill>
                </a:endParaRPr>
              </a:p>
            </p:txBody>
          </p:sp>
          <p:sp>
            <p:nvSpPr>
              <p:cNvPr id="225" name="Freeform 66">
                <a:extLst>
                  <a:ext uri="{FF2B5EF4-FFF2-40B4-BE49-F238E27FC236}">
                    <a16:creationId xmlns:a16="http://schemas.microsoft.com/office/drawing/2014/main" id="{448496AD-1531-442F-A20F-E2C2CE2DC3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19871" y="3587172"/>
                <a:ext cx="45720" cy="45686"/>
              </a:xfrm>
              <a:prstGeom prst="ellipse">
                <a:avLst/>
              </a:prstGeom>
              <a:solidFill>
                <a:srgbClr val="0042A6"/>
              </a:solidFill>
              <a:ln w="9525">
                <a:solidFill>
                  <a:srgbClr val="0042A6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216005">
                  <a:defRPr/>
                </a:pPr>
                <a:endParaRPr lang="en-US" altLang="en-US" sz="851" kern="0" dirty="0">
                  <a:solidFill>
                    <a:srgbClr val="5A5A5A"/>
                  </a:solidFill>
                </a:endParaRPr>
              </a:p>
            </p:txBody>
          </p:sp>
          <p:sp>
            <p:nvSpPr>
              <p:cNvPr id="226" name="Freeform 67">
                <a:extLst>
                  <a:ext uri="{FF2B5EF4-FFF2-40B4-BE49-F238E27FC236}">
                    <a16:creationId xmlns:a16="http://schemas.microsoft.com/office/drawing/2014/main" id="{F32700D3-36C6-4455-8D94-366C82B681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37334" y="3587172"/>
                <a:ext cx="45720" cy="45686"/>
              </a:xfrm>
              <a:prstGeom prst="ellipse">
                <a:avLst/>
              </a:prstGeom>
              <a:solidFill>
                <a:srgbClr val="0042A6"/>
              </a:solidFill>
              <a:ln w="9525">
                <a:solidFill>
                  <a:srgbClr val="0042A6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216005">
                  <a:defRPr/>
                </a:pPr>
                <a:endParaRPr lang="en-US" altLang="en-US" sz="851" kern="0" dirty="0">
                  <a:solidFill>
                    <a:srgbClr val="5A5A5A"/>
                  </a:solidFill>
                </a:endParaRPr>
              </a:p>
            </p:txBody>
          </p:sp>
          <p:sp>
            <p:nvSpPr>
              <p:cNvPr id="227" name="Freeform 68">
                <a:extLst>
                  <a:ext uri="{FF2B5EF4-FFF2-40B4-BE49-F238E27FC236}">
                    <a16:creationId xmlns:a16="http://schemas.microsoft.com/office/drawing/2014/main" id="{9ED6B33D-CA9F-4833-9F51-FB4D066256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42109" y="3637934"/>
                <a:ext cx="45720" cy="45686"/>
              </a:xfrm>
              <a:prstGeom prst="ellipse">
                <a:avLst/>
              </a:prstGeom>
              <a:solidFill>
                <a:srgbClr val="0042A6"/>
              </a:solidFill>
              <a:ln w="9525">
                <a:solidFill>
                  <a:srgbClr val="0042A6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216005">
                  <a:defRPr/>
                </a:pPr>
                <a:endParaRPr lang="en-US" altLang="en-US" sz="851" kern="0" dirty="0">
                  <a:solidFill>
                    <a:srgbClr val="5A5A5A"/>
                  </a:solidFill>
                </a:endParaRPr>
              </a:p>
            </p:txBody>
          </p:sp>
          <p:sp>
            <p:nvSpPr>
              <p:cNvPr id="228" name="Freeform 69">
                <a:extLst>
                  <a:ext uri="{FF2B5EF4-FFF2-40B4-BE49-F238E27FC236}">
                    <a16:creationId xmlns:a16="http://schemas.microsoft.com/office/drawing/2014/main" id="{BE532681-202E-4DBC-893C-DEB978E99E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19896" y="3663315"/>
                <a:ext cx="45720" cy="45686"/>
              </a:xfrm>
              <a:prstGeom prst="ellipse">
                <a:avLst/>
              </a:prstGeom>
              <a:solidFill>
                <a:srgbClr val="0042A6"/>
              </a:solidFill>
              <a:ln w="9525">
                <a:solidFill>
                  <a:srgbClr val="0042A6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216005">
                  <a:defRPr/>
                </a:pPr>
                <a:endParaRPr lang="en-US" altLang="en-US" sz="851" kern="0" dirty="0">
                  <a:solidFill>
                    <a:srgbClr val="5A5A5A"/>
                  </a:solidFill>
                </a:endParaRPr>
              </a:p>
            </p:txBody>
          </p:sp>
          <p:sp>
            <p:nvSpPr>
              <p:cNvPr id="229" name="Freeform 70">
                <a:extLst>
                  <a:ext uri="{FF2B5EF4-FFF2-40B4-BE49-F238E27FC236}">
                    <a16:creationId xmlns:a16="http://schemas.microsoft.com/office/drawing/2014/main" id="{397C6BC6-8455-41C0-AAE2-A0C4B128AE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85009" y="3772770"/>
                <a:ext cx="45720" cy="45686"/>
              </a:xfrm>
              <a:prstGeom prst="ellipse">
                <a:avLst/>
              </a:prstGeom>
              <a:solidFill>
                <a:srgbClr val="0042A6"/>
              </a:solidFill>
              <a:ln w="9525">
                <a:solidFill>
                  <a:srgbClr val="0042A6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216005">
                  <a:defRPr/>
                </a:pPr>
                <a:endParaRPr lang="en-US" altLang="en-US" sz="851" kern="0" dirty="0">
                  <a:solidFill>
                    <a:srgbClr val="5A5A5A"/>
                  </a:solidFill>
                </a:endParaRPr>
              </a:p>
            </p:txBody>
          </p:sp>
          <p:sp>
            <p:nvSpPr>
              <p:cNvPr id="230" name="Freeform 71">
                <a:extLst>
                  <a:ext uri="{FF2B5EF4-FFF2-40B4-BE49-F238E27FC236}">
                    <a16:creationId xmlns:a16="http://schemas.microsoft.com/office/drawing/2014/main" id="{CA43FA2C-5924-4B72-8E08-B27A4E37A7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48509" y="3799737"/>
                <a:ext cx="45720" cy="45686"/>
              </a:xfrm>
              <a:prstGeom prst="ellipse">
                <a:avLst/>
              </a:prstGeom>
              <a:solidFill>
                <a:srgbClr val="0042A6"/>
              </a:solidFill>
              <a:ln w="9525">
                <a:solidFill>
                  <a:srgbClr val="0042A6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216005">
                  <a:defRPr/>
                </a:pPr>
                <a:endParaRPr lang="en-US" altLang="en-US" sz="851" kern="0" dirty="0">
                  <a:solidFill>
                    <a:srgbClr val="5A5A5A"/>
                  </a:solidFill>
                </a:endParaRPr>
              </a:p>
            </p:txBody>
          </p:sp>
          <p:sp>
            <p:nvSpPr>
              <p:cNvPr id="231" name="Freeform 72">
                <a:extLst>
                  <a:ext uri="{FF2B5EF4-FFF2-40B4-BE49-F238E27FC236}">
                    <a16:creationId xmlns:a16="http://schemas.microsoft.com/office/drawing/2014/main" id="{1BAFB8BA-8126-4507-9BD5-956E7B831E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96134" y="3799737"/>
                <a:ext cx="45720" cy="45686"/>
              </a:xfrm>
              <a:prstGeom prst="ellipse">
                <a:avLst/>
              </a:prstGeom>
              <a:solidFill>
                <a:srgbClr val="0042A6"/>
              </a:solidFill>
              <a:ln w="9525">
                <a:solidFill>
                  <a:srgbClr val="0042A6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216005">
                  <a:defRPr/>
                </a:pPr>
                <a:endParaRPr lang="en-US" altLang="en-US" sz="851" kern="0" dirty="0">
                  <a:solidFill>
                    <a:srgbClr val="5A5A5A"/>
                  </a:solidFill>
                </a:endParaRPr>
              </a:p>
            </p:txBody>
          </p:sp>
          <p:sp>
            <p:nvSpPr>
              <p:cNvPr id="232" name="Freeform 73">
                <a:extLst>
                  <a:ext uri="{FF2B5EF4-FFF2-40B4-BE49-F238E27FC236}">
                    <a16:creationId xmlns:a16="http://schemas.microsoft.com/office/drawing/2014/main" id="{69B9EE49-B069-4CB6-96B6-BED719851A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75509" y="3833049"/>
                <a:ext cx="45720" cy="45686"/>
              </a:xfrm>
              <a:prstGeom prst="ellipse">
                <a:avLst/>
              </a:prstGeom>
              <a:solidFill>
                <a:srgbClr val="0042A6"/>
              </a:solidFill>
              <a:ln w="9525">
                <a:solidFill>
                  <a:srgbClr val="0042A6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216005">
                  <a:defRPr/>
                </a:pPr>
                <a:endParaRPr lang="en-US" altLang="en-US" sz="851" kern="0" dirty="0">
                  <a:solidFill>
                    <a:srgbClr val="5A5A5A"/>
                  </a:solidFill>
                </a:endParaRPr>
              </a:p>
            </p:txBody>
          </p:sp>
          <p:sp>
            <p:nvSpPr>
              <p:cNvPr id="233" name="Freeform 74">
                <a:extLst>
                  <a:ext uri="{FF2B5EF4-FFF2-40B4-BE49-F238E27FC236}">
                    <a16:creationId xmlns:a16="http://schemas.microsoft.com/office/drawing/2014/main" id="{B512DBD9-3574-46DD-A75F-4BA75D485E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07270" y="3867948"/>
                <a:ext cx="45720" cy="45686"/>
              </a:xfrm>
              <a:prstGeom prst="ellipse">
                <a:avLst/>
              </a:prstGeom>
              <a:solidFill>
                <a:srgbClr val="0042A6"/>
              </a:solidFill>
              <a:ln w="9525">
                <a:solidFill>
                  <a:srgbClr val="0042A6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216005">
                  <a:defRPr/>
                </a:pPr>
                <a:endParaRPr lang="en-US" altLang="en-US" sz="851" kern="0" dirty="0">
                  <a:solidFill>
                    <a:srgbClr val="5A5A5A"/>
                  </a:solidFill>
                </a:endParaRPr>
              </a:p>
            </p:txBody>
          </p:sp>
          <p:sp>
            <p:nvSpPr>
              <p:cNvPr id="234" name="Freeform 75">
                <a:extLst>
                  <a:ext uri="{FF2B5EF4-FFF2-40B4-BE49-F238E27FC236}">
                    <a16:creationId xmlns:a16="http://schemas.microsoft.com/office/drawing/2014/main" id="{6AE32CA1-2F1E-419E-8D86-47CF0CBB55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04108" y="3904433"/>
                <a:ext cx="45720" cy="45686"/>
              </a:xfrm>
              <a:prstGeom prst="ellipse">
                <a:avLst/>
              </a:prstGeom>
              <a:solidFill>
                <a:srgbClr val="0042A6"/>
              </a:solidFill>
              <a:ln w="9525">
                <a:solidFill>
                  <a:srgbClr val="0042A6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216005">
                  <a:defRPr/>
                </a:pPr>
                <a:endParaRPr lang="en-US" altLang="en-US" sz="851" kern="0" dirty="0">
                  <a:solidFill>
                    <a:srgbClr val="5A5A5A"/>
                  </a:solidFill>
                </a:endParaRPr>
              </a:p>
            </p:txBody>
          </p:sp>
          <p:sp>
            <p:nvSpPr>
              <p:cNvPr id="235" name="Freeform 76">
                <a:extLst>
                  <a:ext uri="{FF2B5EF4-FFF2-40B4-BE49-F238E27FC236}">
                    <a16:creationId xmlns:a16="http://schemas.microsoft.com/office/drawing/2014/main" id="{57326BA1-9A03-47C4-BFE4-51958569E3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37495" y="4109066"/>
                <a:ext cx="45720" cy="45686"/>
              </a:xfrm>
              <a:prstGeom prst="ellipse">
                <a:avLst/>
              </a:prstGeom>
              <a:solidFill>
                <a:srgbClr val="0042A6"/>
              </a:solidFill>
              <a:ln w="9525">
                <a:solidFill>
                  <a:srgbClr val="0042A6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216005">
                  <a:defRPr/>
                </a:pPr>
                <a:endParaRPr lang="en-US" altLang="en-US" sz="851" kern="0" dirty="0">
                  <a:solidFill>
                    <a:srgbClr val="5A5A5A"/>
                  </a:solidFill>
                </a:endParaRPr>
              </a:p>
            </p:txBody>
          </p:sp>
          <p:sp>
            <p:nvSpPr>
              <p:cNvPr id="236" name="Freeform 77">
                <a:extLst>
                  <a:ext uri="{FF2B5EF4-FFF2-40B4-BE49-F238E27FC236}">
                    <a16:creationId xmlns:a16="http://schemas.microsoft.com/office/drawing/2014/main" id="{0BE3F78B-ED0D-4A8F-8CC8-3D3C602C16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07383" y="4109066"/>
                <a:ext cx="45720" cy="45686"/>
              </a:xfrm>
              <a:prstGeom prst="ellipse">
                <a:avLst/>
              </a:prstGeom>
              <a:solidFill>
                <a:srgbClr val="0042A6"/>
              </a:solidFill>
              <a:ln w="9525">
                <a:solidFill>
                  <a:srgbClr val="0042A6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216005">
                  <a:defRPr/>
                </a:pPr>
                <a:endParaRPr lang="en-US" altLang="en-US" sz="851" kern="0" dirty="0">
                  <a:solidFill>
                    <a:srgbClr val="5A5A5A"/>
                  </a:solidFill>
                </a:endParaRPr>
              </a:p>
            </p:txBody>
          </p:sp>
          <p:sp>
            <p:nvSpPr>
              <p:cNvPr id="237" name="Freeform 78">
                <a:extLst>
                  <a:ext uri="{FF2B5EF4-FFF2-40B4-BE49-F238E27FC236}">
                    <a16:creationId xmlns:a16="http://schemas.microsoft.com/office/drawing/2014/main" id="{8680FB09-02FB-469C-A53A-69BFE2312A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67720" y="4109066"/>
                <a:ext cx="45720" cy="45686"/>
              </a:xfrm>
              <a:prstGeom prst="ellipse">
                <a:avLst/>
              </a:prstGeom>
              <a:solidFill>
                <a:srgbClr val="0042A6"/>
              </a:solidFill>
              <a:ln w="9525">
                <a:solidFill>
                  <a:srgbClr val="0042A6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216005">
                  <a:defRPr/>
                </a:pPr>
                <a:endParaRPr lang="en-US" altLang="en-US" sz="851" kern="0" dirty="0">
                  <a:solidFill>
                    <a:srgbClr val="5A5A5A"/>
                  </a:solidFill>
                </a:endParaRPr>
              </a:p>
            </p:txBody>
          </p:sp>
          <p:sp>
            <p:nvSpPr>
              <p:cNvPr id="238" name="Freeform 79">
                <a:extLst>
                  <a:ext uri="{FF2B5EF4-FFF2-40B4-BE49-F238E27FC236}">
                    <a16:creationId xmlns:a16="http://schemas.microsoft.com/office/drawing/2014/main" id="{2AD00EE7-089D-46B1-8C8C-FFC9AFDC03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89945" y="4109066"/>
                <a:ext cx="45720" cy="45686"/>
              </a:xfrm>
              <a:prstGeom prst="ellipse">
                <a:avLst/>
              </a:prstGeom>
              <a:solidFill>
                <a:srgbClr val="0042A6"/>
              </a:solidFill>
              <a:ln w="9525">
                <a:solidFill>
                  <a:srgbClr val="0042A6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216005">
                  <a:defRPr/>
                </a:pPr>
                <a:endParaRPr lang="en-US" altLang="en-US" sz="851" kern="0" dirty="0">
                  <a:solidFill>
                    <a:srgbClr val="5A5A5A"/>
                  </a:solidFill>
                </a:endParaRPr>
              </a:p>
            </p:txBody>
          </p:sp>
        </p:grpSp>
        <p:sp>
          <p:nvSpPr>
            <p:cNvPr id="125" name="Freeform 7">
              <a:extLst>
                <a:ext uri="{FF2B5EF4-FFF2-40B4-BE49-F238E27FC236}">
                  <a16:creationId xmlns:a16="http://schemas.microsoft.com/office/drawing/2014/main" id="{78B1BEA0-C51A-411E-A895-CDC9235C439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9950" y="2741797"/>
              <a:ext cx="2187763" cy="2481041"/>
            </a:xfrm>
            <a:custGeom>
              <a:avLst/>
              <a:gdLst>
                <a:gd name="T0" fmla="*/ 14 w 925"/>
                <a:gd name="T1" fmla="*/ 0 h 1050"/>
                <a:gd name="T2" fmla="*/ 23 w 925"/>
                <a:gd name="T3" fmla="*/ 15 h 1050"/>
                <a:gd name="T4" fmla="*/ 33 w 925"/>
                <a:gd name="T5" fmla="*/ 29 h 1050"/>
                <a:gd name="T6" fmla="*/ 65 w 925"/>
                <a:gd name="T7" fmla="*/ 43 h 1050"/>
                <a:gd name="T8" fmla="*/ 72 w 925"/>
                <a:gd name="T9" fmla="*/ 87 h 1050"/>
                <a:gd name="T10" fmla="*/ 75 w 925"/>
                <a:gd name="T11" fmla="*/ 102 h 1050"/>
                <a:gd name="T12" fmla="*/ 77 w 925"/>
                <a:gd name="T13" fmla="*/ 146 h 1050"/>
                <a:gd name="T14" fmla="*/ 89 w 925"/>
                <a:gd name="T15" fmla="*/ 162 h 1050"/>
                <a:gd name="T16" fmla="*/ 149 w 925"/>
                <a:gd name="T17" fmla="*/ 176 h 1050"/>
                <a:gd name="T18" fmla="*/ 150 w 925"/>
                <a:gd name="T19" fmla="*/ 193 h 1050"/>
                <a:gd name="T20" fmla="*/ 177 w 925"/>
                <a:gd name="T21" fmla="*/ 226 h 1050"/>
                <a:gd name="T22" fmla="*/ 224 w 925"/>
                <a:gd name="T23" fmla="*/ 245 h 1050"/>
                <a:gd name="T24" fmla="*/ 226 w 925"/>
                <a:gd name="T25" fmla="*/ 264 h 1050"/>
                <a:gd name="T26" fmla="*/ 227 w 925"/>
                <a:gd name="T27" fmla="*/ 282 h 1050"/>
                <a:gd name="T28" fmla="*/ 283 w 925"/>
                <a:gd name="T29" fmla="*/ 302 h 1050"/>
                <a:gd name="T30" fmla="*/ 289 w 925"/>
                <a:gd name="T31" fmla="*/ 323 h 1050"/>
                <a:gd name="T32" fmla="*/ 296 w 925"/>
                <a:gd name="T33" fmla="*/ 344 h 1050"/>
                <a:gd name="T34" fmla="*/ 297 w 925"/>
                <a:gd name="T35" fmla="*/ 387 h 1050"/>
                <a:gd name="T36" fmla="*/ 306 w 925"/>
                <a:gd name="T37" fmla="*/ 409 h 1050"/>
                <a:gd name="T38" fmla="*/ 310 w 925"/>
                <a:gd name="T39" fmla="*/ 431 h 1050"/>
                <a:gd name="T40" fmla="*/ 313 w 925"/>
                <a:gd name="T41" fmla="*/ 453 h 1050"/>
                <a:gd name="T42" fmla="*/ 355 w 925"/>
                <a:gd name="T43" fmla="*/ 499 h 1050"/>
                <a:gd name="T44" fmla="*/ 359 w 925"/>
                <a:gd name="T45" fmla="*/ 522 h 1050"/>
                <a:gd name="T46" fmla="*/ 376 w 925"/>
                <a:gd name="T47" fmla="*/ 567 h 1050"/>
                <a:gd name="T48" fmla="*/ 439 w 925"/>
                <a:gd name="T49" fmla="*/ 593 h 1050"/>
                <a:gd name="T50" fmla="*/ 460 w 925"/>
                <a:gd name="T51" fmla="*/ 621 h 1050"/>
                <a:gd name="T52" fmla="*/ 464 w 925"/>
                <a:gd name="T53" fmla="*/ 650 h 1050"/>
                <a:gd name="T54" fmla="*/ 474 w 925"/>
                <a:gd name="T55" fmla="*/ 679 h 1050"/>
                <a:gd name="T56" fmla="*/ 490 w 925"/>
                <a:gd name="T57" fmla="*/ 707 h 1050"/>
                <a:gd name="T58" fmla="*/ 516 w 925"/>
                <a:gd name="T59" fmla="*/ 736 h 1050"/>
                <a:gd name="T60" fmla="*/ 537 w 925"/>
                <a:gd name="T61" fmla="*/ 771 h 1050"/>
                <a:gd name="T62" fmla="*/ 595 w 925"/>
                <a:gd name="T63" fmla="*/ 806 h 1050"/>
                <a:gd name="T64" fmla="*/ 597 w 925"/>
                <a:gd name="T65" fmla="*/ 855 h 1050"/>
                <a:gd name="T66" fmla="*/ 868 w 925"/>
                <a:gd name="T67" fmla="*/ 903 h 1050"/>
                <a:gd name="T68" fmla="*/ 925 w 925"/>
                <a:gd name="T69" fmla="*/ 976 h 1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25" h="1050">
                  <a:moveTo>
                    <a:pt x="0" y="0"/>
                  </a:moveTo>
                  <a:lnTo>
                    <a:pt x="14" y="0"/>
                  </a:lnTo>
                  <a:lnTo>
                    <a:pt x="14" y="15"/>
                  </a:lnTo>
                  <a:lnTo>
                    <a:pt x="23" y="15"/>
                  </a:lnTo>
                  <a:lnTo>
                    <a:pt x="23" y="29"/>
                  </a:lnTo>
                  <a:lnTo>
                    <a:pt x="33" y="29"/>
                  </a:lnTo>
                  <a:lnTo>
                    <a:pt x="33" y="43"/>
                  </a:lnTo>
                  <a:lnTo>
                    <a:pt x="65" y="43"/>
                  </a:lnTo>
                  <a:lnTo>
                    <a:pt x="65" y="87"/>
                  </a:lnTo>
                  <a:lnTo>
                    <a:pt x="72" y="87"/>
                  </a:lnTo>
                  <a:lnTo>
                    <a:pt x="72" y="102"/>
                  </a:lnTo>
                  <a:lnTo>
                    <a:pt x="75" y="102"/>
                  </a:lnTo>
                  <a:lnTo>
                    <a:pt x="75" y="146"/>
                  </a:lnTo>
                  <a:lnTo>
                    <a:pt x="77" y="146"/>
                  </a:lnTo>
                  <a:lnTo>
                    <a:pt x="77" y="162"/>
                  </a:lnTo>
                  <a:lnTo>
                    <a:pt x="89" y="162"/>
                  </a:lnTo>
                  <a:lnTo>
                    <a:pt x="89" y="176"/>
                  </a:lnTo>
                  <a:lnTo>
                    <a:pt x="149" y="176"/>
                  </a:lnTo>
                  <a:lnTo>
                    <a:pt x="149" y="193"/>
                  </a:lnTo>
                  <a:lnTo>
                    <a:pt x="150" y="193"/>
                  </a:lnTo>
                  <a:lnTo>
                    <a:pt x="150" y="226"/>
                  </a:lnTo>
                  <a:lnTo>
                    <a:pt x="177" y="226"/>
                  </a:lnTo>
                  <a:lnTo>
                    <a:pt x="177" y="245"/>
                  </a:lnTo>
                  <a:lnTo>
                    <a:pt x="224" y="245"/>
                  </a:lnTo>
                  <a:lnTo>
                    <a:pt x="224" y="264"/>
                  </a:lnTo>
                  <a:lnTo>
                    <a:pt x="226" y="264"/>
                  </a:lnTo>
                  <a:lnTo>
                    <a:pt x="226" y="282"/>
                  </a:lnTo>
                  <a:lnTo>
                    <a:pt x="227" y="282"/>
                  </a:lnTo>
                  <a:lnTo>
                    <a:pt x="227" y="302"/>
                  </a:lnTo>
                  <a:lnTo>
                    <a:pt x="283" y="302"/>
                  </a:lnTo>
                  <a:lnTo>
                    <a:pt x="283" y="323"/>
                  </a:lnTo>
                  <a:lnTo>
                    <a:pt x="289" y="323"/>
                  </a:lnTo>
                  <a:lnTo>
                    <a:pt x="289" y="344"/>
                  </a:lnTo>
                  <a:lnTo>
                    <a:pt x="296" y="344"/>
                  </a:lnTo>
                  <a:lnTo>
                    <a:pt x="296" y="387"/>
                  </a:lnTo>
                  <a:lnTo>
                    <a:pt x="297" y="387"/>
                  </a:lnTo>
                  <a:lnTo>
                    <a:pt x="297" y="409"/>
                  </a:lnTo>
                  <a:lnTo>
                    <a:pt x="306" y="409"/>
                  </a:lnTo>
                  <a:lnTo>
                    <a:pt x="306" y="431"/>
                  </a:lnTo>
                  <a:lnTo>
                    <a:pt x="310" y="431"/>
                  </a:lnTo>
                  <a:lnTo>
                    <a:pt x="310" y="453"/>
                  </a:lnTo>
                  <a:lnTo>
                    <a:pt x="313" y="453"/>
                  </a:lnTo>
                  <a:lnTo>
                    <a:pt x="313" y="499"/>
                  </a:lnTo>
                  <a:lnTo>
                    <a:pt x="355" y="499"/>
                  </a:lnTo>
                  <a:lnTo>
                    <a:pt x="355" y="522"/>
                  </a:lnTo>
                  <a:lnTo>
                    <a:pt x="359" y="522"/>
                  </a:lnTo>
                  <a:lnTo>
                    <a:pt x="359" y="567"/>
                  </a:lnTo>
                  <a:lnTo>
                    <a:pt x="376" y="567"/>
                  </a:lnTo>
                  <a:lnTo>
                    <a:pt x="376" y="593"/>
                  </a:lnTo>
                  <a:lnTo>
                    <a:pt x="439" y="593"/>
                  </a:lnTo>
                  <a:lnTo>
                    <a:pt x="439" y="621"/>
                  </a:lnTo>
                  <a:lnTo>
                    <a:pt x="460" y="621"/>
                  </a:lnTo>
                  <a:lnTo>
                    <a:pt x="460" y="650"/>
                  </a:lnTo>
                  <a:lnTo>
                    <a:pt x="464" y="650"/>
                  </a:lnTo>
                  <a:lnTo>
                    <a:pt x="464" y="679"/>
                  </a:lnTo>
                  <a:lnTo>
                    <a:pt x="474" y="679"/>
                  </a:lnTo>
                  <a:lnTo>
                    <a:pt x="474" y="707"/>
                  </a:lnTo>
                  <a:lnTo>
                    <a:pt x="490" y="707"/>
                  </a:lnTo>
                  <a:lnTo>
                    <a:pt x="490" y="736"/>
                  </a:lnTo>
                  <a:lnTo>
                    <a:pt x="516" y="736"/>
                  </a:lnTo>
                  <a:lnTo>
                    <a:pt x="516" y="771"/>
                  </a:lnTo>
                  <a:lnTo>
                    <a:pt x="537" y="771"/>
                  </a:lnTo>
                  <a:lnTo>
                    <a:pt x="537" y="806"/>
                  </a:lnTo>
                  <a:lnTo>
                    <a:pt x="595" y="806"/>
                  </a:lnTo>
                  <a:lnTo>
                    <a:pt x="595" y="855"/>
                  </a:lnTo>
                  <a:lnTo>
                    <a:pt x="597" y="855"/>
                  </a:lnTo>
                  <a:lnTo>
                    <a:pt x="597" y="903"/>
                  </a:lnTo>
                  <a:lnTo>
                    <a:pt x="868" y="903"/>
                  </a:lnTo>
                  <a:lnTo>
                    <a:pt x="868" y="976"/>
                  </a:lnTo>
                  <a:lnTo>
                    <a:pt x="925" y="976"/>
                  </a:lnTo>
                  <a:lnTo>
                    <a:pt x="925" y="1050"/>
                  </a:lnTo>
                </a:path>
              </a:pathLst>
            </a:custGeom>
            <a:noFill/>
            <a:ln w="25400" cap="flat">
              <a:solidFill>
                <a:srgbClr val="78C8C8">
                  <a:lumMod val="7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defTabSz="216005">
                <a:defRPr/>
              </a:pPr>
              <a:endParaRPr lang="en-US" sz="851" kern="0" dirty="0">
                <a:solidFill>
                  <a:srgbClr val="5A5A5A"/>
                </a:solidFill>
              </a:endParaRPr>
            </a:p>
          </p:txBody>
        </p:sp>
        <p:grpSp>
          <p:nvGrpSpPr>
            <p:cNvPr id="126" name="Group 193">
              <a:extLst>
                <a:ext uri="{FF2B5EF4-FFF2-40B4-BE49-F238E27FC236}">
                  <a16:creationId xmlns:a16="http://schemas.microsoft.com/office/drawing/2014/main" id="{EB1BF02A-9F3C-4CF9-866E-7DE44C478A4F}"/>
                </a:ext>
              </a:extLst>
            </p:cNvPr>
            <p:cNvGrpSpPr/>
            <p:nvPr/>
          </p:nvGrpSpPr>
          <p:grpSpPr>
            <a:xfrm>
              <a:off x="6378661" y="2708685"/>
              <a:ext cx="1693447" cy="2199588"/>
              <a:chOff x="7146734" y="2654427"/>
              <a:chExt cx="1136651" cy="1476375"/>
            </a:xfrm>
          </p:grpSpPr>
          <p:sp>
            <p:nvSpPr>
              <p:cNvPr id="127" name="Freeform 80">
                <a:extLst>
                  <a:ext uri="{FF2B5EF4-FFF2-40B4-BE49-F238E27FC236}">
                    <a16:creationId xmlns:a16="http://schemas.microsoft.com/office/drawing/2014/main" id="{B46651FE-1726-494E-AE1B-FDA165B5FE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46734" y="2654427"/>
                <a:ext cx="46037" cy="46038"/>
              </a:xfrm>
              <a:prstGeom prst="ellipse">
                <a:avLst/>
              </a:prstGeom>
              <a:solidFill>
                <a:srgbClr val="78C8C8">
                  <a:lumMod val="75000"/>
                </a:srgbClr>
              </a:solidFill>
              <a:ln>
                <a:noFill/>
              </a:ln>
            </p:spPr>
            <p:txBody>
              <a:bodyPr/>
              <a:lstStyle/>
              <a:p>
                <a:pPr defTabSz="216005">
                  <a:defRPr/>
                </a:pPr>
                <a:endParaRPr lang="en-US" sz="851" kern="0" dirty="0">
                  <a:solidFill>
                    <a:srgbClr val="5A5A5A"/>
                  </a:solidFill>
                </a:endParaRPr>
              </a:p>
            </p:txBody>
          </p:sp>
          <p:sp>
            <p:nvSpPr>
              <p:cNvPr id="128" name="Freeform 81">
                <a:extLst>
                  <a:ext uri="{FF2B5EF4-FFF2-40B4-BE49-F238E27FC236}">
                    <a16:creationId xmlns:a16="http://schemas.microsoft.com/office/drawing/2014/main" id="{98850C70-2BC4-4308-B290-69622EE6AB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46734" y="2654427"/>
                <a:ext cx="46037" cy="46038"/>
              </a:xfrm>
              <a:prstGeom prst="ellipse">
                <a:avLst/>
              </a:prstGeom>
              <a:solidFill>
                <a:srgbClr val="78C8C8">
                  <a:lumMod val="75000"/>
                </a:srgbClr>
              </a:solidFill>
              <a:ln>
                <a:noFill/>
              </a:ln>
            </p:spPr>
            <p:txBody>
              <a:bodyPr/>
              <a:lstStyle/>
              <a:p>
                <a:pPr defTabSz="216005">
                  <a:defRPr/>
                </a:pPr>
                <a:endParaRPr lang="en-US" sz="851" kern="0" dirty="0">
                  <a:solidFill>
                    <a:srgbClr val="5A5A5A"/>
                  </a:solidFill>
                </a:endParaRPr>
              </a:p>
            </p:txBody>
          </p:sp>
          <p:sp>
            <p:nvSpPr>
              <p:cNvPr id="129" name="Freeform 82">
                <a:extLst>
                  <a:ext uri="{FF2B5EF4-FFF2-40B4-BE49-F238E27FC236}">
                    <a16:creationId xmlns:a16="http://schemas.microsoft.com/office/drawing/2014/main" id="{455AC230-CFFE-4D18-8D79-C497DEADE1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46734" y="2654427"/>
                <a:ext cx="46037" cy="46038"/>
              </a:xfrm>
              <a:prstGeom prst="ellipse">
                <a:avLst/>
              </a:prstGeom>
              <a:solidFill>
                <a:srgbClr val="78C8C8">
                  <a:lumMod val="75000"/>
                </a:srgbClr>
              </a:solidFill>
              <a:ln>
                <a:noFill/>
              </a:ln>
            </p:spPr>
            <p:txBody>
              <a:bodyPr/>
              <a:lstStyle/>
              <a:p>
                <a:pPr defTabSz="216005">
                  <a:defRPr/>
                </a:pPr>
                <a:endParaRPr lang="en-US" sz="851" kern="0" dirty="0">
                  <a:solidFill>
                    <a:srgbClr val="5A5A5A"/>
                  </a:solidFill>
                </a:endParaRPr>
              </a:p>
            </p:txBody>
          </p:sp>
          <p:sp>
            <p:nvSpPr>
              <p:cNvPr id="130" name="Freeform 83">
                <a:extLst>
                  <a:ext uri="{FF2B5EF4-FFF2-40B4-BE49-F238E27FC236}">
                    <a16:creationId xmlns:a16="http://schemas.microsoft.com/office/drawing/2014/main" id="{093D2429-988C-4663-A0A8-11A40FDEC4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46734" y="2654427"/>
                <a:ext cx="46037" cy="46038"/>
              </a:xfrm>
              <a:prstGeom prst="ellipse">
                <a:avLst/>
              </a:prstGeom>
              <a:solidFill>
                <a:srgbClr val="78C8C8">
                  <a:lumMod val="75000"/>
                </a:srgbClr>
              </a:solidFill>
              <a:ln>
                <a:noFill/>
              </a:ln>
            </p:spPr>
            <p:txBody>
              <a:bodyPr/>
              <a:lstStyle/>
              <a:p>
                <a:pPr defTabSz="216005">
                  <a:defRPr/>
                </a:pPr>
                <a:endParaRPr lang="en-US" sz="851" kern="0" dirty="0">
                  <a:solidFill>
                    <a:srgbClr val="5A5A5A"/>
                  </a:solidFill>
                </a:endParaRPr>
              </a:p>
            </p:txBody>
          </p:sp>
          <p:sp>
            <p:nvSpPr>
              <p:cNvPr id="131" name="Freeform 84">
                <a:extLst>
                  <a:ext uri="{FF2B5EF4-FFF2-40B4-BE49-F238E27FC236}">
                    <a16:creationId xmlns:a16="http://schemas.microsoft.com/office/drawing/2014/main" id="{F62522DD-2A5D-42A7-BF9F-D28DFFD51C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46734" y="2654427"/>
                <a:ext cx="46037" cy="46038"/>
              </a:xfrm>
              <a:prstGeom prst="ellipse">
                <a:avLst/>
              </a:prstGeom>
              <a:solidFill>
                <a:srgbClr val="78C8C8">
                  <a:lumMod val="75000"/>
                </a:srgbClr>
              </a:solidFill>
              <a:ln>
                <a:noFill/>
              </a:ln>
            </p:spPr>
            <p:txBody>
              <a:bodyPr/>
              <a:lstStyle/>
              <a:p>
                <a:pPr defTabSz="216005">
                  <a:defRPr/>
                </a:pPr>
                <a:endParaRPr lang="en-US" sz="851" kern="0" dirty="0">
                  <a:solidFill>
                    <a:srgbClr val="5A5A5A"/>
                  </a:solidFill>
                </a:endParaRPr>
              </a:p>
            </p:txBody>
          </p:sp>
          <p:sp>
            <p:nvSpPr>
              <p:cNvPr id="132" name="Freeform 85">
                <a:extLst>
                  <a:ext uri="{FF2B5EF4-FFF2-40B4-BE49-F238E27FC236}">
                    <a16:creationId xmlns:a16="http://schemas.microsoft.com/office/drawing/2014/main" id="{F3083D55-EEA2-4102-BF5F-0D4D0778DE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46734" y="2654427"/>
                <a:ext cx="46037" cy="46038"/>
              </a:xfrm>
              <a:prstGeom prst="ellipse">
                <a:avLst/>
              </a:prstGeom>
              <a:solidFill>
                <a:srgbClr val="78C8C8">
                  <a:lumMod val="75000"/>
                </a:srgbClr>
              </a:solidFill>
              <a:ln>
                <a:noFill/>
              </a:ln>
            </p:spPr>
            <p:txBody>
              <a:bodyPr/>
              <a:lstStyle/>
              <a:p>
                <a:pPr defTabSz="216005">
                  <a:defRPr/>
                </a:pPr>
                <a:endParaRPr lang="en-US" sz="851" kern="0" dirty="0">
                  <a:solidFill>
                    <a:srgbClr val="5A5A5A"/>
                  </a:solidFill>
                </a:endParaRPr>
              </a:p>
            </p:txBody>
          </p:sp>
          <p:sp>
            <p:nvSpPr>
              <p:cNvPr id="133" name="Freeform 86">
                <a:extLst>
                  <a:ext uri="{FF2B5EF4-FFF2-40B4-BE49-F238E27FC236}">
                    <a16:creationId xmlns:a16="http://schemas.microsoft.com/office/drawing/2014/main" id="{DF25E954-9F46-4E36-8038-C3EEA5210C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46734" y="2654427"/>
                <a:ext cx="46037" cy="46038"/>
              </a:xfrm>
              <a:prstGeom prst="ellipse">
                <a:avLst/>
              </a:prstGeom>
              <a:solidFill>
                <a:srgbClr val="78C8C8">
                  <a:lumMod val="75000"/>
                </a:srgbClr>
              </a:solidFill>
              <a:ln>
                <a:noFill/>
              </a:ln>
            </p:spPr>
            <p:txBody>
              <a:bodyPr/>
              <a:lstStyle/>
              <a:p>
                <a:pPr defTabSz="216005">
                  <a:defRPr/>
                </a:pPr>
                <a:endParaRPr lang="en-US" sz="851" kern="0" dirty="0">
                  <a:solidFill>
                    <a:srgbClr val="5A5A5A"/>
                  </a:solidFill>
                </a:endParaRPr>
              </a:p>
            </p:txBody>
          </p:sp>
          <p:sp>
            <p:nvSpPr>
              <p:cNvPr id="134" name="Freeform 87">
                <a:extLst>
                  <a:ext uri="{FF2B5EF4-FFF2-40B4-BE49-F238E27FC236}">
                    <a16:creationId xmlns:a16="http://schemas.microsoft.com/office/drawing/2014/main" id="{04A01CEE-1D73-422A-BB24-B59B708A92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46734" y="2654427"/>
                <a:ext cx="46037" cy="46038"/>
              </a:xfrm>
              <a:prstGeom prst="ellipse">
                <a:avLst/>
              </a:prstGeom>
              <a:solidFill>
                <a:srgbClr val="78C8C8">
                  <a:lumMod val="75000"/>
                </a:srgbClr>
              </a:solidFill>
              <a:ln>
                <a:noFill/>
              </a:ln>
            </p:spPr>
            <p:txBody>
              <a:bodyPr/>
              <a:lstStyle/>
              <a:p>
                <a:pPr defTabSz="216005">
                  <a:defRPr/>
                </a:pPr>
                <a:endParaRPr lang="en-US" sz="851" kern="0" dirty="0">
                  <a:solidFill>
                    <a:srgbClr val="5A5A5A"/>
                  </a:solidFill>
                </a:endParaRPr>
              </a:p>
            </p:txBody>
          </p:sp>
          <p:sp>
            <p:nvSpPr>
              <p:cNvPr id="135" name="Freeform 88">
                <a:extLst>
                  <a:ext uri="{FF2B5EF4-FFF2-40B4-BE49-F238E27FC236}">
                    <a16:creationId xmlns:a16="http://schemas.microsoft.com/office/drawing/2014/main" id="{36F7E17F-3935-4429-B42B-21F230F4D6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46734" y="2654427"/>
                <a:ext cx="46037" cy="46038"/>
              </a:xfrm>
              <a:prstGeom prst="ellipse">
                <a:avLst/>
              </a:prstGeom>
              <a:solidFill>
                <a:srgbClr val="78C8C8">
                  <a:lumMod val="75000"/>
                </a:srgbClr>
              </a:solidFill>
              <a:ln>
                <a:noFill/>
              </a:ln>
            </p:spPr>
            <p:txBody>
              <a:bodyPr/>
              <a:lstStyle/>
              <a:p>
                <a:pPr defTabSz="216005">
                  <a:defRPr/>
                </a:pPr>
                <a:endParaRPr lang="en-US" sz="851" kern="0" dirty="0">
                  <a:solidFill>
                    <a:srgbClr val="5A5A5A"/>
                  </a:solidFill>
                </a:endParaRPr>
              </a:p>
            </p:txBody>
          </p:sp>
          <p:sp>
            <p:nvSpPr>
              <p:cNvPr id="136" name="Freeform 89">
                <a:extLst>
                  <a:ext uri="{FF2B5EF4-FFF2-40B4-BE49-F238E27FC236}">
                    <a16:creationId xmlns:a16="http://schemas.microsoft.com/office/drawing/2014/main" id="{8A4FD3D2-5987-4784-8003-96C28EAAA6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46734" y="2654427"/>
                <a:ext cx="46037" cy="46038"/>
              </a:xfrm>
              <a:prstGeom prst="ellipse">
                <a:avLst/>
              </a:prstGeom>
              <a:solidFill>
                <a:srgbClr val="78C8C8">
                  <a:lumMod val="75000"/>
                </a:srgbClr>
              </a:solidFill>
              <a:ln>
                <a:noFill/>
              </a:ln>
            </p:spPr>
            <p:txBody>
              <a:bodyPr/>
              <a:lstStyle/>
              <a:p>
                <a:pPr defTabSz="216005">
                  <a:defRPr/>
                </a:pPr>
                <a:endParaRPr lang="en-US" sz="851" kern="0" dirty="0">
                  <a:solidFill>
                    <a:srgbClr val="5A5A5A"/>
                  </a:solidFill>
                </a:endParaRPr>
              </a:p>
            </p:txBody>
          </p:sp>
          <p:sp>
            <p:nvSpPr>
              <p:cNvPr id="137" name="Freeform 98">
                <a:extLst>
                  <a:ext uri="{FF2B5EF4-FFF2-40B4-BE49-F238E27FC236}">
                    <a16:creationId xmlns:a16="http://schemas.microsoft.com/office/drawing/2014/main" id="{703E11B0-D556-42A4-A922-1782F23144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67396" y="2933827"/>
                <a:ext cx="46038" cy="46038"/>
              </a:xfrm>
              <a:prstGeom prst="ellipse">
                <a:avLst/>
              </a:prstGeom>
              <a:solidFill>
                <a:srgbClr val="78C8C8">
                  <a:lumMod val="75000"/>
                </a:srgbClr>
              </a:solidFill>
              <a:ln>
                <a:noFill/>
              </a:ln>
            </p:spPr>
            <p:txBody>
              <a:bodyPr/>
              <a:lstStyle/>
              <a:p>
                <a:pPr defTabSz="216005">
                  <a:defRPr/>
                </a:pPr>
                <a:endParaRPr lang="en-US" sz="851" kern="0" dirty="0">
                  <a:solidFill>
                    <a:srgbClr val="5A5A5A"/>
                  </a:solidFill>
                </a:endParaRPr>
              </a:p>
            </p:txBody>
          </p:sp>
          <p:sp>
            <p:nvSpPr>
              <p:cNvPr id="138" name="Freeform 99">
                <a:extLst>
                  <a:ext uri="{FF2B5EF4-FFF2-40B4-BE49-F238E27FC236}">
                    <a16:creationId xmlns:a16="http://schemas.microsoft.com/office/drawing/2014/main" id="{4248886B-7D03-4DBE-A98E-AD78179BBF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67396" y="2933827"/>
                <a:ext cx="46038" cy="46038"/>
              </a:xfrm>
              <a:prstGeom prst="ellipse">
                <a:avLst/>
              </a:prstGeom>
              <a:solidFill>
                <a:srgbClr val="78C8C8">
                  <a:lumMod val="75000"/>
                </a:srgbClr>
              </a:solidFill>
              <a:ln>
                <a:noFill/>
              </a:ln>
            </p:spPr>
            <p:txBody>
              <a:bodyPr/>
              <a:lstStyle/>
              <a:p>
                <a:pPr defTabSz="216005">
                  <a:defRPr/>
                </a:pPr>
                <a:endParaRPr lang="en-US" sz="851" kern="0" dirty="0">
                  <a:solidFill>
                    <a:srgbClr val="5A5A5A"/>
                  </a:solidFill>
                </a:endParaRPr>
              </a:p>
            </p:txBody>
          </p:sp>
          <p:sp>
            <p:nvSpPr>
              <p:cNvPr id="139" name="Freeform 100">
                <a:extLst>
                  <a:ext uri="{FF2B5EF4-FFF2-40B4-BE49-F238E27FC236}">
                    <a16:creationId xmlns:a16="http://schemas.microsoft.com/office/drawing/2014/main" id="{E6509DA8-C782-4BF6-AFE4-D00682111E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84859" y="3013202"/>
                <a:ext cx="46037" cy="46038"/>
              </a:xfrm>
              <a:prstGeom prst="ellipse">
                <a:avLst/>
              </a:prstGeom>
              <a:solidFill>
                <a:srgbClr val="78C8C8">
                  <a:lumMod val="75000"/>
                </a:srgbClr>
              </a:solidFill>
              <a:ln>
                <a:noFill/>
              </a:ln>
            </p:spPr>
            <p:txBody>
              <a:bodyPr/>
              <a:lstStyle/>
              <a:p>
                <a:pPr defTabSz="216005">
                  <a:defRPr/>
                </a:pPr>
                <a:endParaRPr lang="en-US" sz="851" kern="0" dirty="0">
                  <a:solidFill>
                    <a:srgbClr val="5A5A5A"/>
                  </a:solidFill>
                </a:endParaRPr>
              </a:p>
            </p:txBody>
          </p:sp>
          <p:sp>
            <p:nvSpPr>
              <p:cNvPr id="140" name="Freeform 101">
                <a:extLst>
                  <a:ext uri="{FF2B5EF4-FFF2-40B4-BE49-F238E27FC236}">
                    <a16:creationId xmlns:a16="http://schemas.microsoft.com/office/drawing/2014/main" id="{F97C79AA-6B9F-4229-86C7-9895AD9461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84859" y="3013202"/>
                <a:ext cx="46037" cy="46038"/>
              </a:xfrm>
              <a:prstGeom prst="ellipse">
                <a:avLst/>
              </a:prstGeom>
              <a:solidFill>
                <a:srgbClr val="78C8C8">
                  <a:lumMod val="75000"/>
                </a:srgbClr>
              </a:solidFill>
              <a:ln>
                <a:noFill/>
              </a:ln>
            </p:spPr>
            <p:txBody>
              <a:bodyPr/>
              <a:lstStyle/>
              <a:p>
                <a:pPr defTabSz="216005">
                  <a:defRPr/>
                </a:pPr>
                <a:endParaRPr lang="en-US" sz="851" kern="0" dirty="0">
                  <a:solidFill>
                    <a:srgbClr val="5A5A5A"/>
                  </a:solidFill>
                </a:endParaRPr>
              </a:p>
            </p:txBody>
          </p:sp>
          <p:sp>
            <p:nvSpPr>
              <p:cNvPr id="141" name="Freeform 103">
                <a:extLst>
                  <a:ext uri="{FF2B5EF4-FFF2-40B4-BE49-F238E27FC236}">
                    <a16:creationId xmlns:a16="http://schemas.microsoft.com/office/drawing/2014/main" id="{AB19B5B8-6662-4443-9482-9138C8A035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00734" y="3013202"/>
                <a:ext cx="46037" cy="46038"/>
              </a:xfrm>
              <a:prstGeom prst="ellipse">
                <a:avLst/>
              </a:prstGeom>
              <a:solidFill>
                <a:srgbClr val="78C8C8">
                  <a:lumMod val="75000"/>
                </a:srgbClr>
              </a:solidFill>
              <a:ln>
                <a:noFill/>
              </a:ln>
            </p:spPr>
            <p:txBody>
              <a:bodyPr/>
              <a:lstStyle/>
              <a:p>
                <a:pPr defTabSz="216005">
                  <a:defRPr/>
                </a:pPr>
                <a:endParaRPr lang="en-US" sz="851" kern="0" dirty="0">
                  <a:solidFill>
                    <a:srgbClr val="5A5A5A"/>
                  </a:solidFill>
                </a:endParaRPr>
              </a:p>
            </p:txBody>
          </p:sp>
          <p:sp>
            <p:nvSpPr>
              <p:cNvPr id="142" name="Freeform 102">
                <a:extLst>
                  <a:ext uri="{FF2B5EF4-FFF2-40B4-BE49-F238E27FC236}">
                    <a16:creationId xmlns:a16="http://schemas.microsoft.com/office/drawing/2014/main" id="{D30DF375-322A-4410-9FB9-016BA66A47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9146" y="3013202"/>
                <a:ext cx="46038" cy="46038"/>
              </a:xfrm>
              <a:prstGeom prst="ellipse">
                <a:avLst/>
              </a:prstGeom>
              <a:solidFill>
                <a:srgbClr val="78C8C8">
                  <a:lumMod val="75000"/>
                </a:srgbClr>
              </a:solidFill>
              <a:ln>
                <a:noFill/>
              </a:ln>
            </p:spPr>
            <p:txBody>
              <a:bodyPr/>
              <a:lstStyle/>
              <a:p>
                <a:pPr defTabSz="216005">
                  <a:defRPr/>
                </a:pPr>
                <a:endParaRPr lang="en-US" sz="851" kern="0" dirty="0">
                  <a:solidFill>
                    <a:srgbClr val="5A5A5A"/>
                  </a:solidFill>
                </a:endParaRPr>
              </a:p>
            </p:txBody>
          </p:sp>
          <p:sp>
            <p:nvSpPr>
              <p:cNvPr id="143" name="Freeform 106">
                <a:extLst>
                  <a:ext uri="{FF2B5EF4-FFF2-40B4-BE49-F238E27FC236}">
                    <a16:creationId xmlns:a16="http://schemas.microsoft.com/office/drawing/2014/main" id="{BDEC625B-E8EE-4B8B-8F65-5DB5B302EF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10271" y="3132265"/>
                <a:ext cx="46038" cy="46037"/>
              </a:xfrm>
              <a:prstGeom prst="ellipse">
                <a:avLst/>
              </a:prstGeom>
              <a:solidFill>
                <a:srgbClr val="78C8C8">
                  <a:lumMod val="75000"/>
                </a:srgbClr>
              </a:solidFill>
              <a:ln>
                <a:noFill/>
              </a:ln>
            </p:spPr>
            <p:txBody>
              <a:bodyPr/>
              <a:lstStyle/>
              <a:p>
                <a:pPr defTabSz="216005">
                  <a:defRPr/>
                </a:pPr>
                <a:endParaRPr lang="en-US" sz="851" kern="0" dirty="0">
                  <a:solidFill>
                    <a:srgbClr val="5A5A5A"/>
                  </a:solidFill>
                </a:endParaRPr>
              </a:p>
            </p:txBody>
          </p:sp>
          <p:sp>
            <p:nvSpPr>
              <p:cNvPr id="144" name="Freeform 107">
                <a:extLst>
                  <a:ext uri="{FF2B5EF4-FFF2-40B4-BE49-F238E27FC236}">
                    <a16:creationId xmlns:a16="http://schemas.microsoft.com/office/drawing/2014/main" id="{2624B470-6FE8-45D4-B9C3-E6E0108258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11859" y="3132265"/>
                <a:ext cx="46037" cy="46037"/>
              </a:xfrm>
              <a:prstGeom prst="ellipse">
                <a:avLst/>
              </a:prstGeom>
              <a:solidFill>
                <a:srgbClr val="78C8C8">
                  <a:lumMod val="75000"/>
                </a:srgbClr>
              </a:solidFill>
              <a:ln>
                <a:noFill/>
              </a:ln>
            </p:spPr>
            <p:txBody>
              <a:bodyPr/>
              <a:lstStyle/>
              <a:p>
                <a:pPr defTabSz="216005">
                  <a:defRPr/>
                </a:pPr>
                <a:endParaRPr lang="en-US" sz="851" kern="0" dirty="0">
                  <a:solidFill>
                    <a:srgbClr val="5A5A5A"/>
                  </a:solidFill>
                </a:endParaRPr>
              </a:p>
            </p:txBody>
          </p:sp>
          <p:sp>
            <p:nvSpPr>
              <p:cNvPr id="145" name="Freeform 90">
                <a:extLst>
                  <a:ext uri="{FF2B5EF4-FFF2-40B4-BE49-F238E27FC236}">
                    <a16:creationId xmlns:a16="http://schemas.microsoft.com/office/drawing/2014/main" id="{827612BA-1E57-446B-90F9-368AA51DFE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29284" y="2721102"/>
                <a:ext cx="46037" cy="46038"/>
              </a:xfrm>
              <a:prstGeom prst="ellipse">
                <a:avLst/>
              </a:prstGeom>
              <a:solidFill>
                <a:srgbClr val="78C8C8">
                  <a:lumMod val="75000"/>
                </a:srgbClr>
              </a:solidFill>
              <a:ln>
                <a:noFill/>
              </a:ln>
            </p:spPr>
            <p:txBody>
              <a:bodyPr/>
              <a:lstStyle/>
              <a:p>
                <a:pPr defTabSz="216005">
                  <a:defRPr/>
                </a:pPr>
                <a:endParaRPr lang="en-US" sz="851" kern="0" dirty="0">
                  <a:solidFill>
                    <a:srgbClr val="5A5A5A"/>
                  </a:solidFill>
                </a:endParaRPr>
              </a:p>
            </p:txBody>
          </p:sp>
          <p:sp>
            <p:nvSpPr>
              <p:cNvPr id="146" name="Freeform 91">
                <a:extLst>
                  <a:ext uri="{FF2B5EF4-FFF2-40B4-BE49-F238E27FC236}">
                    <a16:creationId xmlns:a16="http://schemas.microsoft.com/office/drawing/2014/main" id="{F1CFDC5E-A919-4922-B6CF-7732B40E31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37221" y="2721102"/>
                <a:ext cx="46038" cy="46038"/>
              </a:xfrm>
              <a:prstGeom prst="ellipse">
                <a:avLst/>
              </a:prstGeom>
              <a:solidFill>
                <a:srgbClr val="78C8C8">
                  <a:lumMod val="75000"/>
                </a:srgbClr>
              </a:solidFill>
              <a:ln>
                <a:noFill/>
              </a:ln>
            </p:spPr>
            <p:txBody>
              <a:bodyPr/>
              <a:lstStyle/>
              <a:p>
                <a:pPr defTabSz="216005">
                  <a:defRPr/>
                </a:pPr>
                <a:endParaRPr lang="en-US" sz="851" kern="0" dirty="0">
                  <a:solidFill>
                    <a:srgbClr val="5A5A5A"/>
                  </a:solidFill>
                </a:endParaRPr>
              </a:p>
            </p:txBody>
          </p:sp>
          <p:sp>
            <p:nvSpPr>
              <p:cNvPr id="147" name="Freeform 92">
                <a:extLst>
                  <a:ext uri="{FF2B5EF4-FFF2-40B4-BE49-F238E27FC236}">
                    <a16:creationId xmlns:a16="http://schemas.microsoft.com/office/drawing/2014/main" id="{F9519A27-2124-4598-BD90-B72550B902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54684" y="2790952"/>
                <a:ext cx="46037" cy="46038"/>
              </a:xfrm>
              <a:prstGeom prst="ellipse">
                <a:avLst/>
              </a:prstGeom>
              <a:solidFill>
                <a:srgbClr val="78C8C8">
                  <a:lumMod val="75000"/>
                </a:srgbClr>
              </a:solidFill>
              <a:ln>
                <a:noFill/>
              </a:ln>
            </p:spPr>
            <p:txBody>
              <a:bodyPr/>
              <a:lstStyle/>
              <a:p>
                <a:pPr defTabSz="216005">
                  <a:defRPr/>
                </a:pPr>
                <a:endParaRPr lang="en-US" sz="851" kern="0" dirty="0">
                  <a:solidFill>
                    <a:srgbClr val="5A5A5A"/>
                  </a:solidFill>
                </a:endParaRPr>
              </a:p>
            </p:txBody>
          </p:sp>
          <p:sp>
            <p:nvSpPr>
              <p:cNvPr id="148" name="Freeform 93">
                <a:extLst>
                  <a:ext uri="{FF2B5EF4-FFF2-40B4-BE49-F238E27FC236}">
                    <a16:creationId xmlns:a16="http://schemas.microsoft.com/office/drawing/2014/main" id="{B41A6477-0A0A-4A3F-B98F-46F7A05460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62621" y="2884615"/>
                <a:ext cx="46038" cy="46037"/>
              </a:xfrm>
              <a:prstGeom prst="ellipse">
                <a:avLst/>
              </a:prstGeom>
              <a:solidFill>
                <a:srgbClr val="78C8C8">
                  <a:lumMod val="75000"/>
                </a:srgbClr>
              </a:solidFill>
              <a:ln>
                <a:noFill/>
              </a:ln>
            </p:spPr>
            <p:txBody>
              <a:bodyPr/>
              <a:lstStyle/>
              <a:p>
                <a:pPr defTabSz="216005">
                  <a:defRPr/>
                </a:pPr>
                <a:endParaRPr lang="en-US" sz="851" kern="0" dirty="0">
                  <a:solidFill>
                    <a:srgbClr val="5A5A5A"/>
                  </a:solidFill>
                </a:endParaRPr>
              </a:p>
            </p:txBody>
          </p:sp>
          <p:sp>
            <p:nvSpPr>
              <p:cNvPr id="149" name="Freeform 94">
                <a:extLst>
                  <a:ext uri="{FF2B5EF4-FFF2-40B4-BE49-F238E27FC236}">
                    <a16:creationId xmlns:a16="http://schemas.microsoft.com/office/drawing/2014/main" id="{2F478B48-B400-4D2E-9FC4-056E69BFC6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95959" y="2933827"/>
                <a:ext cx="46037" cy="46038"/>
              </a:xfrm>
              <a:prstGeom prst="ellipse">
                <a:avLst/>
              </a:prstGeom>
              <a:solidFill>
                <a:srgbClr val="78C8C8">
                  <a:lumMod val="75000"/>
                </a:srgbClr>
              </a:solidFill>
              <a:ln>
                <a:noFill/>
              </a:ln>
            </p:spPr>
            <p:txBody>
              <a:bodyPr/>
              <a:lstStyle/>
              <a:p>
                <a:pPr defTabSz="216005">
                  <a:defRPr/>
                </a:pPr>
                <a:endParaRPr lang="en-US" sz="851" kern="0" dirty="0">
                  <a:solidFill>
                    <a:srgbClr val="5A5A5A"/>
                  </a:solidFill>
                </a:endParaRPr>
              </a:p>
            </p:txBody>
          </p:sp>
          <p:sp>
            <p:nvSpPr>
              <p:cNvPr id="150" name="Freeform 95">
                <a:extLst>
                  <a:ext uri="{FF2B5EF4-FFF2-40B4-BE49-F238E27FC236}">
                    <a16:creationId xmlns:a16="http://schemas.microsoft.com/office/drawing/2014/main" id="{B4EEDAD2-1D54-4947-8B6B-5FBE040CD6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3896" y="2933827"/>
                <a:ext cx="46038" cy="46038"/>
              </a:xfrm>
              <a:prstGeom prst="ellipse">
                <a:avLst/>
              </a:prstGeom>
              <a:solidFill>
                <a:srgbClr val="78C8C8">
                  <a:lumMod val="75000"/>
                </a:srgbClr>
              </a:solidFill>
              <a:ln>
                <a:noFill/>
              </a:ln>
            </p:spPr>
            <p:txBody>
              <a:bodyPr/>
              <a:lstStyle/>
              <a:p>
                <a:pPr defTabSz="216005">
                  <a:defRPr/>
                </a:pPr>
                <a:endParaRPr lang="en-US" sz="851" kern="0" dirty="0">
                  <a:solidFill>
                    <a:srgbClr val="5A5A5A"/>
                  </a:solidFill>
                </a:endParaRPr>
              </a:p>
            </p:txBody>
          </p:sp>
          <p:sp>
            <p:nvSpPr>
              <p:cNvPr id="151" name="Freeform 96">
                <a:extLst>
                  <a:ext uri="{FF2B5EF4-FFF2-40B4-BE49-F238E27FC236}">
                    <a16:creationId xmlns:a16="http://schemas.microsoft.com/office/drawing/2014/main" id="{D2B3C4E1-0412-4807-8F46-8581B10C87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56284" y="2933827"/>
                <a:ext cx="46037" cy="46038"/>
              </a:xfrm>
              <a:prstGeom prst="ellipse">
                <a:avLst/>
              </a:prstGeom>
              <a:solidFill>
                <a:srgbClr val="78C8C8">
                  <a:lumMod val="75000"/>
                </a:srgbClr>
              </a:solidFill>
              <a:ln>
                <a:noFill/>
              </a:ln>
            </p:spPr>
            <p:txBody>
              <a:bodyPr/>
              <a:lstStyle/>
              <a:p>
                <a:pPr defTabSz="216005">
                  <a:defRPr/>
                </a:pPr>
                <a:endParaRPr lang="en-US" sz="851" kern="0" dirty="0">
                  <a:solidFill>
                    <a:srgbClr val="5A5A5A"/>
                  </a:solidFill>
                </a:endParaRPr>
              </a:p>
            </p:txBody>
          </p:sp>
          <p:sp>
            <p:nvSpPr>
              <p:cNvPr id="152" name="Freeform 97">
                <a:extLst>
                  <a:ext uri="{FF2B5EF4-FFF2-40B4-BE49-F238E27FC236}">
                    <a16:creationId xmlns:a16="http://schemas.microsoft.com/office/drawing/2014/main" id="{E61599A6-4B98-439B-AE23-B3856A8A5B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62634" y="2933827"/>
                <a:ext cx="46037" cy="46038"/>
              </a:xfrm>
              <a:prstGeom prst="ellipse">
                <a:avLst/>
              </a:prstGeom>
              <a:solidFill>
                <a:srgbClr val="78C8C8">
                  <a:lumMod val="75000"/>
                </a:srgbClr>
              </a:solidFill>
              <a:ln>
                <a:noFill/>
              </a:ln>
            </p:spPr>
            <p:txBody>
              <a:bodyPr/>
              <a:lstStyle/>
              <a:p>
                <a:pPr defTabSz="216005">
                  <a:defRPr/>
                </a:pPr>
                <a:endParaRPr lang="en-US" sz="851" kern="0" dirty="0">
                  <a:solidFill>
                    <a:srgbClr val="5A5A5A"/>
                  </a:solidFill>
                </a:endParaRPr>
              </a:p>
            </p:txBody>
          </p:sp>
          <p:sp>
            <p:nvSpPr>
              <p:cNvPr id="153" name="Freeform 104">
                <a:extLst>
                  <a:ext uri="{FF2B5EF4-FFF2-40B4-BE49-F238E27FC236}">
                    <a16:creationId xmlns:a16="http://schemas.microsoft.com/office/drawing/2014/main" id="{55A54E87-E33E-4818-9A30-015ED56EA4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95984" y="3041777"/>
                <a:ext cx="46037" cy="46038"/>
              </a:xfrm>
              <a:prstGeom prst="ellipse">
                <a:avLst/>
              </a:prstGeom>
              <a:solidFill>
                <a:srgbClr val="78C8C8">
                  <a:lumMod val="75000"/>
                </a:srgbClr>
              </a:solidFill>
              <a:ln>
                <a:noFill/>
              </a:ln>
            </p:spPr>
            <p:txBody>
              <a:bodyPr/>
              <a:lstStyle/>
              <a:p>
                <a:pPr defTabSz="216005">
                  <a:defRPr/>
                </a:pPr>
                <a:endParaRPr lang="en-US" sz="851" kern="0" dirty="0">
                  <a:solidFill>
                    <a:srgbClr val="5A5A5A"/>
                  </a:solidFill>
                </a:endParaRPr>
              </a:p>
            </p:txBody>
          </p:sp>
          <p:sp>
            <p:nvSpPr>
              <p:cNvPr id="154" name="Freeform 105">
                <a:extLst>
                  <a:ext uri="{FF2B5EF4-FFF2-40B4-BE49-F238E27FC236}">
                    <a16:creationId xmlns:a16="http://schemas.microsoft.com/office/drawing/2014/main" id="{86938FCC-C58B-4B29-AADC-73EF3F60C5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99159" y="3070352"/>
                <a:ext cx="46037" cy="46038"/>
              </a:xfrm>
              <a:prstGeom prst="ellipse">
                <a:avLst/>
              </a:prstGeom>
              <a:solidFill>
                <a:srgbClr val="78C8C8">
                  <a:lumMod val="75000"/>
                </a:srgbClr>
              </a:solidFill>
              <a:ln>
                <a:noFill/>
              </a:ln>
            </p:spPr>
            <p:txBody>
              <a:bodyPr/>
              <a:lstStyle/>
              <a:p>
                <a:pPr defTabSz="216005">
                  <a:defRPr/>
                </a:pPr>
                <a:endParaRPr lang="en-US" sz="851" kern="0" dirty="0">
                  <a:solidFill>
                    <a:srgbClr val="5A5A5A"/>
                  </a:solidFill>
                </a:endParaRPr>
              </a:p>
            </p:txBody>
          </p:sp>
          <p:sp>
            <p:nvSpPr>
              <p:cNvPr id="155" name="Freeform 108">
                <a:extLst>
                  <a:ext uri="{FF2B5EF4-FFF2-40B4-BE49-F238E27FC236}">
                    <a16:creationId xmlns:a16="http://schemas.microsoft.com/office/drawing/2014/main" id="{23574D59-9297-452A-AE25-99500C76EE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34084" y="3132265"/>
                <a:ext cx="46037" cy="46037"/>
              </a:xfrm>
              <a:prstGeom prst="ellipse">
                <a:avLst/>
              </a:prstGeom>
              <a:solidFill>
                <a:srgbClr val="78C8C8">
                  <a:lumMod val="75000"/>
                </a:srgbClr>
              </a:solidFill>
              <a:ln>
                <a:noFill/>
              </a:ln>
            </p:spPr>
            <p:txBody>
              <a:bodyPr/>
              <a:lstStyle/>
              <a:p>
                <a:pPr defTabSz="216005">
                  <a:defRPr/>
                </a:pPr>
                <a:endParaRPr lang="en-US" sz="851" kern="0" dirty="0">
                  <a:solidFill>
                    <a:srgbClr val="5A5A5A"/>
                  </a:solidFill>
                </a:endParaRPr>
              </a:p>
            </p:txBody>
          </p:sp>
          <p:sp>
            <p:nvSpPr>
              <p:cNvPr id="156" name="Freeform 109">
                <a:extLst>
                  <a:ext uri="{FF2B5EF4-FFF2-40B4-BE49-F238E27FC236}">
                    <a16:creationId xmlns:a16="http://schemas.microsoft.com/office/drawing/2014/main" id="{3017B64D-2832-4728-A65B-94143E10DF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56309" y="3132265"/>
                <a:ext cx="46037" cy="46037"/>
              </a:xfrm>
              <a:prstGeom prst="ellipse">
                <a:avLst/>
              </a:prstGeom>
              <a:solidFill>
                <a:srgbClr val="78C8C8">
                  <a:lumMod val="75000"/>
                </a:srgbClr>
              </a:solidFill>
              <a:ln>
                <a:noFill/>
              </a:ln>
            </p:spPr>
            <p:txBody>
              <a:bodyPr/>
              <a:lstStyle/>
              <a:p>
                <a:pPr defTabSz="216005">
                  <a:defRPr/>
                </a:pPr>
                <a:endParaRPr lang="en-US" sz="851" kern="0" dirty="0">
                  <a:solidFill>
                    <a:srgbClr val="5A5A5A"/>
                  </a:solidFill>
                </a:endParaRPr>
              </a:p>
            </p:txBody>
          </p:sp>
          <p:sp>
            <p:nvSpPr>
              <p:cNvPr id="157" name="Freeform 110">
                <a:extLst>
                  <a:ext uri="{FF2B5EF4-FFF2-40B4-BE49-F238E27FC236}">
                    <a16:creationId xmlns:a16="http://schemas.microsoft.com/office/drawing/2014/main" id="{05CB84A4-F72C-4252-9F12-74CC786C9E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22984" y="3302127"/>
                <a:ext cx="46037" cy="46038"/>
              </a:xfrm>
              <a:prstGeom prst="ellipse">
                <a:avLst/>
              </a:prstGeom>
              <a:solidFill>
                <a:srgbClr val="78C8C8">
                  <a:lumMod val="75000"/>
                </a:srgbClr>
              </a:solidFill>
              <a:ln>
                <a:noFill/>
              </a:ln>
            </p:spPr>
            <p:txBody>
              <a:bodyPr/>
              <a:lstStyle/>
              <a:p>
                <a:pPr defTabSz="216005">
                  <a:defRPr/>
                </a:pPr>
                <a:endParaRPr lang="en-US" sz="851" kern="0" dirty="0">
                  <a:solidFill>
                    <a:srgbClr val="5A5A5A"/>
                  </a:solidFill>
                </a:endParaRPr>
              </a:p>
            </p:txBody>
          </p:sp>
          <p:sp>
            <p:nvSpPr>
              <p:cNvPr id="158" name="Freeform 111">
                <a:extLst>
                  <a:ext uri="{FF2B5EF4-FFF2-40B4-BE49-F238E27FC236}">
                    <a16:creationId xmlns:a16="http://schemas.microsoft.com/office/drawing/2014/main" id="{360B4C93-7228-45F3-A9A2-DD4029A3C9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37271" y="3371977"/>
                <a:ext cx="46038" cy="44450"/>
              </a:xfrm>
              <a:prstGeom prst="ellipse">
                <a:avLst/>
              </a:prstGeom>
              <a:solidFill>
                <a:srgbClr val="78C8C8">
                  <a:lumMod val="75000"/>
                </a:srgbClr>
              </a:solidFill>
              <a:ln>
                <a:noFill/>
              </a:ln>
            </p:spPr>
            <p:txBody>
              <a:bodyPr/>
              <a:lstStyle/>
              <a:p>
                <a:pPr defTabSz="216005">
                  <a:defRPr/>
                </a:pPr>
                <a:endParaRPr lang="en-US" sz="851" kern="0" dirty="0">
                  <a:solidFill>
                    <a:srgbClr val="5A5A5A"/>
                  </a:solidFill>
                </a:endParaRPr>
              </a:p>
            </p:txBody>
          </p:sp>
          <p:sp>
            <p:nvSpPr>
              <p:cNvPr id="159" name="Freeform 112">
                <a:extLst>
                  <a:ext uri="{FF2B5EF4-FFF2-40B4-BE49-F238E27FC236}">
                    <a16:creationId xmlns:a16="http://schemas.microsoft.com/office/drawing/2014/main" id="{45865A54-9C7E-4DDC-83CD-B949B05BE7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26171" y="3554540"/>
                <a:ext cx="46038" cy="44450"/>
              </a:xfrm>
              <a:prstGeom prst="ellipse">
                <a:avLst/>
              </a:prstGeom>
              <a:solidFill>
                <a:srgbClr val="78C8C8">
                  <a:lumMod val="75000"/>
                </a:srgbClr>
              </a:solidFill>
              <a:ln>
                <a:noFill/>
              </a:ln>
            </p:spPr>
            <p:txBody>
              <a:bodyPr/>
              <a:lstStyle/>
              <a:p>
                <a:pPr defTabSz="216005">
                  <a:defRPr/>
                </a:pPr>
                <a:endParaRPr lang="en-US" sz="851" kern="0" dirty="0">
                  <a:solidFill>
                    <a:srgbClr val="5A5A5A"/>
                  </a:solidFill>
                </a:endParaRPr>
              </a:p>
            </p:txBody>
          </p:sp>
          <p:sp>
            <p:nvSpPr>
              <p:cNvPr id="160" name="Freeform 113">
                <a:extLst>
                  <a:ext uri="{FF2B5EF4-FFF2-40B4-BE49-F238E27FC236}">
                    <a16:creationId xmlns:a16="http://schemas.microsoft.com/office/drawing/2014/main" id="{FB17A96D-A9AF-49CA-8D3E-FD6C67E421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32521" y="3554540"/>
                <a:ext cx="46038" cy="44450"/>
              </a:xfrm>
              <a:prstGeom prst="ellipse">
                <a:avLst/>
              </a:prstGeom>
              <a:solidFill>
                <a:srgbClr val="78C8C8">
                  <a:lumMod val="75000"/>
                </a:srgbClr>
              </a:solidFill>
              <a:ln>
                <a:noFill/>
              </a:ln>
            </p:spPr>
            <p:txBody>
              <a:bodyPr/>
              <a:lstStyle/>
              <a:p>
                <a:pPr defTabSz="216005">
                  <a:defRPr/>
                </a:pPr>
                <a:endParaRPr lang="en-US" sz="851" kern="0" dirty="0">
                  <a:solidFill>
                    <a:srgbClr val="5A5A5A"/>
                  </a:solidFill>
                </a:endParaRPr>
              </a:p>
            </p:txBody>
          </p:sp>
          <p:sp>
            <p:nvSpPr>
              <p:cNvPr id="161" name="Freeform 114">
                <a:extLst>
                  <a:ext uri="{FF2B5EF4-FFF2-40B4-BE49-F238E27FC236}">
                    <a16:creationId xmlns:a16="http://schemas.microsoft.com/office/drawing/2014/main" id="{67161944-AB4A-4E1C-B941-31DD830798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40459" y="3594227"/>
                <a:ext cx="46037" cy="44450"/>
              </a:xfrm>
              <a:prstGeom prst="ellipse">
                <a:avLst/>
              </a:prstGeom>
              <a:solidFill>
                <a:srgbClr val="78C8C8">
                  <a:lumMod val="75000"/>
                </a:srgbClr>
              </a:solidFill>
              <a:ln>
                <a:noFill/>
              </a:ln>
            </p:spPr>
            <p:txBody>
              <a:bodyPr/>
              <a:lstStyle/>
              <a:p>
                <a:pPr defTabSz="216005">
                  <a:defRPr/>
                </a:pPr>
                <a:endParaRPr lang="en-US" sz="851" kern="0" dirty="0">
                  <a:solidFill>
                    <a:srgbClr val="5A5A5A"/>
                  </a:solidFill>
                </a:endParaRPr>
              </a:p>
            </p:txBody>
          </p:sp>
          <p:sp>
            <p:nvSpPr>
              <p:cNvPr id="162" name="Freeform 115">
                <a:extLst>
                  <a:ext uri="{FF2B5EF4-FFF2-40B4-BE49-F238E27FC236}">
                    <a16:creationId xmlns:a16="http://schemas.microsoft.com/office/drawing/2014/main" id="{0F2B50BF-4A9D-4F53-891D-4FBD8116EB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48396" y="3594227"/>
                <a:ext cx="46038" cy="44450"/>
              </a:xfrm>
              <a:prstGeom prst="ellipse">
                <a:avLst/>
              </a:prstGeom>
              <a:solidFill>
                <a:srgbClr val="78C8C8">
                  <a:lumMod val="75000"/>
                </a:srgbClr>
              </a:solidFill>
              <a:ln>
                <a:noFill/>
              </a:ln>
            </p:spPr>
            <p:txBody>
              <a:bodyPr/>
              <a:lstStyle/>
              <a:p>
                <a:pPr defTabSz="216005">
                  <a:defRPr/>
                </a:pPr>
                <a:endParaRPr lang="en-US" sz="851" kern="0" dirty="0">
                  <a:solidFill>
                    <a:srgbClr val="5A5A5A"/>
                  </a:solidFill>
                </a:endParaRPr>
              </a:p>
            </p:txBody>
          </p:sp>
          <p:sp>
            <p:nvSpPr>
              <p:cNvPr id="163" name="Freeform 116">
                <a:extLst>
                  <a:ext uri="{FF2B5EF4-FFF2-40B4-BE49-F238E27FC236}">
                    <a16:creationId xmlns:a16="http://schemas.microsoft.com/office/drawing/2014/main" id="{25824C46-AD24-4214-B047-17E8DF4FA8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21434" y="3821240"/>
                <a:ext cx="46037" cy="44450"/>
              </a:xfrm>
              <a:prstGeom prst="ellipse">
                <a:avLst/>
              </a:prstGeom>
              <a:solidFill>
                <a:srgbClr val="78C8C8">
                  <a:lumMod val="75000"/>
                </a:srgbClr>
              </a:solidFill>
              <a:ln>
                <a:noFill/>
              </a:ln>
            </p:spPr>
            <p:txBody>
              <a:bodyPr/>
              <a:lstStyle/>
              <a:p>
                <a:pPr defTabSz="216005">
                  <a:defRPr/>
                </a:pPr>
                <a:endParaRPr lang="en-US" sz="851" kern="0" dirty="0">
                  <a:solidFill>
                    <a:srgbClr val="5A5A5A"/>
                  </a:solidFill>
                </a:endParaRPr>
              </a:p>
            </p:txBody>
          </p:sp>
          <p:sp>
            <p:nvSpPr>
              <p:cNvPr id="164" name="Freeform 117">
                <a:extLst>
                  <a:ext uri="{FF2B5EF4-FFF2-40B4-BE49-F238E27FC236}">
                    <a16:creationId xmlns:a16="http://schemas.microsoft.com/office/drawing/2014/main" id="{BC7FE4CF-3021-4EF0-A7C1-0AF7127547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34134" y="3821240"/>
                <a:ext cx="46037" cy="44450"/>
              </a:xfrm>
              <a:prstGeom prst="ellipse">
                <a:avLst/>
              </a:prstGeom>
              <a:solidFill>
                <a:srgbClr val="78C8C8">
                  <a:lumMod val="75000"/>
                </a:srgbClr>
              </a:solidFill>
              <a:ln>
                <a:noFill/>
              </a:ln>
            </p:spPr>
            <p:txBody>
              <a:bodyPr/>
              <a:lstStyle/>
              <a:p>
                <a:pPr defTabSz="216005">
                  <a:defRPr/>
                </a:pPr>
                <a:endParaRPr lang="en-US" sz="851" kern="0" dirty="0">
                  <a:solidFill>
                    <a:srgbClr val="5A5A5A"/>
                  </a:solidFill>
                </a:endParaRPr>
              </a:p>
            </p:txBody>
          </p:sp>
          <p:sp>
            <p:nvSpPr>
              <p:cNvPr id="165" name="Freeform 118">
                <a:extLst>
                  <a:ext uri="{FF2B5EF4-FFF2-40B4-BE49-F238E27FC236}">
                    <a16:creationId xmlns:a16="http://schemas.microsoft.com/office/drawing/2014/main" id="{8F543695-E41F-4512-A47B-F779209976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67484" y="3930777"/>
                <a:ext cx="46037" cy="46038"/>
              </a:xfrm>
              <a:prstGeom prst="ellipse">
                <a:avLst/>
              </a:prstGeom>
              <a:solidFill>
                <a:srgbClr val="78C8C8">
                  <a:lumMod val="75000"/>
                </a:srgbClr>
              </a:solidFill>
              <a:ln>
                <a:noFill/>
              </a:ln>
            </p:spPr>
            <p:txBody>
              <a:bodyPr/>
              <a:lstStyle/>
              <a:p>
                <a:pPr defTabSz="216005">
                  <a:defRPr/>
                </a:pPr>
                <a:endParaRPr lang="en-US" sz="851" kern="0" dirty="0">
                  <a:solidFill>
                    <a:srgbClr val="5A5A5A"/>
                  </a:solidFill>
                </a:endParaRPr>
              </a:p>
            </p:txBody>
          </p:sp>
          <p:sp>
            <p:nvSpPr>
              <p:cNvPr id="166" name="Freeform 119">
                <a:extLst>
                  <a:ext uri="{FF2B5EF4-FFF2-40B4-BE49-F238E27FC236}">
                    <a16:creationId xmlns:a16="http://schemas.microsoft.com/office/drawing/2014/main" id="{D045EDDC-2B8F-4585-BE3E-9ED577E771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84946" y="3930777"/>
                <a:ext cx="46038" cy="46038"/>
              </a:xfrm>
              <a:prstGeom prst="ellipse">
                <a:avLst/>
              </a:prstGeom>
              <a:solidFill>
                <a:srgbClr val="78C8C8">
                  <a:lumMod val="75000"/>
                </a:srgbClr>
              </a:solidFill>
              <a:ln>
                <a:noFill/>
              </a:ln>
            </p:spPr>
            <p:txBody>
              <a:bodyPr/>
              <a:lstStyle/>
              <a:p>
                <a:pPr defTabSz="216005">
                  <a:defRPr/>
                </a:pPr>
                <a:endParaRPr lang="en-US" sz="851" kern="0" dirty="0">
                  <a:solidFill>
                    <a:srgbClr val="5A5A5A"/>
                  </a:solidFill>
                </a:endParaRPr>
              </a:p>
            </p:txBody>
          </p:sp>
          <p:sp>
            <p:nvSpPr>
              <p:cNvPr id="167" name="Freeform 120">
                <a:extLst>
                  <a:ext uri="{FF2B5EF4-FFF2-40B4-BE49-F238E27FC236}">
                    <a16:creationId xmlns:a16="http://schemas.microsoft.com/office/drawing/2014/main" id="{B5A9F190-5076-498C-9FE3-564155062E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37347" y="4084765"/>
                <a:ext cx="46038" cy="46037"/>
              </a:xfrm>
              <a:prstGeom prst="ellipse">
                <a:avLst/>
              </a:prstGeom>
              <a:solidFill>
                <a:srgbClr val="78C8C8">
                  <a:lumMod val="75000"/>
                </a:srgbClr>
              </a:solidFill>
              <a:ln>
                <a:noFill/>
              </a:ln>
            </p:spPr>
            <p:txBody>
              <a:bodyPr/>
              <a:lstStyle/>
              <a:p>
                <a:pPr defTabSz="216005">
                  <a:defRPr/>
                </a:pPr>
                <a:endParaRPr lang="en-US" sz="851" kern="0" dirty="0">
                  <a:solidFill>
                    <a:srgbClr val="5A5A5A"/>
                  </a:solidFill>
                </a:endParaRPr>
              </a:p>
            </p:txBody>
          </p:sp>
        </p:grpSp>
      </p:grpSp>
      <p:graphicFrame>
        <p:nvGraphicFramePr>
          <p:cNvPr id="295" name="Table 192">
            <a:extLst>
              <a:ext uri="{FF2B5EF4-FFF2-40B4-BE49-F238E27FC236}">
                <a16:creationId xmlns:a16="http://schemas.microsoft.com/office/drawing/2014/main" id="{CD02DA10-D61C-4E87-B500-68EA2CAF8F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3656380"/>
              </p:ext>
            </p:extLst>
          </p:nvPr>
        </p:nvGraphicFramePr>
        <p:xfrm>
          <a:off x="3160668" y="2398126"/>
          <a:ext cx="2159280" cy="660978"/>
        </p:xfrm>
        <a:graphic>
          <a:graphicData uri="http://schemas.openxmlformats.org/drawingml/2006/table">
            <a:tbl>
              <a:tblPr/>
              <a:tblGrid>
                <a:gridCol w="8753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19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19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376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>
                        <a:lnSpc>
                          <a:spcPct val="95000"/>
                        </a:lnSpc>
                      </a:pPr>
                      <a:endParaRPr lang="en-US" sz="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21593" marR="21593" marT="12958" marB="12958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>
                        <a:lnSpc>
                          <a:spcPct val="95000"/>
                        </a:lnSpc>
                      </a:pPr>
                      <a:r>
                        <a:rPr lang="ru-RU" sz="600" dirty="0">
                          <a:solidFill>
                            <a:schemeClr val="tx1"/>
                          </a:solidFill>
                          <a:latin typeface="+mn-lt"/>
                        </a:rPr>
                        <a:t>Талазопариб</a:t>
                      </a:r>
                      <a:r>
                        <a:rPr lang="en-US" sz="60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</a:p>
                    <a:p>
                      <a:pPr algn="ctr">
                        <a:lnSpc>
                          <a:spcPct val="95000"/>
                        </a:lnSpc>
                      </a:pPr>
                      <a:r>
                        <a:rPr lang="en-US" sz="600" dirty="0">
                          <a:solidFill>
                            <a:schemeClr val="tx1"/>
                          </a:solidFill>
                          <a:latin typeface="+mn-lt"/>
                        </a:rPr>
                        <a:t>(n=157)</a:t>
                      </a:r>
                    </a:p>
                  </a:txBody>
                  <a:tcPr marL="21593" marR="21593" marT="12958" marB="12958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>
                        <a:lnSpc>
                          <a:spcPct val="95000"/>
                        </a:lnSpc>
                      </a:pPr>
                      <a:r>
                        <a:rPr lang="ru-RU" sz="600" baseline="0" dirty="0">
                          <a:solidFill>
                            <a:schemeClr val="tx1"/>
                          </a:solidFill>
                          <a:latin typeface="+mn-lt"/>
                        </a:rPr>
                        <a:t>ТВВ</a:t>
                      </a:r>
                      <a:endParaRPr lang="en-US" sz="600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>
                        <a:lnSpc>
                          <a:spcPct val="95000"/>
                        </a:lnSpc>
                      </a:pPr>
                      <a:r>
                        <a:rPr lang="en-US" sz="600" baseline="0" dirty="0">
                          <a:solidFill>
                            <a:schemeClr val="tx1"/>
                          </a:solidFill>
                          <a:latin typeface="+mn-lt"/>
                        </a:rPr>
                        <a:t>(n=84)</a:t>
                      </a:r>
                      <a:endParaRPr lang="en-US" sz="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21593" marR="21593" marT="12958" marB="12958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42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>
                        <a:lnSpc>
                          <a:spcPct val="95000"/>
                        </a:lnSpc>
                      </a:pPr>
                      <a:r>
                        <a:rPr lang="ru-RU" sz="600" b="1" baseline="0" dirty="0">
                          <a:solidFill>
                            <a:schemeClr val="tx1"/>
                          </a:solidFill>
                          <a:latin typeface="+mn-lt"/>
                        </a:rPr>
                        <a:t>мВБП, мес.</a:t>
                      </a:r>
                      <a:r>
                        <a:rPr lang="en-US" sz="600" b="1" baseline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endParaRPr lang="ru-RU" sz="600" b="1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>
                        <a:lnSpc>
                          <a:spcPct val="95000"/>
                        </a:lnSpc>
                      </a:pPr>
                      <a:r>
                        <a:rPr lang="en-US" sz="600" b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(95% </a:t>
                      </a:r>
                      <a:r>
                        <a:rPr lang="ru-RU" sz="600" b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ДИ</a:t>
                      </a:r>
                      <a:r>
                        <a:rPr lang="en-US" sz="600" b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)</a:t>
                      </a:r>
                      <a:endParaRPr lang="en-US" sz="6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21593" marR="21593" marT="12958" marB="12958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u="none" strike="noStrike" kern="1200" baseline="0" dirty="0">
                          <a:solidFill>
                            <a:srgbClr val="002060"/>
                          </a:solidFill>
                          <a:latin typeface="+mn-lt"/>
                        </a:rPr>
                        <a:t>9</a:t>
                      </a:r>
                      <a:r>
                        <a:rPr lang="ru-RU" sz="800" b="1" u="none" strike="noStrike" kern="1200" baseline="0" dirty="0">
                          <a:solidFill>
                            <a:srgbClr val="002060"/>
                          </a:solidFill>
                          <a:latin typeface="+mn-lt"/>
                        </a:rPr>
                        <a:t>,</a:t>
                      </a:r>
                      <a:r>
                        <a:rPr lang="en-US" sz="800" b="1" u="none" strike="noStrike" kern="1200" baseline="0" dirty="0">
                          <a:solidFill>
                            <a:srgbClr val="002060"/>
                          </a:solidFill>
                          <a:latin typeface="+mn-lt"/>
                        </a:rPr>
                        <a:t>4 </a:t>
                      </a:r>
                      <a:br>
                        <a:rPr lang="en-US" sz="600" b="1" u="none" strike="noStrike" kern="1200" baseline="0" dirty="0">
                          <a:solidFill>
                            <a:schemeClr val="tx1"/>
                          </a:solidFill>
                          <a:latin typeface="+mn-lt"/>
                        </a:rPr>
                      </a:br>
                      <a:r>
                        <a:rPr lang="en-US" sz="600" b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</a:rPr>
                        <a:t>(8</a:t>
                      </a:r>
                      <a:r>
                        <a:rPr lang="ru-RU" sz="600" b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</a:rPr>
                        <a:t>,</a:t>
                      </a:r>
                      <a:r>
                        <a:rPr lang="en-US" sz="600" b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</a:rPr>
                        <a:t>8–13</a:t>
                      </a:r>
                      <a:r>
                        <a:rPr lang="ru-RU" sz="600" b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</a:rPr>
                        <a:t>,</a:t>
                      </a:r>
                      <a:r>
                        <a:rPr lang="en-US" sz="600" b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</a:rPr>
                        <a:t>0) </a:t>
                      </a:r>
                      <a:endParaRPr lang="en-US" sz="6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12958" marB="12958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u="none" strike="noStrike" kern="1200" baseline="0" dirty="0">
                          <a:solidFill>
                            <a:srgbClr val="002060"/>
                          </a:solidFill>
                          <a:latin typeface="+mn-lt"/>
                        </a:rPr>
                        <a:t>6</a:t>
                      </a:r>
                      <a:r>
                        <a:rPr lang="ru-RU" sz="800" b="1" u="none" strike="noStrike" kern="1200" baseline="0" dirty="0">
                          <a:solidFill>
                            <a:srgbClr val="002060"/>
                          </a:solidFill>
                          <a:latin typeface="+mn-lt"/>
                        </a:rPr>
                        <a:t>,</a:t>
                      </a:r>
                      <a:r>
                        <a:rPr lang="en-US" sz="800" b="1" u="none" strike="noStrike" kern="1200" baseline="0" dirty="0">
                          <a:solidFill>
                            <a:srgbClr val="002060"/>
                          </a:solidFill>
                          <a:latin typeface="+mn-lt"/>
                        </a:rPr>
                        <a:t>7 </a:t>
                      </a:r>
                      <a:br>
                        <a:rPr lang="en-US" sz="600" b="1" u="none" strike="noStrike" kern="1200" baseline="0" dirty="0">
                          <a:solidFill>
                            <a:schemeClr val="tx1"/>
                          </a:solidFill>
                          <a:latin typeface="+mn-lt"/>
                        </a:rPr>
                      </a:br>
                      <a:r>
                        <a:rPr lang="en-US" sz="600" b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</a:rPr>
                        <a:t>(5</a:t>
                      </a:r>
                      <a:r>
                        <a:rPr lang="ru-RU" sz="600" b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</a:rPr>
                        <a:t>,</a:t>
                      </a:r>
                      <a:r>
                        <a:rPr lang="en-US" sz="600" b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</a:rPr>
                        <a:t>6–8</a:t>
                      </a:r>
                      <a:r>
                        <a:rPr lang="ru-RU" sz="600" b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</a:rPr>
                        <a:t>,</a:t>
                      </a:r>
                      <a:r>
                        <a:rPr lang="en-US" sz="600" b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</a:rPr>
                        <a:t>7) </a:t>
                      </a:r>
                      <a:endParaRPr lang="en-US" sz="6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1593" marR="21593" marT="12958" marB="12958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42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b="1" dirty="0">
                          <a:solidFill>
                            <a:schemeClr val="tx1"/>
                          </a:solidFill>
                          <a:latin typeface="+mn-lt"/>
                        </a:rPr>
                        <a:t>ОР</a:t>
                      </a:r>
                      <a:r>
                        <a:rPr lang="en-US" sz="600" b="1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600" b="0" dirty="0">
                          <a:solidFill>
                            <a:schemeClr val="tx1"/>
                          </a:solidFill>
                          <a:latin typeface="+mn-lt"/>
                        </a:rPr>
                        <a:t>(95% </a:t>
                      </a:r>
                      <a:r>
                        <a:rPr lang="ru-RU" sz="600" b="0" dirty="0">
                          <a:solidFill>
                            <a:schemeClr val="tx1"/>
                          </a:solidFill>
                          <a:latin typeface="+mn-lt"/>
                        </a:rPr>
                        <a:t>ДИ</a:t>
                      </a:r>
                      <a:r>
                        <a:rPr lang="en-US" sz="600" b="0" dirty="0">
                          <a:solidFill>
                            <a:schemeClr val="tx1"/>
                          </a:solidFill>
                          <a:latin typeface="+mn-lt"/>
                        </a:rPr>
                        <a:t>)</a:t>
                      </a:r>
                      <a:br>
                        <a:rPr lang="en-US" sz="600" b="1" dirty="0">
                          <a:solidFill>
                            <a:schemeClr val="tx1"/>
                          </a:solidFill>
                          <a:latin typeface="+mn-lt"/>
                        </a:rPr>
                      </a:br>
                      <a:r>
                        <a:rPr lang="en-US" sz="600" b="1" i="1" dirty="0">
                          <a:solidFill>
                            <a:schemeClr val="tx1"/>
                          </a:solidFill>
                          <a:latin typeface="+mn-lt"/>
                        </a:rPr>
                        <a:t>P</a:t>
                      </a:r>
                      <a:endParaRPr lang="en-US" sz="6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21593" marR="21593" marT="12958" marB="12958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dirty="0">
                          <a:solidFill>
                            <a:srgbClr val="0070C0"/>
                          </a:solidFill>
                          <a:latin typeface="+mn-lt"/>
                        </a:rPr>
                        <a:t> </a:t>
                      </a:r>
                      <a:r>
                        <a:rPr lang="en-US" sz="800" b="1" u="none" strike="noStrike" kern="1200" baseline="0" dirty="0">
                          <a:solidFill>
                            <a:srgbClr val="002060"/>
                          </a:solidFill>
                          <a:latin typeface="+mn-lt"/>
                        </a:rPr>
                        <a:t>0</a:t>
                      </a:r>
                      <a:r>
                        <a:rPr lang="ru-RU" sz="800" b="1" u="none" strike="noStrike" kern="1200" baseline="0" dirty="0">
                          <a:solidFill>
                            <a:srgbClr val="002060"/>
                          </a:solidFill>
                          <a:latin typeface="+mn-lt"/>
                        </a:rPr>
                        <a:t>,</a:t>
                      </a:r>
                      <a:r>
                        <a:rPr lang="en-US" sz="800" b="1" u="none" strike="noStrike" kern="1200" baseline="0" dirty="0">
                          <a:solidFill>
                            <a:srgbClr val="002060"/>
                          </a:solidFill>
                          <a:latin typeface="+mn-lt"/>
                        </a:rPr>
                        <a:t>474 </a:t>
                      </a:r>
                      <a:r>
                        <a:rPr lang="en-US" sz="600" b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</a:rPr>
                        <a:t>(</a:t>
                      </a:r>
                      <a:r>
                        <a:rPr lang="en-US" sz="600" b="0" dirty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  <a:r>
                        <a:rPr lang="ru-RU" sz="600" b="0" dirty="0">
                          <a:solidFill>
                            <a:schemeClr val="tx1"/>
                          </a:solidFill>
                          <a:latin typeface="+mn-lt"/>
                        </a:rPr>
                        <a:t>,</a:t>
                      </a:r>
                      <a:r>
                        <a:rPr lang="en-US" sz="600" b="0" dirty="0">
                          <a:solidFill>
                            <a:schemeClr val="tx1"/>
                          </a:solidFill>
                          <a:latin typeface="+mn-lt"/>
                        </a:rPr>
                        <a:t>318–0</a:t>
                      </a:r>
                      <a:r>
                        <a:rPr lang="ru-RU" sz="600" b="0" dirty="0">
                          <a:solidFill>
                            <a:schemeClr val="tx1"/>
                          </a:solidFill>
                          <a:latin typeface="+mn-lt"/>
                        </a:rPr>
                        <a:t>,</a:t>
                      </a:r>
                      <a:r>
                        <a:rPr lang="en-US" sz="600" b="0" dirty="0">
                          <a:solidFill>
                            <a:schemeClr val="tx1"/>
                          </a:solidFill>
                          <a:latin typeface="+mn-lt"/>
                        </a:rPr>
                        <a:t>708)</a:t>
                      </a:r>
                      <a:r>
                        <a:rPr lang="en-US" sz="600" b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" b="1" u="none" strike="noStrike" kern="1200" baseline="0" dirty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  <a:r>
                        <a:rPr lang="ru-RU" sz="600" b="1" u="none" strike="noStrike" kern="1200" baseline="0" dirty="0">
                          <a:solidFill>
                            <a:schemeClr val="tx1"/>
                          </a:solidFill>
                          <a:latin typeface="+mn-lt"/>
                        </a:rPr>
                        <a:t>,</a:t>
                      </a:r>
                      <a:r>
                        <a:rPr lang="en-US" sz="600" b="1" u="none" strike="noStrike" kern="1200" baseline="0" dirty="0">
                          <a:solidFill>
                            <a:schemeClr val="tx1"/>
                          </a:solidFill>
                          <a:latin typeface="+mn-lt"/>
                        </a:rPr>
                        <a:t>0002 </a:t>
                      </a:r>
                      <a:endParaRPr lang="en-US" sz="600" b="1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12958" marB="12958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96" name="TextBox 50">
            <a:extLst>
              <a:ext uri="{FF2B5EF4-FFF2-40B4-BE49-F238E27FC236}">
                <a16:creationId xmlns:a16="http://schemas.microsoft.com/office/drawing/2014/main" id="{931DCF0B-91D1-4863-85CA-90246DE271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1027" y="937567"/>
            <a:ext cx="1229902" cy="266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32011">
              <a:defRPr/>
            </a:pPr>
            <a:r>
              <a:rPr lang="ru-RU" altLang="en-US" sz="567" b="1" kern="0" dirty="0">
                <a:solidFill>
                  <a:srgbClr val="555555"/>
                </a:solidFill>
              </a:rPr>
              <a:t>Талазопариб</a:t>
            </a:r>
            <a:endParaRPr lang="en-GB" altLang="en-US" sz="567" b="1" kern="0" dirty="0">
              <a:solidFill>
                <a:srgbClr val="555555"/>
              </a:solidFill>
            </a:endParaRPr>
          </a:p>
          <a:p>
            <a:pPr defTabSz="432011">
              <a:defRPr/>
            </a:pPr>
            <a:r>
              <a:rPr lang="ru-RU" altLang="en-US" sz="567" b="1" kern="0" dirty="0">
                <a:solidFill>
                  <a:srgbClr val="555555"/>
                </a:solidFill>
              </a:rPr>
              <a:t>Терапия по выбору врача</a:t>
            </a:r>
            <a:endParaRPr lang="en-GB" altLang="en-US" sz="567" b="1" kern="0" dirty="0">
              <a:solidFill>
                <a:srgbClr val="555555"/>
              </a:solidFill>
            </a:endParaRPr>
          </a:p>
        </p:txBody>
      </p:sp>
      <p:cxnSp>
        <p:nvCxnSpPr>
          <p:cNvPr id="297" name="Straight Connector 348">
            <a:extLst>
              <a:ext uri="{FF2B5EF4-FFF2-40B4-BE49-F238E27FC236}">
                <a16:creationId xmlns:a16="http://schemas.microsoft.com/office/drawing/2014/main" id="{1D6DAF9A-13AB-44EC-8599-9576DA54A3E7}"/>
              </a:ext>
            </a:extLst>
          </p:cNvPr>
          <p:cNvCxnSpPr/>
          <p:nvPr/>
        </p:nvCxnSpPr>
        <p:spPr bwMode="auto">
          <a:xfrm>
            <a:off x="1394075" y="1025693"/>
            <a:ext cx="92126" cy="0"/>
          </a:xfrm>
          <a:prstGeom prst="line">
            <a:avLst/>
          </a:prstGeom>
          <a:noFill/>
          <a:ln w="28575" cap="flat" cmpd="sng" algn="ctr">
            <a:solidFill>
              <a:srgbClr val="0042A6"/>
            </a:solidFill>
            <a:prstDash val="solid"/>
          </a:ln>
          <a:effectLst/>
        </p:spPr>
      </p:cxnSp>
      <p:cxnSp>
        <p:nvCxnSpPr>
          <p:cNvPr id="298" name="Straight Connector 349">
            <a:extLst>
              <a:ext uri="{FF2B5EF4-FFF2-40B4-BE49-F238E27FC236}">
                <a16:creationId xmlns:a16="http://schemas.microsoft.com/office/drawing/2014/main" id="{98A98E29-2072-4A9F-A305-5C85C3393898}"/>
              </a:ext>
            </a:extLst>
          </p:cNvPr>
          <p:cNvCxnSpPr/>
          <p:nvPr/>
        </p:nvCxnSpPr>
        <p:spPr bwMode="auto">
          <a:xfrm>
            <a:off x="1394075" y="1113952"/>
            <a:ext cx="92126" cy="0"/>
          </a:xfrm>
          <a:prstGeom prst="line">
            <a:avLst/>
          </a:prstGeom>
          <a:noFill/>
          <a:ln w="28575" cap="flat" cmpd="sng" algn="ctr">
            <a:solidFill>
              <a:srgbClr val="78C8C8">
                <a:lumMod val="75000"/>
              </a:srgbClr>
            </a:solidFill>
            <a:prstDash val="solid"/>
          </a:ln>
          <a:effectLst/>
        </p:spPr>
      </p:cxnSp>
      <p:sp>
        <p:nvSpPr>
          <p:cNvPr id="302" name="TextBox 50">
            <a:extLst>
              <a:ext uri="{FF2B5EF4-FFF2-40B4-BE49-F238E27FC236}">
                <a16:creationId xmlns:a16="http://schemas.microsoft.com/office/drawing/2014/main" id="{084AB10B-A24D-48B5-B1AE-C19FD15CC6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2814" y="937567"/>
            <a:ext cx="1229902" cy="266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32011">
              <a:defRPr/>
            </a:pPr>
            <a:r>
              <a:rPr lang="ru-RU" altLang="en-US" sz="567" b="1" kern="0" dirty="0">
                <a:solidFill>
                  <a:srgbClr val="555555"/>
                </a:solidFill>
              </a:rPr>
              <a:t>Талазопариб</a:t>
            </a:r>
            <a:endParaRPr lang="en-GB" altLang="en-US" sz="567" b="1" kern="0" dirty="0">
              <a:solidFill>
                <a:srgbClr val="555555"/>
              </a:solidFill>
            </a:endParaRPr>
          </a:p>
          <a:p>
            <a:pPr defTabSz="432011">
              <a:defRPr/>
            </a:pPr>
            <a:r>
              <a:rPr lang="ru-RU" altLang="en-US" sz="567" b="1" kern="0" dirty="0">
                <a:solidFill>
                  <a:srgbClr val="555555"/>
                </a:solidFill>
              </a:rPr>
              <a:t>Терапия по выбору врача</a:t>
            </a:r>
            <a:endParaRPr lang="en-GB" altLang="en-US" sz="567" b="1" kern="0" dirty="0">
              <a:solidFill>
                <a:srgbClr val="555555"/>
              </a:solidFill>
            </a:endParaRPr>
          </a:p>
        </p:txBody>
      </p:sp>
      <p:cxnSp>
        <p:nvCxnSpPr>
          <p:cNvPr id="303" name="Straight Connector 348">
            <a:extLst>
              <a:ext uri="{FF2B5EF4-FFF2-40B4-BE49-F238E27FC236}">
                <a16:creationId xmlns:a16="http://schemas.microsoft.com/office/drawing/2014/main" id="{B813F0DB-F6D2-4A27-9651-40AFBAD7188D}"/>
              </a:ext>
            </a:extLst>
          </p:cNvPr>
          <p:cNvCxnSpPr/>
          <p:nvPr/>
        </p:nvCxnSpPr>
        <p:spPr bwMode="auto">
          <a:xfrm>
            <a:off x="4075862" y="1025693"/>
            <a:ext cx="92126" cy="0"/>
          </a:xfrm>
          <a:prstGeom prst="line">
            <a:avLst/>
          </a:prstGeom>
          <a:noFill/>
          <a:ln w="28575" cap="flat" cmpd="sng" algn="ctr">
            <a:solidFill>
              <a:srgbClr val="0042A6"/>
            </a:solidFill>
            <a:prstDash val="solid"/>
          </a:ln>
          <a:effectLst/>
        </p:spPr>
      </p:cxnSp>
      <p:cxnSp>
        <p:nvCxnSpPr>
          <p:cNvPr id="304" name="Straight Connector 349">
            <a:extLst>
              <a:ext uri="{FF2B5EF4-FFF2-40B4-BE49-F238E27FC236}">
                <a16:creationId xmlns:a16="http://schemas.microsoft.com/office/drawing/2014/main" id="{095AD536-A047-417C-94B3-128849F2FF99}"/>
              </a:ext>
            </a:extLst>
          </p:cNvPr>
          <p:cNvCxnSpPr/>
          <p:nvPr/>
        </p:nvCxnSpPr>
        <p:spPr bwMode="auto">
          <a:xfrm>
            <a:off x="4075862" y="1113952"/>
            <a:ext cx="92126" cy="0"/>
          </a:xfrm>
          <a:prstGeom prst="line">
            <a:avLst/>
          </a:prstGeom>
          <a:noFill/>
          <a:ln w="28575" cap="flat" cmpd="sng" algn="ctr">
            <a:solidFill>
              <a:srgbClr val="78C8C8">
                <a:lumMod val="75000"/>
              </a:srgbClr>
            </a:solidFill>
            <a:prstDash val="solid"/>
          </a:ln>
          <a:effectLst/>
        </p:spPr>
      </p:cxnSp>
      <p:sp>
        <p:nvSpPr>
          <p:cNvPr id="305" name="TextBox 34">
            <a:extLst>
              <a:ext uri="{FF2B5EF4-FFF2-40B4-BE49-F238E27FC236}">
                <a16:creationId xmlns:a16="http://schemas.microsoft.com/office/drawing/2014/main" id="{09D4008E-8B61-4BC8-8109-BB2A7C16A3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6387" y="3061582"/>
            <a:ext cx="1480463" cy="15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7591" tIns="28796" rIns="57591" bIns="28796">
            <a:spAutoFit/>
          </a:bodyPr>
          <a:lstStyle>
            <a:lvl1pPr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itchFamily="34" charset="0"/>
              <a:buChar char="•"/>
              <a:defRPr sz="2400">
                <a:solidFill>
                  <a:srgbClr val="0D0D0D"/>
                </a:solidFill>
                <a:latin typeface="Arial" pitchFamily="34" charset="0"/>
              </a:defRPr>
            </a:lvl1pPr>
            <a:lvl2pPr marL="742950" indent="-285750">
              <a:spcAft>
                <a:spcPts val="600"/>
              </a:spcAft>
              <a:buClr>
                <a:schemeClr val="accent1"/>
              </a:buClr>
              <a:buFont typeface="Arial" pitchFamily="34" charset="0"/>
              <a:buChar char="–"/>
              <a:defRPr sz="2000">
                <a:solidFill>
                  <a:srgbClr val="0D0D0D"/>
                </a:solidFill>
                <a:latin typeface="Arial" pitchFamily="34" charset="0"/>
              </a:defRPr>
            </a:lvl2pPr>
            <a:lvl3pPr marL="1143000" indent="-228600">
              <a:spcAft>
                <a:spcPts val="600"/>
              </a:spcAft>
              <a:buClr>
                <a:schemeClr val="accent1"/>
              </a:buClr>
              <a:buFont typeface="Arial" pitchFamily="34" charset="0"/>
              <a:buChar char="•"/>
              <a:defRPr sz="1900">
                <a:solidFill>
                  <a:srgbClr val="0D0D0D"/>
                </a:solidFill>
                <a:latin typeface="Arial" pitchFamily="34" charset="0"/>
              </a:defRPr>
            </a:lvl3pPr>
            <a:lvl4pPr marL="1600200" indent="-228600">
              <a:spcAft>
                <a:spcPts val="600"/>
              </a:spcAft>
              <a:buClr>
                <a:schemeClr val="accent1"/>
              </a:buClr>
              <a:buFont typeface="Arial" pitchFamily="34" charset="0"/>
              <a:buChar char="–"/>
              <a:defRPr sz="1600">
                <a:solidFill>
                  <a:srgbClr val="0D0D0D"/>
                </a:solidFill>
                <a:latin typeface="Arial" pitchFamily="34" charset="0"/>
              </a:defRPr>
            </a:lvl4pPr>
            <a:lvl5pPr marL="2057400" indent="-228600">
              <a:spcAft>
                <a:spcPts val="600"/>
              </a:spcAft>
              <a:buClr>
                <a:schemeClr val="accent1"/>
              </a:buClr>
              <a:buFont typeface="Arial" pitchFamily="34" charset="0"/>
              <a:buChar char="•"/>
              <a:defRPr sz="1500">
                <a:solidFill>
                  <a:srgbClr val="0D0D0D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Arial" pitchFamily="34" charset="0"/>
              <a:buChar char="•"/>
              <a:defRPr sz="1500">
                <a:solidFill>
                  <a:srgbClr val="0D0D0D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Arial" pitchFamily="34" charset="0"/>
              <a:buChar char="•"/>
              <a:defRPr sz="1500">
                <a:solidFill>
                  <a:srgbClr val="0D0D0D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Arial" pitchFamily="34" charset="0"/>
              <a:buChar char="•"/>
              <a:defRPr sz="1500">
                <a:solidFill>
                  <a:srgbClr val="0D0D0D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Arial" pitchFamily="34" charset="0"/>
              <a:buChar char="•"/>
              <a:defRPr sz="1500">
                <a:solidFill>
                  <a:srgbClr val="0D0D0D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a-DK" altLang="ru-RU" sz="6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Eiermann W, et al. Poster 1070. ASCO 2018</a:t>
            </a:r>
            <a:r>
              <a:rPr lang="da-DK" altLang="ru-RU" sz="520" dirty="0">
                <a:solidFill>
                  <a:srgbClr val="000000"/>
                </a:solidFill>
              </a:rPr>
              <a:t>.</a:t>
            </a:r>
            <a:endParaRPr lang="ru-RU" altLang="ru-RU" sz="52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8833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4A9487-4EB2-4688-AFA3-7E7EBDFCB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931" y="276089"/>
            <a:ext cx="5405488" cy="335928"/>
          </a:xfrm>
        </p:spPr>
        <p:txBody>
          <a:bodyPr>
            <a:noAutofit/>
          </a:bodyPr>
          <a:lstStyle/>
          <a:p>
            <a:r>
              <a:rPr lang="ru-RU" sz="1100" b="1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Финальный анализ ОВ: 19% пациентов остаются на </a:t>
            </a:r>
            <a:r>
              <a:rPr lang="ru-RU" sz="1100" b="1" dirty="0" err="1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монотерапии</a:t>
            </a:r>
            <a:r>
              <a:rPr lang="ru-RU" sz="1100" b="1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u-RU" sz="1100" b="1" dirty="0" err="1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талазопарибом</a:t>
            </a:r>
            <a:r>
              <a:rPr lang="ru-RU" sz="1100" b="1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100" b="1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≥4</a:t>
            </a:r>
            <a:r>
              <a:rPr lang="ru-RU" sz="1100" b="1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лет</a:t>
            </a:r>
          </a:p>
        </p:txBody>
      </p:sp>
      <p:sp>
        <p:nvSpPr>
          <p:cNvPr id="246" name="TextBox 34">
            <a:extLst>
              <a:ext uri="{FF2B5EF4-FFF2-40B4-BE49-F238E27FC236}">
                <a16:creationId xmlns:a16="http://schemas.microsoft.com/office/drawing/2014/main" id="{B8EE13FA-47DB-4198-A5D6-9F6FDC05E1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2487" y="3060082"/>
            <a:ext cx="3097878" cy="150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7584" tIns="28792" rIns="57584" bIns="28792">
            <a:spAutoFit/>
          </a:bodyPr>
          <a:lstStyle>
            <a:lvl1pPr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itchFamily="34" charset="0"/>
              <a:buChar char="•"/>
              <a:defRPr sz="2400">
                <a:solidFill>
                  <a:srgbClr val="0D0D0D"/>
                </a:solidFill>
                <a:latin typeface="Arial" pitchFamily="34" charset="0"/>
              </a:defRPr>
            </a:lvl1pPr>
            <a:lvl2pPr marL="742950" indent="-285750">
              <a:spcAft>
                <a:spcPts val="600"/>
              </a:spcAft>
              <a:buClr>
                <a:schemeClr val="accent1"/>
              </a:buClr>
              <a:buFont typeface="Arial" pitchFamily="34" charset="0"/>
              <a:buChar char="–"/>
              <a:defRPr sz="2000">
                <a:solidFill>
                  <a:srgbClr val="0D0D0D"/>
                </a:solidFill>
                <a:latin typeface="Arial" pitchFamily="34" charset="0"/>
              </a:defRPr>
            </a:lvl2pPr>
            <a:lvl3pPr marL="1143000" indent="-228600">
              <a:spcAft>
                <a:spcPts val="600"/>
              </a:spcAft>
              <a:buClr>
                <a:schemeClr val="accent1"/>
              </a:buClr>
              <a:buFont typeface="Arial" pitchFamily="34" charset="0"/>
              <a:buChar char="•"/>
              <a:defRPr sz="1900">
                <a:solidFill>
                  <a:srgbClr val="0D0D0D"/>
                </a:solidFill>
                <a:latin typeface="Arial" pitchFamily="34" charset="0"/>
              </a:defRPr>
            </a:lvl3pPr>
            <a:lvl4pPr marL="1600200" indent="-228600">
              <a:spcAft>
                <a:spcPts val="600"/>
              </a:spcAft>
              <a:buClr>
                <a:schemeClr val="accent1"/>
              </a:buClr>
              <a:buFont typeface="Arial" pitchFamily="34" charset="0"/>
              <a:buChar char="–"/>
              <a:defRPr sz="1600">
                <a:solidFill>
                  <a:srgbClr val="0D0D0D"/>
                </a:solidFill>
                <a:latin typeface="Arial" pitchFamily="34" charset="0"/>
              </a:defRPr>
            </a:lvl4pPr>
            <a:lvl5pPr marL="2057400" indent="-228600">
              <a:spcAft>
                <a:spcPts val="600"/>
              </a:spcAft>
              <a:buClr>
                <a:schemeClr val="accent1"/>
              </a:buClr>
              <a:buFont typeface="Arial" pitchFamily="34" charset="0"/>
              <a:buChar char="•"/>
              <a:defRPr sz="1500">
                <a:solidFill>
                  <a:srgbClr val="0D0D0D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Arial" pitchFamily="34" charset="0"/>
              <a:buChar char="•"/>
              <a:defRPr sz="1500">
                <a:solidFill>
                  <a:srgbClr val="0D0D0D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Arial" pitchFamily="34" charset="0"/>
              <a:buChar char="•"/>
              <a:defRPr sz="1500">
                <a:solidFill>
                  <a:srgbClr val="0D0D0D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Arial" pitchFamily="34" charset="0"/>
              <a:buChar char="•"/>
              <a:defRPr sz="1500">
                <a:solidFill>
                  <a:srgbClr val="0D0D0D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Arial" pitchFamily="34" charset="0"/>
              <a:buChar char="•"/>
              <a:defRPr sz="1500">
                <a:solidFill>
                  <a:srgbClr val="0D0D0D"/>
                </a:solidFill>
                <a:latin typeface="Arial" pitchFamily="34" charset="0"/>
              </a:defRPr>
            </a:lvl9pPr>
          </a:lstStyle>
          <a:p>
            <a:pPr defTabSz="432011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ru-RU" sz="6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Litton JK, et al. Annals of Oncology (2020), </a:t>
            </a:r>
            <a:r>
              <a:rPr lang="en-US" altLang="ru-RU" sz="6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doi</a:t>
            </a:r>
            <a:r>
              <a:rPr lang="en-US" altLang="ru-RU" sz="6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: https://doi.org/10.1016/j.annonc.2020.08.2098</a:t>
            </a:r>
            <a:r>
              <a:rPr lang="en-US" altLang="ru-RU" sz="520" dirty="0">
                <a:solidFill>
                  <a:srgbClr val="000000"/>
                </a:solidFill>
              </a:rPr>
              <a:t>.</a:t>
            </a:r>
          </a:p>
        </p:txBody>
      </p:sp>
      <p:pic>
        <p:nvPicPr>
          <p:cNvPr id="252" name="Рисунок 251">
            <a:extLst>
              <a:ext uri="{FF2B5EF4-FFF2-40B4-BE49-F238E27FC236}">
                <a16:creationId xmlns:a16="http://schemas.microsoft.com/office/drawing/2014/main" id="{3202A71C-E874-43F1-B06E-8F44C47627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9376"/>
          <a:stretch/>
        </p:blipFill>
        <p:spPr>
          <a:xfrm>
            <a:off x="133423" y="907319"/>
            <a:ext cx="2555736" cy="1987167"/>
          </a:xfrm>
          <a:prstGeom prst="rect">
            <a:avLst/>
          </a:prstGeom>
        </p:spPr>
      </p:pic>
      <p:graphicFrame>
        <p:nvGraphicFramePr>
          <p:cNvPr id="253" name="Content Placeholder 5">
            <a:extLst>
              <a:ext uri="{FF2B5EF4-FFF2-40B4-BE49-F238E27FC236}">
                <a16:creationId xmlns:a16="http://schemas.microsoft.com/office/drawing/2014/main" id="{C5545E0A-3A26-421E-8DBC-68B65D7B26C2}"/>
              </a:ext>
            </a:extLst>
          </p:cNvPr>
          <p:cNvGraphicFramePr>
            <a:graphicFrameLocks/>
          </p:cNvGraphicFramePr>
          <p:nvPr/>
        </p:nvGraphicFramePr>
        <p:xfrm>
          <a:off x="2891318" y="1239069"/>
          <a:ext cx="2693101" cy="1113120"/>
        </p:xfrm>
        <a:graphic>
          <a:graphicData uri="http://schemas.openxmlformats.org/drawingml/2006/table">
            <a:tbl>
              <a:tblPr firstRow="1" bandRow="1"/>
              <a:tblGrid>
                <a:gridCol w="1042563">
                  <a:extLst>
                    <a:ext uri="{9D8B030D-6E8A-4147-A177-3AD203B41FA5}">
                      <a16:colId xmlns:a16="http://schemas.microsoft.com/office/drawing/2014/main" val="526184680"/>
                    </a:ext>
                  </a:extLst>
                </a:gridCol>
                <a:gridCol w="825269">
                  <a:extLst>
                    <a:ext uri="{9D8B030D-6E8A-4147-A177-3AD203B41FA5}">
                      <a16:colId xmlns:a16="http://schemas.microsoft.com/office/drawing/2014/main" val="1840711571"/>
                    </a:ext>
                  </a:extLst>
                </a:gridCol>
                <a:gridCol w="825269">
                  <a:extLst>
                    <a:ext uri="{9D8B030D-6E8A-4147-A177-3AD203B41FA5}">
                      <a16:colId xmlns:a16="http://schemas.microsoft.com/office/drawing/2014/main" val="1916572253"/>
                    </a:ext>
                  </a:extLst>
                </a:gridCol>
              </a:tblGrid>
              <a:tr h="187199">
                <a:tc rowSpan="2">
                  <a:txBody>
                    <a:bodyPr/>
                    <a:lstStyle>
                      <a:lvl1pPr marL="0" algn="l" defTabSz="913493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6723" algn="l" defTabSz="913493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3493" algn="l" defTabSz="913493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0240" algn="l" defTabSz="913493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6986" algn="l" defTabSz="913493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3758" algn="l" defTabSz="913493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0478" algn="l" defTabSz="913493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197200" algn="l" defTabSz="913493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3923" algn="l" defTabSz="913493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900" b="1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Вероятность ОВ, %</a:t>
                      </a:r>
                      <a:endParaRPr lang="en-US" sz="900" b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3823" marR="43823" marT="21598" marB="21598" anchor="b">
                    <a:lnL w="9525" cap="flat" cmpd="sng" algn="ctr">
                      <a:solidFill>
                        <a:srgbClr val="666666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66666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66666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3493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6723" algn="l" defTabSz="913493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3493" algn="l" defTabSz="913493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0240" algn="l" defTabSz="913493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6986" algn="l" defTabSz="913493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3758" algn="l" defTabSz="913493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0478" algn="l" defTabSz="913493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197200" algn="l" defTabSz="913493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3923" algn="l" defTabSz="913493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GB" sz="900" b="1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EMBRACA</a:t>
                      </a:r>
                      <a:r>
                        <a:rPr lang="en-GB" sz="900" b="1" baseline="3000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1</a:t>
                      </a:r>
                      <a:endParaRPr lang="en-GB" sz="900" b="1" baseline="0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3823" marR="43823" marT="21598" marB="21598" anchor="ctr">
                    <a:lnL w="9525" cap="flat" cmpd="sng" algn="ctr">
                      <a:solidFill>
                        <a:srgbClr val="666666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66666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66666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66666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FF">
                        <a:lumMod val="7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7086544"/>
                  </a:ext>
                </a:extLst>
              </a:tr>
              <a:tr h="291597">
                <a:tc vMerge="1">
                  <a:txBody>
                    <a:bodyPr/>
                    <a:lstStyle/>
                    <a:p>
                      <a:pPr algn="ctr"/>
                      <a:endParaRPr lang="en-US" sz="1100" b="1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769" marR="9276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3493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6723" algn="l" defTabSz="913493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3493" algn="l" defTabSz="913493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0240" algn="l" defTabSz="913493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6986" algn="l" defTabSz="913493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3758" algn="l" defTabSz="913493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0478" algn="l" defTabSz="913493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197200" algn="l" defTabSz="913493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3923" algn="l" defTabSz="913493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baseline="0" dirty="0">
                          <a:solidFill>
                            <a:schemeClr val="bg1"/>
                          </a:solidFill>
                          <a:latin typeface="+mn-lt"/>
                        </a:rPr>
                        <a:t>Талазопариб</a:t>
                      </a:r>
                      <a:br>
                        <a:rPr lang="en-US" sz="900" b="1" baseline="0" dirty="0">
                          <a:solidFill>
                            <a:schemeClr val="bg1"/>
                          </a:solidFill>
                          <a:latin typeface="+mn-lt"/>
                        </a:rPr>
                      </a:br>
                      <a:r>
                        <a:rPr lang="en-US" sz="900" b="1" baseline="0" dirty="0">
                          <a:solidFill>
                            <a:schemeClr val="bg1"/>
                          </a:solidFill>
                          <a:latin typeface="+mn-lt"/>
                        </a:rPr>
                        <a:t>(n=2</a:t>
                      </a:r>
                      <a:r>
                        <a:rPr lang="ru-RU" sz="900" b="1" baseline="0" dirty="0">
                          <a:solidFill>
                            <a:schemeClr val="bg1"/>
                          </a:solidFill>
                          <a:latin typeface="+mn-lt"/>
                        </a:rPr>
                        <a:t>7</a:t>
                      </a:r>
                      <a:r>
                        <a:rPr lang="en-US" sz="900" b="1" baseline="0" dirty="0">
                          <a:solidFill>
                            <a:schemeClr val="bg1"/>
                          </a:solidFill>
                          <a:latin typeface="+mn-lt"/>
                        </a:rPr>
                        <a:t>6)</a:t>
                      </a:r>
                      <a:endParaRPr lang="en-US" sz="900" b="1" baseline="0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2397" marR="32397" marT="16195" marB="16195" anchor="ctr">
                    <a:lnL w="9525" cap="flat" cmpd="sng" algn="ctr">
                      <a:solidFill>
                        <a:srgbClr val="666666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66666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66666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66666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FF">
                        <a:lumMod val="75000"/>
                        <a:alpha val="6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3493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6723" algn="l" defTabSz="913493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3493" algn="l" defTabSz="913493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0240" algn="l" defTabSz="913493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6986" algn="l" defTabSz="913493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3758" algn="l" defTabSz="913493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0478" algn="l" defTabSz="913493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197200" algn="l" defTabSz="913493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3923" algn="l" defTabSz="913493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baseline="0" dirty="0">
                          <a:solidFill>
                            <a:schemeClr val="bg1"/>
                          </a:solidFill>
                          <a:latin typeface="+mn-lt"/>
                        </a:rPr>
                        <a:t>ТВВ</a:t>
                      </a:r>
                      <a:br>
                        <a:rPr lang="en-US" sz="900" b="1" baseline="0" dirty="0">
                          <a:solidFill>
                            <a:schemeClr val="bg1"/>
                          </a:solidFill>
                          <a:latin typeface="+mn-lt"/>
                        </a:rPr>
                      </a:br>
                      <a:r>
                        <a:rPr lang="en-US" sz="900" b="1" baseline="0" dirty="0">
                          <a:solidFill>
                            <a:schemeClr val="bg1"/>
                          </a:solidFill>
                          <a:latin typeface="+mn-lt"/>
                        </a:rPr>
                        <a:t>(n=1</a:t>
                      </a:r>
                      <a:r>
                        <a:rPr lang="ru-RU" sz="900" b="1" baseline="0" dirty="0">
                          <a:solidFill>
                            <a:schemeClr val="bg1"/>
                          </a:solidFill>
                          <a:latin typeface="+mn-lt"/>
                        </a:rPr>
                        <a:t>44</a:t>
                      </a:r>
                      <a:r>
                        <a:rPr lang="en-US" sz="900" b="1" baseline="0" dirty="0">
                          <a:solidFill>
                            <a:schemeClr val="bg1"/>
                          </a:solidFill>
                          <a:latin typeface="+mn-lt"/>
                        </a:rPr>
                        <a:t>)</a:t>
                      </a:r>
                      <a:endParaRPr lang="en-US" sz="900" b="1" baseline="0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2397" marR="32397" marT="16195" marB="16195" anchor="ctr">
                    <a:lnL w="9525" cap="flat" cmpd="sng" algn="ctr">
                      <a:solidFill>
                        <a:srgbClr val="666666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66666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66666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66666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FF">
                        <a:lumMod val="75000"/>
                        <a:alpha val="6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3221472"/>
                  </a:ext>
                </a:extLst>
              </a:tr>
              <a:tr h="619211">
                <a:tc>
                  <a:txBody>
                    <a:bodyPr/>
                    <a:lstStyle>
                      <a:lvl1pPr marL="0" algn="l" defTabSz="913493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6723" algn="l" defTabSz="913493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3493" algn="l" defTabSz="913493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0240" algn="l" defTabSz="913493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6986" algn="l" defTabSz="913493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3758" algn="l" defTabSz="913493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0478" algn="l" defTabSz="913493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197200" algn="l" defTabSz="913493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3923" algn="l" defTabSz="913493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12 </a:t>
                      </a:r>
                      <a:r>
                        <a:rPr kumimoji="0" lang="ru-RU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мес.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24 мес.</a:t>
                      </a:r>
                      <a:endParaRPr kumimoji="0" 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  <a:r>
                        <a:rPr kumimoji="0" lang="ru-RU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 мес.</a:t>
                      </a:r>
                      <a:endParaRPr kumimoji="0" 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48 мес.</a:t>
                      </a:r>
                      <a:endParaRPr kumimoji="0" 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3823" marR="43823" marT="21598" marB="21598" anchor="ctr">
                    <a:lnL w="9525" cap="flat" cmpd="sng" algn="ctr">
                      <a:solidFill>
                        <a:srgbClr val="666666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66666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66666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3493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6723" algn="l" defTabSz="913493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3493" algn="l" defTabSz="913493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0240" algn="l" defTabSz="913493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6986" algn="l" defTabSz="913493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3758" algn="l" defTabSz="913493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0478" algn="l" defTabSz="913493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197200" algn="l" defTabSz="913493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3923" algn="l" defTabSz="913493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71</a:t>
                      </a:r>
                      <a:endParaRPr kumimoji="0" 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42</a:t>
                      </a:r>
                      <a:endParaRPr kumimoji="0" 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27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19</a:t>
                      </a:r>
                      <a:endParaRPr kumimoji="0" 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3823" marR="43823" marT="21598" marB="21598" anchor="ctr">
                    <a:lnL w="9525" cap="flat" cmpd="sng" algn="ctr">
                      <a:solidFill>
                        <a:srgbClr val="666666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66666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66666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66666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FF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3493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6723" algn="l" defTabSz="913493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3493" algn="l" defTabSz="913493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0240" algn="l" defTabSz="913493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6986" algn="l" defTabSz="913493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3758" algn="l" defTabSz="913493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0478" algn="l" defTabSz="913493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197200" algn="l" defTabSz="913493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3923" algn="l" defTabSz="913493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74</a:t>
                      </a:r>
                      <a:endParaRPr kumimoji="0" 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38</a:t>
                      </a:r>
                      <a:endParaRPr kumimoji="0" 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21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7</a:t>
                      </a:r>
                      <a:endParaRPr kumimoji="0" 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3823" marR="43823" marT="21598" marB="21598" anchor="ctr">
                    <a:lnL w="9525" cap="flat" cmpd="sng" algn="ctr">
                      <a:solidFill>
                        <a:srgbClr val="666666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66666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66666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66666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FF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9102071"/>
                  </a:ext>
                </a:extLst>
              </a:tr>
            </a:tbl>
          </a:graphicData>
        </a:graphic>
      </p:graphicFrame>
      <p:sp>
        <p:nvSpPr>
          <p:cNvPr id="254" name="Прямоугольник 253">
            <a:extLst>
              <a:ext uri="{FF2B5EF4-FFF2-40B4-BE49-F238E27FC236}">
                <a16:creationId xmlns:a16="http://schemas.microsoft.com/office/drawing/2014/main" id="{575473D4-674F-4C87-B960-ADBEAEDA86D2}"/>
              </a:ext>
            </a:extLst>
          </p:cNvPr>
          <p:cNvSpPr/>
          <p:nvPr/>
        </p:nvSpPr>
        <p:spPr>
          <a:xfrm>
            <a:off x="2880520" y="2171038"/>
            <a:ext cx="2703899" cy="165910"/>
          </a:xfrm>
          <a:prstGeom prst="rect">
            <a:avLst/>
          </a:prstGeom>
          <a:noFill/>
          <a:ln w="3175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432011">
              <a:defRPr/>
            </a:pPr>
            <a:endParaRPr lang="ru-RU" sz="851" kern="0" dirty="0">
              <a:solidFill>
                <a:srgbClr val="FFFFFF"/>
              </a:solidFill>
              <a:latin typeface="Arial"/>
            </a:endParaRPr>
          </a:p>
        </p:txBody>
      </p:sp>
      <p:graphicFrame>
        <p:nvGraphicFramePr>
          <p:cNvPr id="9" name="Table 398">
            <a:extLst>
              <a:ext uri="{FF2B5EF4-FFF2-40B4-BE49-F238E27FC236}">
                <a16:creationId xmlns:a16="http://schemas.microsoft.com/office/drawing/2014/main" id="{66B11D77-3B13-44C4-A2D5-3221E8DD5D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3897016"/>
              </p:ext>
            </p:extLst>
          </p:nvPr>
        </p:nvGraphicFramePr>
        <p:xfrm>
          <a:off x="1080319" y="1032840"/>
          <a:ext cx="1537500" cy="587204"/>
        </p:xfrm>
        <a:graphic>
          <a:graphicData uri="http://schemas.openxmlformats.org/drawingml/2006/table">
            <a:tbl>
              <a:tblPr/>
              <a:tblGrid>
                <a:gridCol w="6480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3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906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>
                        <a:lnSpc>
                          <a:spcPct val="95000"/>
                        </a:lnSpc>
                      </a:pPr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L="43189" marR="43189" marT="21614" marB="216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>
                        <a:lnSpc>
                          <a:spcPct val="95000"/>
                        </a:lnSpc>
                      </a:pPr>
                      <a:r>
                        <a:rPr lang="ru-RU" sz="300" dirty="0">
                          <a:solidFill>
                            <a:schemeClr val="tx1"/>
                          </a:solidFill>
                        </a:rPr>
                        <a:t>Талазопариб</a:t>
                      </a:r>
                      <a:r>
                        <a:rPr lang="en-US" sz="30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algn="ctr">
                        <a:lnSpc>
                          <a:spcPct val="95000"/>
                        </a:lnSpc>
                      </a:pPr>
                      <a:r>
                        <a:rPr lang="en-US" sz="300" dirty="0">
                          <a:solidFill>
                            <a:schemeClr val="tx1"/>
                          </a:solidFill>
                        </a:rPr>
                        <a:t>(n=</a:t>
                      </a:r>
                      <a:r>
                        <a:rPr lang="ru-RU" sz="300" dirty="0">
                          <a:solidFill>
                            <a:schemeClr val="tx1"/>
                          </a:solidFill>
                        </a:rPr>
                        <a:t>287</a:t>
                      </a:r>
                      <a:r>
                        <a:rPr lang="en-US" sz="300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 marL="43189" marR="43189" marT="21614" marB="216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lnSpc>
                          <a:spcPct val="95000"/>
                        </a:lnSpc>
                      </a:pPr>
                      <a:r>
                        <a:rPr lang="ru-RU" sz="300" b="1" kern="1200" dirty="0">
                          <a:solidFill>
                            <a:schemeClr val="tx1"/>
                          </a:solidFill>
                          <a:latin typeface="Arial" panose="020B0604020202020204"/>
                          <a:ea typeface="+mn-ea"/>
                          <a:cs typeface="+mn-cs"/>
                        </a:rPr>
                        <a:t>Химиотерапия</a:t>
                      </a:r>
                      <a:endParaRPr lang="en-US" sz="300" b="1" kern="1200" dirty="0">
                        <a:solidFill>
                          <a:schemeClr val="tx1"/>
                        </a:solidFill>
                        <a:latin typeface="Arial" panose="020B0604020202020204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95000"/>
                        </a:lnSpc>
                      </a:pPr>
                      <a:r>
                        <a:rPr lang="en-US" sz="300" b="1" kern="1200" dirty="0">
                          <a:solidFill>
                            <a:schemeClr val="tx1"/>
                          </a:solidFill>
                          <a:latin typeface="Arial" panose="020B0604020202020204"/>
                          <a:ea typeface="+mn-ea"/>
                          <a:cs typeface="+mn-cs"/>
                        </a:rPr>
                        <a:t>(n=</a:t>
                      </a:r>
                      <a:r>
                        <a:rPr lang="ru-RU" sz="300" b="1" kern="1200" dirty="0">
                          <a:solidFill>
                            <a:schemeClr val="tx1"/>
                          </a:solidFill>
                          <a:latin typeface="Arial" panose="020B0604020202020204"/>
                          <a:ea typeface="+mn-ea"/>
                          <a:cs typeface="+mn-cs"/>
                        </a:rPr>
                        <a:t>144</a:t>
                      </a:r>
                      <a:r>
                        <a:rPr lang="en-US" sz="300" b="1" kern="1200" dirty="0">
                          <a:solidFill>
                            <a:schemeClr val="tx1"/>
                          </a:solidFill>
                          <a:latin typeface="Arial" panose="020B0604020202020204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43189" marR="43189" marT="21614" marB="216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11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>
                        <a:lnSpc>
                          <a:spcPct val="95000"/>
                        </a:lnSpc>
                      </a:pPr>
                      <a:r>
                        <a:rPr lang="ru-RU" sz="400" b="1" dirty="0">
                          <a:solidFill>
                            <a:schemeClr val="tx1"/>
                          </a:solidFill>
                        </a:rPr>
                        <a:t>Медиана наблюдения</a:t>
                      </a:r>
                      <a:r>
                        <a:rPr lang="en-US" sz="400" b="1" baseline="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ru-RU" sz="400" b="1" baseline="0" dirty="0">
                          <a:solidFill>
                            <a:schemeClr val="tx1"/>
                          </a:solidFill>
                        </a:rPr>
                        <a:t>(мес.)</a:t>
                      </a:r>
                      <a:r>
                        <a:rPr lang="en-US" sz="4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400" b="0" dirty="0">
                        <a:solidFill>
                          <a:schemeClr val="tx1"/>
                        </a:solidFill>
                      </a:endParaRPr>
                    </a:p>
                  </a:txBody>
                  <a:tcPr marL="43189" marR="43189" marT="21614" marB="21614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u="none" strike="noStrike" kern="1200" baseline="0" dirty="0">
                          <a:solidFill>
                            <a:srgbClr val="0070C0"/>
                          </a:solidFill>
                        </a:rPr>
                        <a:t>44,9</a:t>
                      </a:r>
                      <a:r>
                        <a:rPr lang="en-US" sz="800" b="1" u="none" strike="noStrike" kern="12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3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3189" marR="43189" marT="21614" marB="21614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u="none" strike="noStrike" kern="1200" baseline="0" dirty="0">
                          <a:solidFill>
                            <a:srgbClr val="0070C0"/>
                          </a:solidFill>
                        </a:rPr>
                        <a:t>36,8</a:t>
                      </a:r>
                      <a:r>
                        <a:rPr lang="en-US" sz="800" b="1" u="none" strike="noStrike" kern="12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3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3189" marR="43189" marT="21614" marB="21614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802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>
                        <a:lnSpc>
                          <a:spcPct val="95000"/>
                        </a:lnSpc>
                      </a:pPr>
                      <a:endParaRPr lang="en-US" sz="400" b="1" dirty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ct val="95000"/>
                        </a:lnSpc>
                      </a:pPr>
                      <a:r>
                        <a:rPr lang="ru-RU" sz="400" b="1" dirty="0">
                          <a:solidFill>
                            <a:schemeClr val="tx1"/>
                          </a:solidFill>
                        </a:rPr>
                        <a:t>Медиана</a:t>
                      </a:r>
                      <a:endParaRPr lang="en-US" sz="400" b="1" dirty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ct val="95000"/>
                        </a:lnSpc>
                      </a:pPr>
                      <a:r>
                        <a:rPr lang="en-US" sz="400" b="0" dirty="0">
                          <a:solidFill>
                            <a:schemeClr val="tx1"/>
                          </a:solidFill>
                        </a:rPr>
                        <a:t>(95% </a:t>
                      </a:r>
                      <a:r>
                        <a:rPr lang="ru-RU" sz="400" b="0" dirty="0">
                          <a:solidFill>
                            <a:schemeClr val="tx1"/>
                          </a:solidFill>
                        </a:rPr>
                        <a:t>ДИ</a:t>
                      </a:r>
                      <a:r>
                        <a:rPr lang="en-US" sz="400" b="0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 marL="43189" marR="43189" marT="21614" marB="216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u="none" strike="noStrike" kern="1200" baseline="0" dirty="0">
                          <a:solidFill>
                            <a:srgbClr val="0070C0"/>
                          </a:solidFill>
                          <a:latin typeface="Arial" panose="020B0604020202020204"/>
                          <a:ea typeface="+mn-ea"/>
                          <a:cs typeface="+mn-cs"/>
                        </a:rPr>
                        <a:t>19,3</a:t>
                      </a:r>
                      <a:r>
                        <a:rPr lang="en-US" sz="800" b="1" u="none" strike="noStrike" kern="1200" baseline="0" dirty="0">
                          <a:solidFill>
                            <a:srgbClr val="0070C0"/>
                          </a:solidFill>
                          <a:latin typeface="Arial" panose="020B0604020202020204"/>
                          <a:ea typeface="+mn-ea"/>
                          <a:cs typeface="+mn-cs"/>
                        </a:rPr>
                        <a:t> </a:t>
                      </a:r>
                      <a:br>
                        <a:rPr lang="en-US" sz="800" b="1" u="none" strike="noStrike" kern="1200" baseline="0" dirty="0">
                          <a:solidFill>
                            <a:srgbClr val="0070C0"/>
                          </a:solidFill>
                          <a:latin typeface="Arial" panose="020B0604020202020204"/>
                          <a:ea typeface="+mn-ea"/>
                          <a:cs typeface="+mn-cs"/>
                        </a:rPr>
                      </a:br>
                      <a:r>
                        <a:rPr lang="en-US" sz="400" b="0" u="none" strike="noStrike" kern="1200" baseline="0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ru-RU" sz="400" b="0" u="none" strike="noStrike" kern="1200" baseline="0" dirty="0">
                          <a:solidFill>
                            <a:schemeClr val="tx1"/>
                          </a:solidFill>
                        </a:rPr>
                        <a:t>16,6</a:t>
                      </a:r>
                      <a:r>
                        <a:rPr lang="en-US" altLang="en-US" sz="400" b="0" dirty="0">
                          <a:solidFill>
                            <a:schemeClr val="tx1"/>
                          </a:solidFill>
                        </a:rPr>
                        <a:t>–</a:t>
                      </a:r>
                      <a:r>
                        <a:rPr lang="ru-RU" altLang="en-US" sz="400" b="0" dirty="0">
                          <a:solidFill>
                            <a:schemeClr val="tx1"/>
                          </a:solidFill>
                        </a:rPr>
                        <a:t>22,5</a:t>
                      </a:r>
                      <a:r>
                        <a:rPr lang="en-US" sz="400" b="0" u="none" strike="noStrike" kern="1200" baseline="0" dirty="0">
                          <a:solidFill>
                            <a:schemeClr val="tx1"/>
                          </a:solidFill>
                        </a:rPr>
                        <a:t>) </a:t>
                      </a:r>
                      <a:endParaRPr lang="en-US" sz="800" b="1" u="none" strike="noStrike" kern="1200" baseline="0" dirty="0">
                        <a:solidFill>
                          <a:srgbClr val="0070C0"/>
                        </a:solidFill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marL="43189" marR="43189" marT="21614" marB="216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u="none" strike="noStrike" kern="1200" baseline="0" dirty="0">
                          <a:solidFill>
                            <a:srgbClr val="0070C0"/>
                          </a:solidFill>
                          <a:latin typeface="Arial" panose="020B0604020202020204"/>
                          <a:ea typeface="+mn-ea"/>
                          <a:cs typeface="+mn-cs"/>
                        </a:rPr>
                        <a:t>19,5</a:t>
                      </a:r>
                      <a:br>
                        <a:rPr lang="en-US" sz="800" b="1" u="none" strike="noStrike" kern="1200" baseline="0" dirty="0">
                          <a:solidFill>
                            <a:srgbClr val="0070C0"/>
                          </a:solidFill>
                          <a:latin typeface="Arial" panose="020B0604020202020204"/>
                          <a:ea typeface="+mn-ea"/>
                          <a:cs typeface="+mn-cs"/>
                        </a:rPr>
                      </a:br>
                      <a:r>
                        <a:rPr lang="en-US" sz="500" b="0" u="none" strike="noStrike" kern="1200" baseline="0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ru-RU" sz="500" b="0" u="none" strike="noStrike" kern="1200" baseline="0" dirty="0">
                          <a:solidFill>
                            <a:schemeClr val="tx1"/>
                          </a:solidFill>
                        </a:rPr>
                        <a:t>17,4</a:t>
                      </a:r>
                      <a:r>
                        <a:rPr lang="en-US" altLang="en-US" sz="500" b="0" dirty="0">
                          <a:solidFill>
                            <a:schemeClr val="tx1"/>
                          </a:solidFill>
                        </a:rPr>
                        <a:t>–</a:t>
                      </a:r>
                      <a:r>
                        <a:rPr lang="ru-RU" altLang="en-US" sz="500" b="0" dirty="0">
                          <a:solidFill>
                            <a:schemeClr val="tx1"/>
                          </a:solidFill>
                        </a:rPr>
                        <a:t>22,4</a:t>
                      </a:r>
                      <a:r>
                        <a:rPr lang="en-US" sz="300" b="0" u="none" strike="noStrike" kern="1200" baseline="0" dirty="0">
                          <a:solidFill>
                            <a:schemeClr val="tx1"/>
                          </a:solidFill>
                        </a:rPr>
                        <a:t>) </a:t>
                      </a:r>
                      <a:endParaRPr lang="en-US" sz="600" b="1" u="none" strike="noStrike" kern="1200" baseline="0" dirty="0">
                        <a:solidFill>
                          <a:srgbClr val="0070C0"/>
                        </a:solidFill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marL="43189" marR="43189" marT="21614" marB="2161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C364AAF9-C7BE-4FB9-8C66-0B6C024E22FD}"/>
              </a:ext>
            </a:extLst>
          </p:cNvPr>
          <p:cNvSpPr txBox="1"/>
          <p:nvPr/>
        </p:nvSpPr>
        <p:spPr>
          <a:xfrm>
            <a:off x="199" y="2469123"/>
            <a:ext cx="829208" cy="1384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lvl="3">
              <a:buClr>
                <a:srgbClr val="0070C0"/>
              </a:buClr>
              <a:defRPr/>
            </a:pPr>
            <a:r>
              <a:rPr lang="ru-RU" sz="300" b="1" i="0" dirty="0">
                <a:solidFill>
                  <a:srgbClr val="303030"/>
                </a:solidFill>
                <a:effectLst/>
                <a:latin typeface="Arial" panose="020B0604020202020204" pitchFamily="34" charset="0"/>
              </a:rPr>
              <a:t>Число пациентов под риском</a:t>
            </a:r>
            <a:endParaRPr lang="ru-RU" altLang="ru-RU" sz="3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9918F9B-01E2-45EC-86D2-873F1DC905B9}"/>
              </a:ext>
            </a:extLst>
          </p:cNvPr>
          <p:cNvSpPr txBox="1"/>
          <p:nvPr/>
        </p:nvSpPr>
        <p:spPr>
          <a:xfrm rot="16200000">
            <a:off x="-188848" y="1648713"/>
            <a:ext cx="829208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lvl="3" algn="ctr">
              <a:buClr>
                <a:srgbClr val="0070C0"/>
              </a:buClr>
              <a:defRPr/>
            </a:pPr>
            <a:r>
              <a:rPr lang="ru-RU" sz="600" b="1" i="0" dirty="0">
                <a:solidFill>
                  <a:srgbClr val="303030"/>
                </a:solidFill>
                <a:effectLst/>
                <a:latin typeface="Arial" panose="020B0604020202020204" pitchFamily="34" charset="0"/>
              </a:rPr>
              <a:t>ОВ (%)</a:t>
            </a:r>
            <a:endParaRPr lang="ru-RU" altLang="ru-RU" sz="600" b="1" dirty="0"/>
          </a:p>
        </p:txBody>
      </p:sp>
    </p:spTree>
    <p:extLst>
      <p:ext uri="{BB962C8B-B14F-4D97-AF65-F5344CB8AC3E}">
        <p14:creationId xmlns:p14="http://schemas.microsoft.com/office/powerpoint/2010/main" val="4409169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D46434E2-66DB-4411-A54C-148CC3F09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017" y="74143"/>
            <a:ext cx="5548814" cy="626267"/>
          </a:xfrm>
        </p:spPr>
        <p:txBody>
          <a:bodyPr>
            <a:norm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Талазопариб в терапии </a:t>
            </a: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gBRCA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+ HER2- мРМЖ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обеспечивает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3A096582-D498-45C9-9D73-BC8821B13B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7045534"/>
              </p:ext>
            </p:extLst>
          </p:nvPr>
        </p:nvGraphicFramePr>
        <p:xfrm>
          <a:off x="216223" y="739205"/>
          <a:ext cx="2340446" cy="2238691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8571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32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2383">
                <a:tc>
                  <a:txBody>
                    <a:bodyPr/>
                    <a:lstStyle>
                      <a:lvl1pPr marL="0" algn="l" defTabSz="913493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6723" algn="l" defTabSz="913493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3493" algn="l" defTabSz="913493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0240" algn="l" defTabSz="913493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6986" algn="l" defTabSz="913493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3758" algn="l" defTabSz="913493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0478" algn="l" defTabSz="913493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7200" algn="l" defTabSz="913493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3923" algn="l" defTabSz="913493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ru-RU" sz="900" dirty="0">
                        <a:latin typeface="Arial" panose="020B0604020202020204" pitchFamily="34" charset="0"/>
                      </a:endParaRPr>
                    </a:p>
                  </a:txBody>
                  <a:tcPr marL="43204" marR="43204" marT="21588" marB="21588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algn="l" defTabSz="913493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6723" algn="l" defTabSz="913493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3493" algn="l" defTabSz="913493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0240" algn="l" defTabSz="913493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6986" algn="l" defTabSz="913493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3758" algn="l" defTabSz="913493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0478" algn="l" defTabSz="913493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7200" algn="l" defTabSz="913493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3923" algn="l" defTabSz="913493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900" baseline="0" dirty="0"/>
                        <a:t>EMBRACA</a:t>
                      </a:r>
                      <a:endParaRPr lang="ru-RU" sz="900" baseline="30000" dirty="0"/>
                    </a:p>
                    <a:p>
                      <a:r>
                        <a:rPr lang="ru-RU" sz="900" baseline="0" dirty="0"/>
                        <a:t>Талазопариб</a:t>
                      </a:r>
                      <a:endParaRPr lang="ru-RU" sz="900" baseline="0" dirty="0">
                        <a:latin typeface="Arial" panose="020B0604020202020204" pitchFamily="34" charset="0"/>
                      </a:endParaRPr>
                    </a:p>
                  </a:txBody>
                  <a:tcPr marL="43204" marR="43204" marT="21588" marB="21588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7943">
                <a:tc>
                  <a:txBody>
                    <a:bodyPr/>
                    <a:lstStyle>
                      <a:lvl1pPr marL="0" algn="l" defTabSz="91349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23" algn="l" defTabSz="91349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93" algn="l" defTabSz="91349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240" algn="l" defTabSz="91349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986" algn="l" defTabSz="91349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758" algn="l" defTabSz="91349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478" algn="l" defTabSz="91349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7200" algn="l" defTabSz="91349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923" algn="l" defTabSz="91349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900" dirty="0"/>
                        <a:t>Группа сравнения</a:t>
                      </a:r>
                      <a:endParaRPr lang="ru-RU" sz="900" b="1" dirty="0">
                        <a:latin typeface="Arial" panose="020B0604020202020204" pitchFamily="34" charset="0"/>
                      </a:endParaRPr>
                    </a:p>
                  </a:txBody>
                  <a:tcPr marL="43204" marR="43204" marT="21588" marB="21588"/>
                </a:tc>
                <a:tc>
                  <a:txBody>
                    <a:bodyPr/>
                    <a:lstStyle>
                      <a:lvl1pPr marL="0" algn="l" defTabSz="91349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23" algn="l" defTabSz="91349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93" algn="l" defTabSz="91349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240" algn="l" defTabSz="91349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986" algn="l" defTabSz="91349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758" algn="l" defTabSz="91349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478" algn="l" defTabSz="91349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7200" algn="l" defTabSz="91349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923" algn="l" defTabSz="91349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900" dirty="0"/>
                        <a:t>капецитабин,</a:t>
                      </a:r>
                    </a:p>
                    <a:p>
                      <a:r>
                        <a:rPr lang="ru-RU" sz="900" dirty="0" err="1"/>
                        <a:t>эрибулин</a:t>
                      </a:r>
                      <a:r>
                        <a:rPr lang="ru-RU" sz="900" dirty="0"/>
                        <a:t>, </a:t>
                      </a:r>
                      <a:r>
                        <a:rPr lang="ru-RU" sz="900" dirty="0" err="1"/>
                        <a:t>гемцитабин</a:t>
                      </a:r>
                      <a:endParaRPr lang="ru-RU" sz="900" dirty="0"/>
                    </a:p>
                    <a:p>
                      <a:r>
                        <a:rPr lang="ru-RU" sz="900" dirty="0"/>
                        <a:t>или </a:t>
                      </a:r>
                      <a:r>
                        <a:rPr lang="ru-RU" sz="900" dirty="0" err="1"/>
                        <a:t>винорелбин</a:t>
                      </a:r>
                      <a:endParaRPr lang="ru-RU" sz="900" dirty="0"/>
                    </a:p>
                  </a:txBody>
                  <a:tcPr marL="43204" marR="43204" marT="21588" marB="2158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1193">
                <a:tc>
                  <a:txBody>
                    <a:bodyPr/>
                    <a:lstStyle>
                      <a:lvl1pPr marL="0" algn="l" defTabSz="91349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23" algn="l" defTabSz="91349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93" algn="l" defTabSz="91349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240" algn="l" defTabSz="91349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986" algn="l" defTabSz="91349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758" algn="l" defTabSz="91349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478" algn="l" defTabSz="91349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7200" algn="l" defTabSz="91349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923" algn="l" defTabSz="91349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900" dirty="0"/>
                        <a:t>Популяция </a:t>
                      </a:r>
                      <a:endParaRPr lang="ru-RU" sz="900" dirty="0">
                        <a:latin typeface="Arial" panose="020B0604020202020204" pitchFamily="34" charset="0"/>
                      </a:endParaRPr>
                    </a:p>
                  </a:txBody>
                  <a:tcPr marL="43204" marR="43204" marT="21588" marB="21588"/>
                </a:tc>
                <a:tc>
                  <a:txBody>
                    <a:bodyPr/>
                    <a:lstStyle>
                      <a:lvl1pPr marL="0" algn="l" defTabSz="91349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23" algn="l" defTabSz="91349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93" algn="l" defTabSz="91349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240" algn="l" defTabSz="91349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986" algn="l" defTabSz="91349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758" algn="l" defTabSz="91349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478" algn="l" defTabSz="91349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7200" algn="l" defTabSz="91349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923" algn="l" defTabSz="91349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900" i="1" dirty="0"/>
                        <a:t>gBRCA+ </a:t>
                      </a:r>
                      <a:r>
                        <a:rPr lang="en-US" sz="900" dirty="0"/>
                        <a:t>HER2– </a:t>
                      </a:r>
                      <a:r>
                        <a:rPr lang="ru-RU" sz="900" dirty="0" err="1"/>
                        <a:t>мРМЖ</a:t>
                      </a:r>
                      <a:endParaRPr lang="ru-RU" sz="900" dirty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ru-RU" sz="900" dirty="0"/>
                        <a:t>Предшествующая ХТ, включая препараты платины</a:t>
                      </a:r>
                    </a:p>
                  </a:txBody>
                  <a:tcPr marL="43204" marR="43204" marT="21588" marB="2158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2383">
                <a:tc>
                  <a:txBody>
                    <a:bodyPr/>
                    <a:lstStyle>
                      <a:lvl1pPr marL="0" algn="l" defTabSz="91349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23" algn="l" defTabSz="91349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93" algn="l" defTabSz="91349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240" algn="l" defTabSz="91349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986" algn="l" defTabSz="91349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758" algn="l" defTabSz="91349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478" algn="l" defTabSz="91349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7200" algn="l" defTabSz="91349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923" algn="l" defTabSz="91349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900" dirty="0"/>
                        <a:t>мВБП</a:t>
                      </a:r>
                      <a:r>
                        <a:rPr lang="ru-RU" sz="900" baseline="0" dirty="0"/>
                        <a:t> </a:t>
                      </a:r>
                      <a:endParaRPr lang="ru-RU" sz="900" dirty="0">
                        <a:latin typeface="Arial" panose="020B0604020202020204" pitchFamily="34" charset="0"/>
                      </a:endParaRPr>
                    </a:p>
                  </a:txBody>
                  <a:tcPr marL="43204" marR="43204" marT="21588" marB="21588"/>
                </a:tc>
                <a:tc>
                  <a:txBody>
                    <a:bodyPr/>
                    <a:lstStyle>
                      <a:lvl1pPr marL="0" algn="l" defTabSz="91349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23" algn="l" defTabSz="91349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93" algn="l" defTabSz="91349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240" algn="l" defTabSz="91349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986" algn="l" defTabSz="91349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758" algn="l" defTabSz="91349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478" algn="l" defTabSz="91349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7200" algn="l" defTabSz="91349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923" algn="l" defTabSz="91349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900" dirty="0"/>
                        <a:t>8,6 мес. </a:t>
                      </a:r>
                      <a:r>
                        <a:rPr lang="en-US" sz="900" dirty="0" err="1"/>
                        <a:t>v.s</a:t>
                      </a:r>
                      <a:r>
                        <a:rPr lang="en-US" sz="900" dirty="0"/>
                        <a:t>.</a:t>
                      </a:r>
                      <a:r>
                        <a:rPr lang="en-US" sz="900" baseline="0" dirty="0"/>
                        <a:t> </a:t>
                      </a:r>
                      <a:endParaRPr lang="ru-RU" sz="900" baseline="0" dirty="0"/>
                    </a:p>
                    <a:p>
                      <a:r>
                        <a:rPr lang="ru-RU" sz="900" baseline="0" dirty="0"/>
                        <a:t>5,6 мес.</a:t>
                      </a:r>
                      <a:endParaRPr lang="ru-RU" sz="900" dirty="0">
                        <a:latin typeface="Arial" panose="020B0604020202020204" pitchFamily="34" charset="0"/>
                      </a:endParaRPr>
                    </a:p>
                  </a:txBody>
                  <a:tcPr marL="43204" marR="43204" marT="21588" marB="21588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4227">
                <a:tc>
                  <a:txBody>
                    <a:bodyPr/>
                    <a:lstStyle>
                      <a:lvl1pPr marL="0" algn="l" defTabSz="91349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23" algn="l" defTabSz="91349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93" algn="l" defTabSz="91349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240" algn="l" defTabSz="91349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986" algn="l" defTabSz="91349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758" algn="l" defTabSz="91349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478" algn="l" defTabSz="91349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7200" algn="l" defTabSz="91349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923" algn="l" defTabSz="91349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900" dirty="0"/>
                        <a:t>ОР (95% ДИ)</a:t>
                      </a:r>
                      <a:endParaRPr lang="ru-RU" sz="900" dirty="0">
                        <a:latin typeface="Arial" panose="020B0604020202020204" pitchFamily="34" charset="0"/>
                      </a:endParaRPr>
                    </a:p>
                  </a:txBody>
                  <a:tcPr marL="43204" marR="43204" marT="21588" marB="21588"/>
                </a:tc>
                <a:tc>
                  <a:txBody>
                    <a:bodyPr/>
                    <a:lstStyle>
                      <a:lvl1pPr marL="0" algn="l" defTabSz="91349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23" algn="l" defTabSz="91349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93" algn="l" defTabSz="91349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240" algn="l" defTabSz="91349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986" algn="l" defTabSz="91349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758" algn="l" defTabSz="91349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478" algn="l" defTabSz="91349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7200" algn="l" defTabSz="91349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923" algn="l" defTabSz="91349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900" dirty="0"/>
                        <a:t>0,54</a:t>
                      </a:r>
                      <a:r>
                        <a:rPr lang="ru-RU" sz="900" baseline="0" dirty="0"/>
                        <a:t> (0,41 – 0,71)</a:t>
                      </a:r>
                      <a:endParaRPr lang="ru-RU" sz="900" dirty="0">
                        <a:latin typeface="Arial" panose="020B0604020202020204" pitchFamily="34" charset="0"/>
                      </a:endParaRPr>
                    </a:p>
                  </a:txBody>
                  <a:tcPr marL="43204" marR="43204" marT="21588" marB="21588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2779">
                <a:tc>
                  <a:txBody>
                    <a:bodyPr/>
                    <a:lstStyle>
                      <a:lvl1pPr marL="0" algn="l" defTabSz="91349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23" algn="l" defTabSz="91349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93" algn="l" defTabSz="91349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240" algn="l" defTabSz="91349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986" algn="l" defTabSz="91349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758" algn="l" defTabSz="91349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478" algn="l" defTabSz="91349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7200" algn="l" defTabSz="91349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923" algn="l" defTabSz="91349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900" dirty="0"/>
                        <a:t>р</a:t>
                      </a:r>
                      <a:endParaRPr lang="ru-RU" sz="900" dirty="0">
                        <a:latin typeface="Arial" panose="020B0604020202020204" pitchFamily="34" charset="0"/>
                      </a:endParaRPr>
                    </a:p>
                  </a:txBody>
                  <a:tcPr marL="43204" marR="43204" marT="21588" marB="21588"/>
                </a:tc>
                <a:tc>
                  <a:txBody>
                    <a:bodyPr/>
                    <a:lstStyle>
                      <a:lvl1pPr marL="0" algn="l" defTabSz="91349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6723" algn="l" defTabSz="91349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3493" algn="l" defTabSz="91349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0240" algn="l" defTabSz="91349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6986" algn="l" defTabSz="91349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3758" algn="l" defTabSz="91349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0478" algn="l" defTabSz="91349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7200" algn="l" defTabSz="91349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3923" algn="l" defTabSz="913493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900" dirty="0"/>
                        <a:t>&lt;</a:t>
                      </a:r>
                      <a:r>
                        <a:rPr lang="ru-RU" sz="900" dirty="0"/>
                        <a:t>0,001</a:t>
                      </a:r>
                      <a:endParaRPr lang="ru-RU" sz="900" dirty="0">
                        <a:latin typeface="Arial" panose="020B0604020202020204" pitchFamily="34" charset="0"/>
                      </a:endParaRPr>
                    </a:p>
                  </a:txBody>
                  <a:tcPr marL="43204" marR="43204" marT="21588" marB="21588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7139A8F-A94C-4D12-B431-1C26929B4A14}"/>
              </a:ext>
            </a:extLst>
          </p:cNvPr>
          <p:cNvSpPr/>
          <p:nvPr/>
        </p:nvSpPr>
        <p:spPr>
          <a:xfrm>
            <a:off x="2520478" y="657584"/>
            <a:ext cx="3100543" cy="22136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957" lvl="1" indent="-135003" defTabSz="431261" eaLnBrk="0" fontAlgn="base" hangingPunct="0">
              <a:spcBef>
                <a:spcPct val="0"/>
              </a:spcBef>
              <a:spcAft>
                <a:spcPts val="284"/>
              </a:spcAft>
              <a:buClr>
                <a:srgbClr val="0070C0"/>
              </a:buClr>
              <a:buFont typeface="Wingdings" panose="05000000000000000000" pitchFamily="2" charset="2"/>
              <a:buChar char="ü"/>
              <a:defRPr/>
            </a:pPr>
            <a:r>
              <a:rPr lang="ru-RU" sz="945" dirty="0">
                <a:solidFill>
                  <a:srgbClr val="0D0D0D"/>
                </a:solidFill>
                <a:cs typeface="Arial" panose="020B0604020202020204" pitchFamily="34" charset="0"/>
              </a:rPr>
              <a:t>Достоверное увеличение медианы ВБП на </a:t>
            </a:r>
            <a:r>
              <a:rPr lang="ru-RU" sz="945" b="1" dirty="0">
                <a:solidFill>
                  <a:srgbClr val="002060"/>
                </a:solidFill>
                <a:cs typeface="Arial" panose="020B0604020202020204" pitchFamily="34" charset="0"/>
              </a:rPr>
              <a:t>3 месяца </a:t>
            </a:r>
            <a:r>
              <a:rPr lang="it-IT" sz="945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ru-RU" sz="945" dirty="0">
                <a:solidFill>
                  <a:prstClr val="black"/>
                </a:solidFill>
                <a:cs typeface="Arial" panose="020B0604020202020204" pitchFamily="34" charset="0"/>
              </a:rPr>
              <a:t>(8,6</a:t>
            </a:r>
            <a:r>
              <a:rPr lang="it-IT" sz="945" dirty="0">
                <a:solidFill>
                  <a:srgbClr val="0D0D0D"/>
                </a:solidFill>
                <a:cs typeface="Arial" panose="020B0604020202020204" pitchFamily="34" charset="0"/>
              </a:rPr>
              <a:t> v</a:t>
            </a:r>
            <a:r>
              <a:rPr lang="ru-RU" sz="945" dirty="0">
                <a:solidFill>
                  <a:srgbClr val="0D0D0D"/>
                </a:solidFill>
                <a:cs typeface="Arial" panose="020B0604020202020204" pitchFamily="34" charset="0"/>
              </a:rPr>
              <a:t>.</a:t>
            </a:r>
            <a:r>
              <a:rPr lang="it-IT" sz="945" dirty="0">
                <a:solidFill>
                  <a:srgbClr val="0D0D0D"/>
                </a:solidFill>
                <a:cs typeface="Arial" panose="020B0604020202020204" pitchFamily="34" charset="0"/>
              </a:rPr>
              <a:t>s</a:t>
            </a:r>
            <a:r>
              <a:rPr lang="ru-RU" sz="945" dirty="0">
                <a:solidFill>
                  <a:srgbClr val="0D0D0D"/>
                </a:solidFill>
                <a:cs typeface="Arial" panose="020B0604020202020204" pitchFamily="34" charset="0"/>
              </a:rPr>
              <a:t>.</a:t>
            </a:r>
            <a:r>
              <a:rPr lang="it-IT" sz="945" dirty="0">
                <a:solidFill>
                  <a:srgbClr val="0D0D0D"/>
                </a:solidFill>
                <a:cs typeface="Arial" panose="020B0604020202020204" pitchFamily="34" charset="0"/>
              </a:rPr>
              <a:t> </a:t>
            </a:r>
            <a:r>
              <a:rPr lang="ru-RU" sz="945" dirty="0">
                <a:solidFill>
                  <a:srgbClr val="0D0D0D"/>
                </a:solidFill>
                <a:cs typeface="Arial" panose="020B0604020202020204" pitchFamily="34" charset="0"/>
              </a:rPr>
              <a:t>5,6</a:t>
            </a:r>
            <a:r>
              <a:rPr lang="it-IT" sz="945" dirty="0">
                <a:solidFill>
                  <a:srgbClr val="0D0D0D"/>
                </a:solidFill>
                <a:cs typeface="Arial" panose="020B0604020202020204" pitchFamily="34" charset="0"/>
              </a:rPr>
              <a:t> </a:t>
            </a:r>
            <a:r>
              <a:rPr lang="ru-RU" sz="945" dirty="0">
                <a:solidFill>
                  <a:srgbClr val="0D0D0D"/>
                </a:solidFill>
                <a:cs typeface="Arial" panose="020B0604020202020204" pitchFamily="34" charset="0"/>
              </a:rPr>
              <a:t>месяцев) и снижение риска прогрессирования </a:t>
            </a:r>
            <a:r>
              <a:rPr lang="en-US" sz="945" i="1" dirty="0">
                <a:solidFill>
                  <a:srgbClr val="0D0D0D"/>
                </a:solidFill>
                <a:cs typeface="Arial" panose="020B0604020202020204" pitchFamily="34" charset="0"/>
              </a:rPr>
              <a:t>gBRCA+</a:t>
            </a:r>
            <a:r>
              <a:rPr lang="ru-RU" sz="945" dirty="0">
                <a:solidFill>
                  <a:srgbClr val="0D0D0D"/>
                </a:solidFill>
                <a:cs typeface="Arial" panose="020B0604020202020204" pitchFamily="34" charset="0"/>
              </a:rPr>
              <a:t> </a:t>
            </a:r>
            <a:r>
              <a:rPr lang="en-US" sz="945" dirty="0">
                <a:solidFill>
                  <a:srgbClr val="0D0D0D"/>
                </a:solidFill>
                <a:cs typeface="Arial" panose="020B0604020202020204" pitchFamily="34" charset="0"/>
              </a:rPr>
              <a:t>HER2- </a:t>
            </a:r>
            <a:r>
              <a:rPr lang="ru-RU" sz="945" dirty="0" err="1">
                <a:solidFill>
                  <a:srgbClr val="0D0D0D"/>
                </a:solidFill>
                <a:cs typeface="Arial" panose="020B0604020202020204" pitchFamily="34" charset="0"/>
              </a:rPr>
              <a:t>мРМЖ</a:t>
            </a:r>
            <a:r>
              <a:rPr lang="ru-RU" sz="945" dirty="0">
                <a:solidFill>
                  <a:srgbClr val="0D0D0D"/>
                </a:solidFill>
                <a:cs typeface="Arial" panose="020B0604020202020204" pitchFamily="34" charset="0"/>
              </a:rPr>
              <a:t> на </a:t>
            </a:r>
            <a:r>
              <a:rPr lang="ru-RU" sz="945" b="1" dirty="0">
                <a:solidFill>
                  <a:srgbClr val="002060"/>
                </a:solidFill>
                <a:cs typeface="Arial" panose="020B0604020202020204" pitchFamily="34" charset="0"/>
              </a:rPr>
              <a:t>4</a:t>
            </a:r>
            <a:r>
              <a:rPr lang="en-US" sz="945" b="1" dirty="0">
                <a:solidFill>
                  <a:srgbClr val="002060"/>
                </a:solidFill>
                <a:cs typeface="Arial" panose="020B0604020202020204" pitchFamily="34" charset="0"/>
              </a:rPr>
              <a:t>6</a:t>
            </a:r>
            <a:r>
              <a:rPr lang="ru-RU" sz="945" b="1" dirty="0">
                <a:solidFill>
                  <a:srgbClr val="002060"/>
                </a:solidFill>
                <a:cs typeface="Arial" panose="020B0604020202020204" pitchFamily="34" charset="0"/>
              </a:rPr>
              <a:t>% </a:t>
            </a:r>
            <a:r>
              <a:rPr lang="ru-RU" sz="945" dirty="0">
                <a:solidFill>
                  <a:prstClr val="black"/>
                </a:solidFill>
                <a:cs typeface="Arial" panose="020B0604020202020204" pitchFamily="34" charset="0"/>
              </a:rPr>
              <a:t>(ОР</a:t>
            </a:r>
            <a:r>
              <a:rPr lang="it-IT" sz="945" dirty="0">
                <a:solidFill>
                  <a:srgbClr val="0D0D0D"/>
                </a:solidFill>
                <a:cs typeface="Arial" panose="020B0604020202020204" pitchFamily="34" charset="0"/>
              </a:rPr>
              <a:t>=</a:t>
            </a:r>
            <a:r>
              <a:rPr lang="en-GB" sz="945" dirty="0">
                <a:solidFill>
                  <a:srgbClr val="0D0D0D"/>
                </a:solidFill>
                <a:cs typeface="Arial" panose="020B0604020202020204" pitchFamily="34" charset="0"/>
              </a:rPr>
              <a:t>0</a:t>
            </a:r>
            <a:r>
              <a:rPr lang="ru-RU" sz="945" dirty="0">
                <a:solidFill>
                  <a:srgbClr val="0D0D0D"/>
                </a:solidFill>
                <a:cs typeface="Arial" panose="020B0604020202020204" pitchFamily="34" charset="0"/>
              </a:rPr>
              <a:t>,</a:t>
            </a:r>
            <a:r>
              <a:rPr lang="en-GB" sz="945" dirty="0">
                <a:solidFill>
                  <a:srgbClr val="0D0D0D"/>
                </a:solidFill>
                <a:cs typeface="Arial" panose="020B0604020202020204" pitchFamily="34" charset="0"/>
              </a:rPr>
              <a:t>5</a:t>
            </a:r>
            <a:r>
              <a:rPr lang="ru-RU" sz="945" dirty="0">
                <a:solidFill>
                  <a:srgbClr val="0D0D0D"/>
                </a:solidFill>
                <a:cs typeface="Arial" panose="020B0604020202020204" pitchFamily="34" charset="0"/>
              </a:rPr>
              <a:t>4</a:t>
            </a:r>
            <a:r>
              <a:rPr lang="en-GB" sz="945" dirty="0">
                <a:solidFill>
                  <a:srgbClr val="0D0D0D"/>
                </a:solidFill>
                <a:cs typeface="Arial" panose="020B0604020202020204" pitchFamily="34" charset="0"/>
              </a:rPr>
              <a:t> </a:t>
            </a:r>
            <a:r>
              <a:rPr lang="it-IT" sz="945" dirty="0">
                <a:solidFill>
                  <a:srgbClr val="0D0D0D"/>
                </a:solidFill>
                <a:cs typeface="Arial" panose="020B0604020202020204" pitchFamily="34" charset="0"/>
              </a:rPr>
              <a:t>(</a:t>
            </a:r>
            <a:r>
              <a:rPr lang="en-GB" sz="945" dirty="0">
                <a:solidFill>
                  <a:srgbClr val="0D0D0D"/>
                </a:solidFill>
                <a:cs typeface="Arial" panose="020B0604020202020204" pitchFamily="34" charset="0"/>
              </a:rPr>
              <a:t>95% </a:t>
            </a:r>
            <a:r>
              <a:rPr lang="ru-RU" sz="945" dirty="0">
                <a:solidFill>
                  <a:srgbClr val="0D0D0D"/>
                </a:solidFill>
                <a:cs typeface="Arial" panose="020B0604020202020204" pitchFamily="34" charset="0"/>
              </a:rPr>
              <a:t>ДИ</a:t>
            </a:r>
            <a:r>
              <a:rPr lang="en-GB" sz="945" dirty="0">
                <a:solidFill>
                  <a:srgbClr val="0D0D0D"/>
                </a:solidFill>
                <a:cs typeface="Arial" panose="020B0604020202020204" pitchFamily="34" charset="0"/>
              </a:rPr>
              <a:t>: 0</a:t>
            </a:r>
            <a:r>
              <a:rPr lang="ru-RU" sz="945" dirty="0">
                <a:solidFill>
                  <a:srgbClr val="0D0D0D"/>
                </a:solidFill>
                <a:cs typeface="Arial" panose="020B0604020202020204" pitchFamily="34" charset="0"/>
              </a:rPr>
              <a:t>,</a:t>
            </a:r>
            <a:r>
              <a:rPr lang="en-GB" sz="945" dirty="0">
                <a:solidFill>
                  <a:srgbClr val="0D0D0D"/>
                </a:solidFill>
                <a:cs typeface="Arial" panose="020B0604020202020204" pitchFamily="34" charset="0"/>
              </a:rPr>
              <a:t>4</a:t>
            </a:r>
            <a:r>
              <a:rPr lang="ru-RU" sz="945" dirty="0">
                <a:solidFill>
                  <a:srgbClr val="0D0D0D"/>
                </a:solidFill>
                <a:cs typeface="Arial" panose="020B0604020202020204" pitchFamily="34" charset="0"/>
              </a:rPr>
              <a:t>1</a:t>
            </a:r>
            <a:r>
              <a:rPr lang="en-GB" sz="945" dirty="0">
                <a:solidFill>
                  <a:srgbClr val="0D0D0D"/>
                </a:solidFill>
                <a:cs typeface="Arial" panose="020B0604020202020204" pitchFamily="34" charset="0"/>
              </a:rPr>
              <a:t>–0</a:t>
            </a:r>
            <a:r>
              <a:rPr lang="ru-RU" sz="945" dirty="0">
                <a:solidFill>
                  <a:srgbClr val="0D0D0D"/>
                </a:solidFill>
                <a:cs typeface="Arial" panose="020B0604020202020204" pitchFamily="34" charset="0"/>
              </a:rPr>
              <a:t>,71</a:t>
            </a:r>
            <a:r>
              <a:rPr lang="en-GB" sz="945" dirty="0">
                <a:solidFill>
                  <a:srgbClr val="0D0D0D"/>
                </a:solidFill>
                <a:cs typeface="Arial" panose="020B0604020202020204" pitchFamily="34" charset="0"/>
              </a:rPr>
              <a:t>; P&lt;0.001</a:t>
            </a:r>
            <a:r>
              <a:rPr lang="ru-RU" sz="945" dirty="0">
                <a:solidFill>
                  <a:srgbClr val="0D0D0D"/>
                </a:solidFill>
                <a:cs typeface="Arial" panose="020B0604020202020204" pitchFamily="34" charset="0"/>
              </a:rPr>
              <a:t>)</a:t>
            </a:r>
          </a:p>
          <a:p>
            <a:pPr marL="176957" lvl="1" indent="-135003" defTabSz="431261" eaLnBrk="0" fontAlgn="base" hangingPunct="0">
              <a:spcBef>
                <a:spcPct val="0"/>
              </a:spcBef>
              <a:spcAft>
                <a:spcPts val="284"/>
              </a:spcAft>
              <a:buClr>
                <a:srgbClr val="0070C0"/>
              </a:buClr>
              <a:buFont typeface="Wingdings" panose="05000000000000000000" pitchFamily="2" charset="2"/>
              <a:buChar char="ü"/>
              <a:defRPr/>
            </a:pPr>
            <a:endParaRPr lang="ru-RU" sz="945" dirty="0">
              <a:solidFill>
                <a:srgbClr val="0D0D0D"/>
              </a:solidFill>
              <a:cs typeface="Arial" panose="020B0604020202020204" pitchFamily="34" charset="0"/>
            </a:endParaRPr>
          </a:p>
          <a:p>
            <a:pPr marL="176957" lvl="1" indent="-135003" defTabSz="431261" eaLnBrk="0" fontAlgn="base" hangingPunct="0">
              <a:spcBef>
                <a:spcPct val="0"/>
              </a:spcBef>
              <a:spcAft>
                <a:spcPts val="284"/>
              </a:spcAft>
              <a:buClr>
                <a:srgbClr val="0070C0"/>
              </a:buClr>
              <a:buFont typeface="Wingdings" panose="05000000000000000000" pitchFamily="2" charset="2"/>
              <a:buChar char="ü"/>
              <a:defRPr/>
            </a:pPr>
            <a:r>
              <a:rPr lang="ru-RU" sz="945" dirty="0">
                <a:solidFill>
                  <a:srgbClr val="0D0D0D"/>
                </a:solidFill>
                <a:cs typeface="Arial" panose="020B0604020202020204" pitchFamily="34" charset="0"/>
              </a:rPr>
              <a:t>Контроль опухолевого роста у </a:t>
            </a:r>
            <a:r>
              <a:rPr lang="ru-RU" sz="945" b="1" dirty="0">
                <a:solidFill>
                  <a:srgbClr val="002060"/>
                </a:solidFill>
                <a:cs typeface="Arial" panose="020B0604020202020204" pitchFamily="34" charset="0"/>
              </a:rPr>
              <a:t>69%</a:t>
            </a:r>
            <a:r>
              <a:rPr lang="ru-RU" sz="945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ru-RU" sz="945" dirty="0">
                <a:solidFill>
                  <a:srgbClr val="0D0D0D"/>
                </a:solidFill>
                <a:cs typeface="Arial" panose="020B0604020202020204" pitchFamily="34" charset="0"/>
              </a:rPr>
              <a:t>(95% ДИ: 62,9 –74,0) пациентов</a:t>
            </a:r>
          </a:p>
          <a:p>
            <a:pPr marL="176957" lvl="1" indent="-135003" defTabSz="431261" eaLnBrk="0" fontAlgn="base" hangingPunct="0">
              <a:spcBef>
                <a:spcPct val="0"/>
              </a:spcBef>
              <a:spcAft>
                <a:spcPts val="284"/>
              </a:spcAft>
              <a:buClr>
                <a:srgbClr val="0070C0"/>
              </a:buClr>
              <a:buFont typeface="Wingdings" panose="05000000000000000000" pitchFamily="2" charset="2"/>
              <a:buChar char="ü"/>
              <a:defRPr/>
            </a:pPr>
            <a:endParaRPr lang="en-US" sz="945" dirty="0">
              <a:solidFill>
                <a:srgbClr val="0D0D0D"/>
              </a:solidFill>
              <a:cs typeface="Arial" panose="020B0604020202020204" pitchFamily="34" charset="0"/>
            </a:endParaRPr>
          </a:p>
          <a:p>
            <a:pPr marL="176957" lvl="1" indent="-135003" defTabSz="431261" eaLnBrk="0" fontAlgn="base" hangingPunct="0">
              <a:spcBef>
                <a:spcPct val="0"/>
              </a:spcBef>
              <a:spcAft>
                <a:spcPts val="284"/>
              </a:spcAft>
              <a:buClr>
                <a:srgbClr val="0070C0"/>
              </a:buClr>
              <a:buFont typeface="Wingdings" panose="05000000000000000000" pitchFamily="2" charset="2"/>
              <a:buChar char="ü"/>
              <a:defRPr/>
            </a:pPr>
            <a:r>
              <a:rPr lang="ru-RU" sz="945" dirty="0">
                <a:solidFill>
                  <a:srgbClr val="0D0D0D"/>
                </a:solidFill>
                <a:cs typeface="Arial" panose="020B0604020202020204" pitchFamily="34" charset="0"/>
              </a:rPr>
              <a:t>Значимое </a:t>
            </a:r>
            <a:r>
              <a:rPr lang="ru-RU" sz="945" b="1" dirty="0">
                <a:solidFill>
                  <a:srgbClr val="002060"/>
                </a:solidFill>
                <a:cs typeface="Arial" panose="020B0604020202020204" pitchFamily="34" charset="0"/>
              </a:rPr>
              <a:t>улучшение общего КЖ </a:t>
            </a:r>
            <a:r>
              <a:rPr lang="ru-RU" sz="945" dirty="0">
                <a:solidFill>
                  <a:srgbClr val="0D0D0D"/>
                </a:solidFill>
                <a:cs typeface="Arial" panose="020B0604020202020204" pitchFamily="34" charset="0"/>
              </a:rPr>
              <a:t>(24,3 мес. </a:t>
            </a:r>
            <a:r>
              <a:rPr lang="ru-RU" sz="945" dirty="0" err="1">
                <a:solidFill>
                  <a:srgbClr val="0D0D0D"/>
                </a:solidFill>
                <a:cs typeface="Arial" panose="020B0604020202020204" pitchFamily="34" charset="0"/>
              </a:rPr>
              <a:t>v.s</a:t>
            </a:r>
            <a:r>
              <a:rPr lang="ru-RU" sz="945" dirty="0">
                <a:solidFill>
                  <a:srgbClr val="0D0D0D"/>
                </a:solidFill>
                <a:cs typeface="Arial" panose="020B0604020202020204" pitchFamily="34" charset="0"/>
              </a:rPr>
              <a:t>. 6,3 мес.; P&lt;0,0001) и значительное </a:t>
            </a:r>
            <a:r>
              <a:rPr lang="ru-RU" sz="945" b="1" dirty="0">
                <a:solidFill>
                  <a:srgbClr val="002060"/>
                </a:solidFill>
                <a:cs typeface="Arial" panose="020B0604020202020204" pitchFamily="34" charset="0"/>
              </a:rPr>
              <a:t>улучшение контроля болевого синдрома </a:t>
            </a:r>
            <a:r>
              <a:rPr lang="ru-RU" sz="945" dirty="0">
                <a:solidFill>
                  <a:srgbClr val="0D0D0D"/>
                </a:solidFill>
                <a:cs typeface="Arial" panose="020B0604020202020204" pitchFamily="34" charset="0"/>
              </a:rPr>
              <a:t>(22,7 мес.</a:t>
            </a:r>
            <a:r>
              <a:rPr lang="en-US" sz="945" dirty="0">
                <a:solidFill>
                  <a:srgbClr val="0D0D0D"/>
                </a:solidFill>
                <a:cs typeface="Arial" panose="020B0604020202020204" pitchFamily="34" charset="0"/>
              </a:rPr>
              <a:t> v</a:t>
            </a:r>
            <a:r>
              <a:rPr lang="ru-RU" sz="945" dirty="0">
                <a:solidFill>
                  <a:srgbClr val="0D0D0D"/>
                </a:solidFill>
                <a:cs typeface="Arial" panose="020B0604020202020204" pitchFamily="34" charset="0"/>
              </a:rPr>
              <a:t>.</a:t>
            </a:r>
            <a:r>
              <a:rPr lang="en-US" sz="945" dirty="0">
                <a:solidFill>
                  <a:srgbClr val="0D0D0D"/>
                </a:solidFill>
                <a:cs typeface="Arial" panose="020B0604020202020204" pitchFamily="34" charset="0"/>
              </a:rPr>
              <a:t>s</a:t>
            </a:r>
            <a:r>
              <a:rPr lang="ru-RU" sz="945" dirty="0">
                <a:solidFill>
                  <a:srgbClr val="0D0D0D"/>
                </a:solidFill>
                <a:cs typeface="Arial" panose="020B0604020202020204" pitchFamily="34" charset="0"/>
              </a:rPr>
              <a:t>.</a:t>
            </a:r>
            <a:r>
              <a:rPr lang="en-US" sz="945" dirty="0">
                <a:solidFill>
                  <a:srgbClr val="0D0D0D"/>
                </a:solidFill>
                <a:cs typeface="Arial" panose="020B0604020202020204" pitchFamily="34" charset="0"/>
              </a:rPr>
              <a:t> </a:t>
            </a:r>
            <a:r>
              <a:rPr lang="ru-RU" sz="945" dirty="0">
                <a:solidFill>
                  <a:srgbClr val="0D0D0D"/>
                </a:solidFill>
                <a:cs typeface="Arial" panose="020B0604020202020204" pitchFamily="34" charset="0"/>
              </a:rPr>
              <a:t>7,5 мес.</a:t>
            </a:r>
            <a:r>
              <a:rPr lang="en-US" sz="945" dirty="0">
                <a:solidFill>
                  <a:srgbClr val="0D0D0D"/>
                </a:solidFill>
                <a:cs typeface="Arial" panose="020B0604020202020204" pitchFamily="34" charset="0"/>
              </a:rPr>
              <a:t>; P&lt;0</a:t>
            </a:r>
            <a:r>
              <a:rPr lang="ru-RU" sz="945" dirty="0">
                <a:solidFill>
                  <a:srgbClr val="0D0D0D"/>
                </a:solidFill>
                <a:cs typeface="Arial" panose="020B0604020202020204" pitchFamily="34" charset="0"/>
              </a:rPr>
              <a:t>,0001)</a:t>
            </a:r>
          </a:p>
          <a:p>
            <a:pPr marL="176957" lvl="1" indent="-135003" defTabSz="431261" eaLnBrk="0" fontAlgn="base" hangingPunct="0">
              <a:spcBef>
                <a:spcPct val="0"/>
              </a:spcBef>
              <a:spcAft>
                <a:spcPts val="284"/>
              </a:spcAft>
              <a:buClr>
                <a:srgbClr val="0070C0"/>
              </a:buClr>
              <a:buFont typeface="Wingdings" panose="05000000000000000000" pitchFamily="2" charset="2"/>
              <a:buChar char="ü"/>
              <a:defRPr/>
            </a:pPr>
            <a:endParaRPr lang="ru-RU" sz="945" dirty="0">
              <a:solidFill>
                <a:srgbClr val="0D0D0D"/>
              </a:solidFill>
              <a:cs typeface="Arial" panose="020B0604020202020204" pitchFamily="34" charset="0"/>
            </a:endParaRPr>
          </a:p>
          <a:p>
            <a:pPr marL="176957" lvl="1" indent="-135003" defTabSz="431261" eaLnBrk="0" fontAlgn="base" hangingPunct="0">
              <a:spcBef>
                <a:spcPct val="0"/>
              </a:spcBef>
              <a:spcAft>
                <a:spcPts val="284"/>
              </a:spcAft>
              <a:buClr>
                <a:srgbClr val="0070C0"/>
              </a:buClr>
              <a:buFont typeface="Wingdings" panose="05000000000000000000" pitchFamily="2" charset="2"/>
              <a:buChar char="ü"/>
              <a:defRPr/>
            </a:pPr>
            <a:r>
              <a:rPr lang="ru-RU" sz="945" b="1" dirty="0">
                <a:solidFill>
                  <a:srgbClr val="002060"/>
                </a:solidFill>
                <a:cs typeface="Arial" panose="020B0604020202020204" pitchFamily="34" charset="0"/>
              </a:rPr>
              <a:t>Управляемый</a:t>
            </a:r>
            <a:r>
              <a:rPr lang="ru-RU" sz="945" dirty="0">
                <a:solidFill>
                  <a:srgbClr val="0D0D0D"/>
                </a:solidFill>
                <a:cs typeface="Arial" panose="020B0604020202020204" pitchFamily="34" charset="0"/>
              </a:rPr>
              <a:t> профиль безопасности терапии</a:t>
            </a:r>
          </a:p>
        </p:txBody>
      </p:sp>
      <p:sp>
        <p:nvSpPr>
          <p:cNvPr id="8" name="TextBox 34">
            <a:extLst>
              <a:ext uri="{FF2B5EF4-FFF2-40B4-BE49-F238E27FC236}">
                <a16:creationId xmlns:a16="http://schemas.microsoft.com/office/drawing/2014/main" id="{A741DBFD-2684-4ED8-BADB-32FCB8519C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7926" y="3027769"/>
            <a:ext cx="1902052" cy="15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7591" tIns="28796" rIns="57591" bIns="28796">
            <a:spAutoFit/>
          </a:bodyPr>
          <a:lstStyle>
            <a:lvl1pPr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itchFamily="34" charset="0"/>
              <a:buChar char="•"/>
              <a:defRPr sz="2400">
                <a:solidFill>
                  <a:srgbClr val="0D0D0D"/>
                </a:solidFill>
                <a:latin typeface="Arial" pitchFamily="34" charset="0"/>
              </a:defRPr>
            </a:lvl1pPr>
            <a:lvl2pPr marL="742950" indent="-285750">
              <a:spcAft>
                <a:spcPts val="600"/>
              </a:spcAft>
              <a:buClr>
                <a:schemeClr val="accent1"/>
              </a:buClr>
              <a:buFont typeface="Arial" pitchFamily="34" charset="0"/>
              <a:buChar char="–"/>
              <a:defRPr sz="2000">
                <a:solidFill>
                  <a:srgbClr val="0D0D0D"/>
                </a:solidFill>
                <a:latin typeface="Arial" pitchFamily="34" charset="0"/>
              </a:defRPr>
            </a:lvl2pPr>
            <a:lvl3pPr marL="1143000" indent="-228600">
              <a:spcAft>
                <a:spcPts val="600"/>
              </a:spcAft>
              <a:buClr>
                <a:schemeClr val="accent1"/>
              </a:buClr>
              <a:buFont typeface="Arial" pitchFamily="34" charset="0"/>
              <a:buChar char="•"/>
              <a:defRPr sz="1900">
                <a:solidFill>
                  <a:srgbClr val="0D0D0D"/>
                </a:solidFill>
                <a:latin typeface="Arial" pitchFamily="34" charset="0"/>
              </a:defRPr>
            </a:lvl3pPr>
            <a:lvl4pPr marL="1600200" indent="-228600">
              <a:spcAft>
                <a:spcPts val="600"/>
              </a:spcAft>
              <a:buClr>
                <a:schemeClr val="accent1"/>
              </a:buClr>
              <a:buFont typeface="Arial" pitchFamily="34" charset="0"/>
              <a:buChar char="–"/>
              <a:defRPr sz="1600">
                <a:solidFill>
                  <a:srgbClr val="0D0D0D"/>
                </a:solidFill>
                <a:latin typeface="Arial" pitchFamily="34" charset="0"/>
              </a:defRPr>
            </a:lvl4pPr>
            <a:lvl5pPr marL="2057400" indent="-228600">
              <a:spcAft>
                <a:spcPts val="600"/>
              </a:spcAft>
              <a:buClr>
                <a:schemeClr val="accent1"/>
              </a:buClr>
              <a:buFont typeface="Arial" pitchFamily="34" charset="0"/>
              <a:buChar char="•"/>
              <a:defRPr sz="1500">
                <a:solidFill>
                  <a:srgbClr val="0D0D0D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Arial" pitchFamily="34" charset="0"/>
              <a:buChar char="•"/>
              <a:defRPr sz="1500">
                <a:solidFill>
                  <a:srgbClr val="0D0D0D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Arial" pitchFamily="34" charset="0"/>
              <a:buChar char="•"/>
              <a:defRPr sz="1500">
                <a:solidFill>
                  <a:srgbClr val="0D0D0D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Arial" pitchFamily="34" charset="0"/>
              <a:buChar char="•"/>
              <a:defRPr sz="1500">
                <a:solidFill>
                  <a:srgbClr val="0D0D0D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Arial" pitchFamily="34" charset="0"/>
              <a:buChar char="•"/>
              <a:defRPr sz="1500">
                <a:solidFill>
                  <a:srgbClr val="0D0D0D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a-DK" altLang="ru-RU" sz="6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Litton JK, et al. N Engl J Med. 2018 Aug 23;379(8):753-63</a:t>
            </a:r>
            <a:r>
              <a:rPr lang="da-DK" altLang="ru-RU" sz="520" dirty="0">
                <a:solidFill>
                  <a:srgbClr val="000000"/>
                </a:solidFill>
              </a:rPr>
              <a:t>.</a:t>
            </a:r>
            <a:endParaRPr lang="ru-RU" altLang="ru-RU" sz="52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2224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5634" y="323900"/>
            <a:ext cx="3761818" cy="267382"/>
          </a:xfrm>
          <a:prstGeom prst="rect">
            <a:avLst/>
          </a:prstGeom>
          <a:noFill/>
        </p:spPr>
        <p:txBody>
          <a:bodyPr wrap="square" lIns="51435" tIns="25718" rIns="51435" bIns="25718" rtlCol="0">
            <a:spAutoFit/>
          </a:bodyPr>
          <a:lstStyle>
            <a:defPPr>
              <a:defRPr lang="en-US"/>
            </a:defPPr>
            <a:lvl1pPr>
              <a:defRPr sz="2000" b="1">
                <a:solidFill>
                  <a:srgbClr val="83005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ru-RU" sz="1400" dirty="0">
                <a:solidFill>
                  <a:srgbClr val="002060"/>
                </a:solidFill>
                <a:ea typeface="+mn-ea"/>
              </a:rPr>
              <a:t>Диагностика мутаций гена </a:t>
            </a:r>
            <a:r>
              <a:rPr lang="en-US" sz="1400" dirty="0">
                <a:solidFill>
                  <a:srgbClr val="002060"/>
                </a:solidFill>
                <a:ea typeface="+mn-ea"/>
              </a:rPr>
              <a:t>BRCA 1,2</a:t>
            </a:r>
            <a:endParaRPr lang="ru-RU" sz="1400" dirty="0">
              <a:solidFill>
                <a:srgbClr val="002060"/>
              </a:solidFill>
              <a:ea typeface="+mn-e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0239" y="899964"/>
            <a:ext cx="2736304" cy="1560043"/>
          </a:xfrm>
          <a:prstGeom prst="rect">
            <a:avLst/>
          </a:prstGeom>
          <a:noFill/>
          <a:ln>
            <a:noFill/>
          </a:ln>
        </p:spPr>
        <p:txBody>
          <a:bodyPr wrap="square" lIns="51435" tIns="25718" rIns="51435" bIns="25718" rtlCol="0">
            <a:spAutoFit/>
          </a:bodyPr>
          <a:lstStyle/>
          <a:p>
            <a:pPr algn="just"/>
            <a:r>
              <a:rPr lang="ru-RU" sz="1400" dirty="0"/>
              <a:t>Определение мутаций будет проводиться на тканевом материале (архивные или свежие блоки первичной опухоли или метастазов) методом </a:t>
            </a:r>
            <a:r>
              <a:rPr lang="en-US" sz="1400" dirty="0"/>
              <a:t>NGS</a:t>
            </a:r>
            <a:r>
              <a:rPr lang="ru-RU" sz="1400" dirty="0"/>
              <a:t> – </a:t>
            </a:r>
            <a:r>
              <a:rPr lang="ru-RU" sz="1400" dirty="0" err="1"/>
              <a:t>секвенирование</a:t>
            </a:r>
            <a:r>
              <a:rPr lang="ru-RU" sz="1400" dirty="0"/>
              <a:t> нового поколения</a:t>
            </a:r>
          </a:p>
        </p:txBody>
      </p:sp>
      <p:pic>
        <p:nvPicPr>
          <p:cNvPr id="4" name="Picture 2" descr="Парафиновые блок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559" y="1097485"/>
            <a:ext cx="2348422" cy="116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0965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44215" y="251892"/>
            <a:ext cx="5676747" cy="267382"/>
          </a:xfrm>
          <a:prstGeom prst="rect">
            <a:avLst/>
          </a:prstGeom>
          <a:noFill/>
        </p:spPr>
        <p:txBody>
          <a:bodyPr wrap="square" lIns="51435" tIns="25718" rIns="51435" bIns="25718" rtlCol="0">
            <a:spAutoFit/>
          </a:bodyPr>
          <a:lstStyle>
            <a:defPPr>
              <a:defRPr lang="ru-RU"/>
            </a:defPPr>
            <a:lvl1pPr>
              <a:defRPr sz="2000" b="1">
                <a:solidFill>
                  <a:srgbClr val="83005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ru-RU" sz="1400" dirty="0">
                <a:solidFill>
                  <a:srgbClr val="002060"/>
                </a:solidFill>
                <a:ea typeface="+mn-ea"/>
              </a:rPr>
              <a:t>Гистологический блок для МГТ: требования к материалу</a:t>
            </a:r>
          </a:p>
        </p:txBody>
      </p:sp>
      <p:sp>
        <p:nvSpPr>
          <p:cNvPr id="3" name="Rectangle: Rounded Corners 4"/>
          <p:cNvSpPr/>
          <p:nvPr/>
        </p:nvSpPr>
        <p:spPr>
          <a:xfrm>
            <a:off x="176575" y="849640"/>
            <a:ext cx="2697766" cy="605749"/>
          </a:xfrm>
          <a:prstGeom prst="round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900" dirty="0"/>
              <a:t>Может быть получен как из </a:t>
            </a:r>
            <a:r>
              <a:rPr lang="ru-RU" sz="900" b="1" dirty="0"/>
              <a:t>первичной</a:t>
            </a:r>
            <a:r>
              <a:rPr lang="ru-RU" sz="900" dirty="0"/>
              <a:t> опухоли, так и из </a:t>
            </a:r>
            <a:r>
              <a:rPr lang="ru-RU" sz="900" b="1" dirty="0"/>
              <a:t>метастазов</a:t>
            </a:r>
          </a:p>
        </p:txBody>
      </p:sp>
      <p:sp>
        <p:nvSpPr>
          <p:cNvPr id="4" name="Rectangle: Rounded Corners 5"/>
          <p:cNvSpPr/>
          <p:nvPr/>
        </p:nvSpPr>
        <p:spPr>
          <a:xfrm>
            <a:off x="3015433" y="849639"/>
            <a:ext cx="2697766" cy="605749"/>
          </a:xfrm>
          <a:prstGeom prst="roundRect">
            <a:avLst/>
          </a:prstGeom>
          <a:solidFill>
            <a:srgbClr val="116D3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900" dirty="0"/>
              <a:t>Может использоваться как </a:t>
            </a:r>
            <a:r>
              <a:rPr lang="ru-RU" sz="900" b="1" dirty="0" err="1"/>
              <a:t>биопсийный</a:t>
            </a:r>
            <a:r>
              <a:rPr lang="ru-RU" sz="900" dirty="0"/>
              <a:t> так и </a:t>
            </a:r>
            <a:r>
              <a:rPr lang="ru-RU" sz="900" b="1" dirty="0"/>
              <a:t>операционный</a:t>
            </a:r>
            <a:r>
              <a:rPr lang="ru-RU" sz="900" dirty="0"/>
              <a:t> материал</a:t>
            </a:r>
          </a:p>
        </p:txBody>
      </p:sp>
      <p:sp>
        <p:nvSpPr>
          <p:cNvPr id="5" name="Rectangle: Rounded Corners 6"/>
          <p:cNvSpPr/>
          <p:nvPr/>
        </p:nvSpPr>
        <p:spPr>
          <a:xfrm>
            <a:off x="176575" y="1566364"/>
            <a:ext cx="2697766" cy="605749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900" dirty="0"/>
              <a:t>Могут использоваться и «</a:t>
            </a:r>
            <a:r>
              <a:rPr lang="ru-RU" sz="900" b="1" dirty="0"/>
              <a:t>свежие</a:t>
            </a:r>
            <a:r>
              <a:rPr lang="ru-RU" sz="900" dirty="0"/>
              <a:t>», и </a:t>
            </a:r>
            <a:r>
              <a:rPr lang="ru-RU" sz="900" b="1" dirty="0"/>
              <a:t>архивные</a:t>
            </a:r>
            <a:r>
              <a:rPr lang="ru-RU" sz="900" dirty="0"/>
              <a:t> парафиновые блоки</a:t>
            </a:r>
          </a:p>
        </p:txBody>
      </p:sp>
      <p:sp>
        <p:nvSpPr>
          <p:cNvPr id="6" name="Rectangle: Rounded Corners 7"/>
          <p:cNvSpPr/>
          <p:nvPr/>
        </p:nvSpPr>
        <p:spPr>
          <a:xfrm>
            <a:off x="3015432" y="1566364"/>
            <a:ext cx="2697766" cy="605749"/>
          </a:xfrm>
          <a:prstGeom prst="round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900" dirty="0"/>
              <a:t>Не менее </a:t>
            </a:r>
            <a:r>
              <a:rPr lang="ru-RU" sz="900" b="1" dirty="0"/>
              <a:t>20% клеток </a:t>
            </a:r>
            <a:r>
              <a:rPr lang="ru-RU" sz="900" dirty="0"/>
              <a:t>в блоке должны быть опухолевыми (оптимум – 50%)</a:t>
            </a:r>
          </a:p>
        </p:txBody>
      </p:sp>
      <p:sp>
        <p:nvSpPr>
          <p:cNvPr id="7" name="Rectangle: Rounded Corners 8"/>
          <p:cNvSpPr/>
          <p:nvPr/>
        </p:nvSpPr>
        <p:spPr>
          <a:xfrm>
            <a:off x="176575" y="2268116"/>
            <a:ext cx="2697766" cy="60574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900" dirty="0"/>
              <a:t>К блоку нужно прилагать «</a:t>
            </a:r>
            <a:r>
              <a:rPr lang="ru-RU" sz="900" b="1" dirty="0"/>
              <a:t>стекло-отпечаток</a:t>
            </a:r>
            <a:r>
              <a:rPr lang="ru-RU" sz="900" dirty="0"/>
              <a:t>», полученное с этого блока </a:t>
            </a:r>
          </a:p>
        </p:txBody>
      </p:sp>
      <p:sp>
        <p:nvSpPr>
          <p:cNvPr id="8" name="Rectangle: Rounded Corners 9"/>
          <p:cNvSpPr/>
          <p:nvPr/>
        </p:nvSpPr>
        <p:spPr>
          <a:xfrm>
            <a:off x="3015431" y="2268116"/>
            <a:ext cx="2697766" cy="605749"/>
          </a:xfrm>
          <a:prstGeom prst="round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900" dirty="0"/>
              <a:t>Блоки, залитые в </a:t>
            </a:r>
            <a:r>
              <a:rPr lang="ru-RU" sz="900" b="1" dirty="0"/>
              <a:t>целлоидин</a:t>
            </a:r>
            <a:r>
              <a:rPr lang="ru-RU" sz="900" dirty="0"/>
              <a:t>, неприменимы для МГТ</a:t>
            </a:r>
          </a:p>
        </p:txBody>
      </p:sp>
      <p:sp>
        <p:nvSpPr>
          <p:cNvPr id="11" name="TextBox 34">
            <a:extLst>
              <a:ext uri="{FF2B5EF4-FFF2-40B4-BE49-F238E27FC236}">
                <a16:creationId xmlns:a16="http://schemas.microsoft.com/office/drawing/2014/main" id="{A741DBFD-2684-4ED8-BADB-32FCB8519C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9875" y="2916188"/>
            <a:ext cx="2664495" cy="2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7591" tIns="28796" rIns="57591" bIns="28796">
            <a:spAutoFit/>
          </a:bodyPr>
          <a:lstStyle>
            <a:lvl1pPr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itchFamily="34" charset="0"/>
              <a:buChar char="•"/>
              <a:defRPr sz="2400">
                <a:solidFill>
                  <a:srgbClr val="0D0D0D"/>
                </a:solidFill>
                <a:latin typeface="Arial" pitchFamily="34" charset="0"/>
              </a:defRPr>
            </a:lvl1pPr>
            <a:lvl2pPr marL="742950" indent="-285750">
              <a:spcAft>
                <a:spcPts val="600"/>
              </a:spcAft>
              <a:buClr>
                <a:schemeClr val="accent1"/>
              </a:buClr>
              <a:buFont typeface="Arial" pitchFamily="34" charset="0"/>
              <a:buChar char="–"/>
              <a:defRPr sz="2000">
                <a:solidFill>
                  <a:srgbClr val="0D0D0D"/>
                </a:solidFill>
                <a:latin typeface="Arial" pitchFamily="34" charset="0"/>
              </a:defRPr>
            </a:lvl2pPr>
            <a:lvl3pPr marL="1143000" indent="-228600">
              <a:spcAft>
                <a:spcPts val="600"/>
              </a:spcAft>
              <a:buClr>
                <a:schemeClr val="accent1"/>
              </a:buClr>
              <a:buFont typeface="Arial" pitchFamily="34" charset="0"/>
              <a:buChar char="•"/>
              <a:defRPr sz="1900">
                <a:solidFill>
                  <a:srgbClr val="0D0D0D"/>
                </a:solidFill>
                <a:latin typeface="Arial" pitchFamily="34" charset="0"/>
              </a:defRPr>
            </a:lvl3pPr>
            <a:lvl4pPr marL="1600200" indent="-228600">
              <a:spcAft>
                <a:spcPts val="600"/>
              </a:spcAft>
              <a:buClr>
                <a:schemeClr val="accent1"/>
              </a:buClr>
              <a:buFont typeface="Arial" pitchFamily="34" charset="0"/>
              <a:buChar char="–"/>
              <a:defRPr sz="1600">
                <a:solidFill>
                  <a:srgbClr val="0D0D0D"/>
                </a:solidFill>
                <a:latin typeface="Arial" pitchFamily="34" charset="0"/>
              </a:defRPr>
            </a:lvl4pPr>
            <a:lvl5pPr marL="2057400" indent="-228600">
              <a:spcAft>
                <a:spcPts val="600"/>
              </a:spcAft>
              <a:buClr>
                <a:schemeClr val="accent1"/>
              </a:buClr>
              <a:buFont typeface="Arial" pitchFamily="34" charset="0"/>
              <a:buChar char="•"/>
              <a:defRPr sz="1500">
                <a:solidFill>
                  <a:srgbClr val="0D0D0D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Arial" pitchFamily="34" charset="0"/>
              <a:buChar char="•"/>
              <a:defRPr sz="1500">
                <a:solidFill>
                  <a:srgbClr val="0D0D0D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Arial" pitchFamily="34" charset="0"/>
              <a:buChar char="•"/>
              <a:defRPr sz="1500">
                <a:solidFill>
                  <a:srgbClr val="0D0D0D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Arial" pitchFamily="34" charset="0"/>
              <a:buChar char="•"/>
              <a:defRPr sz="1500">
                <a:solidFill>
                  <a:srgbClr val="0D0D0D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Arial" pitchFamily="34" charset="0"/>
              <a:buChar char="•"/>
              <a:defRPr sz="1500">
                <a:solidFill>
                  <a:srgbClr val="0D0D0D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ru-RU" altLang="ru-RU" sz="5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Требования к отправляемому материалу. Информационный портал молекулярно-генетической диагностики онкологических заболеваний. [Электронный ресурс|, 25.04.2019. URL: http://cancergenome.ru/materials/guide.pdf</a:t>
            </a:r>
            <a:r>
              <a:rPr lang="da-DK" altLang="ru-RU" sz="500" dirty="0">
                <a:solidFill>
                  <a:srgbClr val="000000"/>
                </a:solidFill>
              </a:rPr>
              <a:t>.</a:t>
            </a:r>
            <a:endParaRPr lang="ru-RU" altLang="ru-RU" sz="5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8974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96" y="217898"/>
            <a:ext cx="5522665" cy="317489"/>
          </a:xfrm>
        </p:spPr>
        <p:txBody>
          <a:bodyPr>
            <a:noAutofit/>
          </a:bodyPr>
          <a:lstStyle/>
          <a:p>
            <a:r>
              <a:rPr lang="ru-RU" sz="1400" dirty="0">
                <a:solidFill>
                  <a:srgbClr val="002060"/>
                </a:solidFill>
                <a:ea typeface="+mn-ea"/>
              </a:rPr>
              <a:t>Гистологический парафиновый блок для МГТ: требования к фиксации материала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2149" y="525812"/>
            <a:ext cx="4208760" cy="1444011"/>
          </a:xfrm>
          <a:prstGeom prst="rect">
            <a:avLst/>
          </a:prstGeom>
          <a:noFill/>
        </p:spPr>
        <p:txBody>
          <a:bodyPr wrap="square" lIns="43205" tIns="21603" rIns="43205" bIns="21603" rtlCol="0">
            <a:spAutoFit/>
          </a:bodyPr>
          <a:lstStyle/>
          <a:p>
            <a:endParaRPr lang="en-US" sz="700" dirty="0"/>
          </a:p>
          <a:p>
            <a:endParaRPr lang="ru-RU" sz="700" dirty="0"/>
          </a:p>
          <a:p>
            <a:endParaRPr lang="ru-RU" sz="700" dirty="0"/>
          </a:p>
          <a:p>
            <a:endParaRPr lang="ru-RU" sz="700" dirty="0"/>
          </a:p>
          <a:p>
            <a:endParaRPr lang="ru-RU" sz="700" dirty="0"/>
          </a:p>
          <a:p>
            <a:endParaRPr lang="ru-RU" sz="700" dirty="0"/>
          </a:p>
          <a:p>
            <a:endParaRPr lang="ru-RU" sz="700" dirty="0"/>
          </a:p>
          <a:p>
            <a:endParaRPr lang="ru-RU" sz="700" dirty="0"/>
          </a:p>
          <a:p>
            <a:endParaRPr lang="ru-RU" sz="700" dirty="0"/>
          </a:p>
          <a:p>
            <a:endParaRPr lang="ru-RU" sz="700" dirty="0"/>
          </a:p>
          <a:p>
            <a:endParaRPr lang="ru-RU" sz="700" dirty="0"/>
          </a:p>
          <a:p>
            <a:endParaRPr lang="ru-RU" sz="700" dirty="0"/>
          </a:p>
          <a:p>
            <a:pPr marL="135017" lvl="1" indent="-135017">
              <a:buFont typeface="Arial" panose="020B0604020202020204" pitchFamily="34" charset="0"/>
              <a:buChar char="•"/>
            </a:pPr>
            <a:r>
              <a:rPr lang="ru-RU" sz="700" dirty="0"/>
              <a:t>Минимальное соотношение «фиксирующий раствор : образец» = </a:t>
            </a:r>
            <a:r>
              <a:rPr lang="ru-RU" sz="700" b="1" dirty="0"/>
              <a:t>1:10</a:t>
            </a:r>
          </a:p>
        </p:txBody>
      </p:sp>
      <p:sp>
        <p:nvSpPr>
          <p:cNvPr id="10" name="Rectangle 9"/>
          <p:cNvSpPr/>
          <p:nvPr/>
        </p:nvSpPr>
        <p:spPr>
          <a:xfrm>
            <a:off x="72207" y="2865861"/>
            <a:ext cx="5688831" cy="320627"/>
          </a:xfrm>
          <a:prstGeom prst="rect">
            <a:avLst/>
          </a:prstGeom>
        </p:spPr>
        <p:txBody>
          <a:bodyPr wrap="square" lIns="43205" tIns="21603" rIns="43205" bIns="21603">
            <a:spAutoFit/>
          </a:bodyPr>
          <a:lstStyle/>
          <a:p>
            <a:r>
              <a:rPr lang="en-US" sz="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Maria </a:t>
            </a:r>
            <a:r>
              <a:rPr lang="en-US" sz="6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Comanescu</a:t>
            </a:r>
            <a:r>
              <a:rPr lang="ru-RU" sz="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et al. </a:t>
            </a:r>
            <a:r>
              <a:rPr lang="fr-FR" sz="6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Recent</a:t>
            </a:r>
            <a:r>
              <a:rPr lang="fr-FR" sz="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Patents on DNA &amp; Gene </a:t>
            </a:r>
            <a:r>
              <a:rPr lang="fr-FR" sz="6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Sequences</a:t>
            </a:r>
            <a:r>
              <a:rPr lang="fr-FR" sz="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2012, 6, 22-32. </a:t>
            </a:r>
            <a:endParaRPr lang="ru-RU" sz="6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ru-RU" sz="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Семченко В.В., </a:t>
            </a:r>
            <a:r>
              <a:rPr lang="ru-RU" sz="6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Барашкова</a:t>
            </a:r>
            <a:r>
              <a:rPr lang="ru-RU" sz="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С.А., Ноздрин В.Н., Артемьев В.Н.. Гистологическая техника: учебное пособие. – 3-е изд., доп. и </a:t>
            </a:r>
            <a:r>
              <a:rPr lang="ru-RU" sz="6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перераб</a:t>
            </a:r>
            <a:r>
              <a:rPr lang="ru-RU" sz="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– Омск-Орел: Омская областная типография, 2006. – 290 с.</a:t>
            </a:r>
            <a:endParaRPr lang="en-US" sz="6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6384252"/>
              </p:ext>
            </p:extLst>
          </p:nvPr>
        </p:nvGraphicFramePr>
        <p:xfrm>
          <a:off x="965706" y="776752"/>
          <a:ext cx="3781150" cy="1403958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228874">
                  <a:extLst>
                    <a:ext uri="{9D8B030D-6E8A-4147-A177-3AD203B41FA5}">
                      <a16:colId xmlns:a16="http://schemas.microsoft.com/office/drawing/2014/main" val="2271330008"/>
                    </a:ext>
                  </a:extLst>
                </a:gridCol>
                <a:gridCol w="2552276">
                  <a:extLst>
                    <a:ext uri="{9D8B030D-6E8A-4147-A177-3AD203B41FA5}">
                      <a16:colId xmlns:a16="http://schemas.microsoft.com/office/drawing/2014/main" val="2875966074"/>
                    </a:ext>
                  </a:extLst>
                </a:gridCol>
              </a:tblGrid>
              <a:tr h="202333">
                <a:tc gridSpan="2"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Фиксирующие растворы</a:t>
                      </a:r>
                    </a:p>
                  </a:txBody>
                  <a:tcPr marL="57610" marR="57610" marT="28801" marB="28801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4420505"/>
                  </a:ext>
                </a:extLst>
              </a:tr>
              <a:tr h="331209">
                <a:tc>
                  <a:txBody>
                    <a:bodyPr/>
                    <a:lstStyle/>
                    <a:p>
                      <a:r>
                        <a:rPr lang="ru-RU" sz="9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Идеальный</a:t>
                      </a:r>
                    </a:p>
                  </a:txBody>
                  <a:tcPr marL="57610" marR="57610" marT="28801" marB="28801"/>
                </a:tc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/>
                        <a:t>10%-</a:t>
                      </a:r>
                      <a:r>
                        <a:rPr lang="ru-RU" sz="900" b="1" dirty="0" err="1"/>
                        <a:t>ный</a:t>
                      </a:r>
                      <a:r>
                        <a:rPr lang="ru-RU" sz="900" b="1" dirty="0"/>
                        <a:t> нейтральный </a:t>
                      </a:r>
                      <a:r>
                        <a:rPr lang="ru-RU" sz="900" b="1" dirty="0" err="1"/>
                        <a:t>забуференный</a:t>
                      </a:r>
                      <a:r>
                        <a:rPr lang="ru-RU" sz="900" b="1" dirty="0"/>
                        <a:t> формалин</a:t>
                      </a:r>
                      <a:r>
                        <a:rPr lang="ru-RU" sz="900" dirty="0"/>
                        <a:t> (</a:t>
                      </a:r>
                      <a:r>
                        <a:rPr lang="en-US" sz="900" dirty="0"/>
                        <a:t>NBS)</a:t>
                      </a:r>
                      <a:endParaRPr lang="ru-RU" sz="900" dirty="0"/>
                    </a:p>
                  </a:txBody>
                  <a:tcPr marL="57610" marR="57610" marT="28801" marB="28801"/>
                </a:tc>
                <a:extLst>
                  <a:ext uri="{0D108BD9-81ED-4DB2-BD59-A6C34878D82A}">
                    <a16:rowId xmlns:a16="http://schemas.microsoft.com/office/drawing/2014/main" val="3099146814"/>
                  </a:ext>
                </a:extLst>
              </a:tr>
              <a:tr h="202333">
                <a:tc>
                  <a:txBody>
                    <a:bodyPr/>
                    <a:lstStyle/>
                    <a:p>
                      <a:r>
                        <a:rPr lang="ru-RU" sz="9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Допустимые</a:t>
                      </a:r>
                    </a:p>
                  </a:txBody>
                  <a:tcPr marL="57610" marR="57610" marT="28801" marB="28801"/>
                </a:tc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/>
                        <a:t>этанол, ацетон</a:t>
                      </a:r>
                    </a:p>
                  </a:txBody>
                  <a:tcPr marL="57610" marR="57610" marT="28801" marB="28801"/>
                </a:tc>
                <a:extLst>
                  <a:ext uri="{0D108BD9-81ED-4DB2-BD59-A6C34878D82A}">
                    <a16:rowId xmlns:a16="http://schemas.microsoft.com/office/drawing/2014/main" val="3342282590"/>
                  </a:ext>
                </a:extLst>
              </a:tr>
              <a:tr h="331209">
                <a:tc>
                  <a:txBody>
                    <a:bodyPr/>
                    <a:lstStyle/>
                    <a:p>
                      <a:r>
                        <a:rPr lang="ru-RU" sz="9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Нежелательные</a:t>
                      </a:r>
                    </a:p>
                  </a:txBody>
                  <a:tcPr marL="57610" marR="57610" marT="28801" marB="28801"/>
                </a:tc>
                <a:tc>
                  <a:txBody>
                    <a:bodyPr/>
                    <a:lstStyle/>
                    <a:p>
                      <a:r>
                        <a:rPr lang="ru-RU" sz="900" dirty="0"/>
                        <a:t>фиксаторы Кларка и </a:t>
                      </a:r>
                      <a:r>
                        <a:rPr lang="ru-RU" sz="900" dirty="0" err="1"/>
                        <a:t>Замбони</a:t>
                      </a:r>
                      <a:r>
                        <a:rPr lang="ru-RU" sz="900" dirty="0"/>
                        <a:t>, формалин/этанол/уксусная кислота</a:t>
                      </a:r>
                    </a:p>
                  </a:txBody>
                  <a:tcPr marL="57610" marR="57610" marT="28801" marB="28801"/>
                </a:tc>
                <a:extLst>
                  <a:ext uri="{0D108BD9-81ED-4DB2-BD59-A6C34878D82A}">
                    <a16:rowId xmlns:a16="http://schemas.microsoft.com/office/drawing/2014/main" val="900870986"/>
                  </a:ext>
                </a:extLst>
              </a:tr>
              <a:tr h="335448">
                <a:tc>
                  <a:txBody>
                    <a:bodyPr/>
                    <a:lstStyle/>
                    <a:p>
                      <a:r>
                        <a:rPr lang="ru-RU" sz="900" dirty="0">
                          <a:solidFill>
                            <a:srgbClr val="C00000"/>
                          </a:solidFill>
                        </a:rPr>
                        <a:t>Неприменимые</a:t>
                      </a:r>
                    </a:p>
                  </a:txBody>
                  <a:tcPr marL="57610" marR="57610" marT="28801" marB="28801"/>
                </a:tc>
                <a:tc>
                  <a:txBody>
                    <a:bodyPr/>
                    <a:lstStyle/>
                    <a:p>
                      <a:pPr marL="0" lvl="1" indent="0">
                        <a:buFont typeface="Arial" panose="020B0604020202020204" pitchFamily="34" charset="0"/>
                        <a:buNone/>
                      </a:pPr>
                      <a:r>
                        <a:rPr lang="ru-RU" sz="900" dirty="0"/>
                        <a:t>фиксаторы </a:t>
                      </a:r>
                      <a:r>
                        <a:rPr lang="ru-RU" sz="900" dirty="0" err="1"/>
                        <a:t>Ценкера</a:t>
                      </a:r>
                      <a:r>
                        <a:rPr lang="ru-RU" sz="900" dirty="0"/>
                        <a:t>, </a:t>
                      </a:r>
                      <a:r>
                        <a:rPr lang="ru-RU" sz="900" dirty="0" err="1"/>
                        <a:t>Карнуа</a:t>
                      </a:r>
                      <a:r>
                        <a:rPr lang="ru-RU" sz="900" dirty="0"/>
                        <a:t>, </a:t>
                      </a:r>
                      <a:r>
                        <a:rPr lang="ru-RU" sz="900" dirty="0" err="1"/>
                        <a:t>Буэна</a:t>
                      </a:r>
                      <a:r>
                        <a:rPr lang="ru-RU" sz="900" dirty="0"/>
                        <a:t>, кислые растворы (в т.ч. </a:t>
                      </a:r>
                      <a:r>
                        <a:rPr lang="ru-RU" sz="900" dirty="0" err="1"/>
                        <a:t>незабуференный</a:t>
                      </a:r>
                      <a:r>
                        <a:rPr lang="ru-RU" sz="900" dirty="0"/>
                        <a:t> формалин)</a:t>
                      </a:r>
                    </a:p>
                  </a:txBody>
                  <a:tcPr marL="57610" marR="57610" marT="28801" marB="28801"/>
                </a:tc>
                <a:extLst>
                  <a:ext uri="{0D108BD9-81ED-4DB2-BD59-A6C34878D82A}">
                    <a16:rowId xmlns:a16="http://schemas.microsoft.com/office/drawing/2014/main" val="550643276"/>
                  </a:ext>
                </a:extLst>
              </a:tr>
            </a:tbl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870571" y="2465900"/>
            <a:ext cx="4058113" cy="213046"/>
          </a:xfrm>
          <a:prstGeom prst="rect">
            <a:avLst/>
          </a:prstGeom>
          <a:solidFill>
            <a:schemeClr val="accent1"/>
          </a:solidFill>
        </p:spPr>
        <p:txBody>
          <a:bodyPr vert="horz" lIns="43205" tIns="21603" rIns="43205" bIns="21603"/>
          <a:lstStyle>
            <a:lvl1pPr algn="l" defTabSz="3429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1800" b="1" kern="1200" baseline="0">
                <a:solidFill>
                  <a:srgbClr val="83005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ru-RU" sz="700" dirty="0">
                <a:solidFill>
                  <a:schemeClr val="bg1"/>
                </a:solidFill>
              </a:rPr>
              <a:t>Повторное применение фиксирующего раствора не допускается</a:t>
            </a:r>
          </a:p>
        </p:txBody>
      </p:sp>
    </p:spTree>
    <p:extLst>
      <p:ext uri="{BB962C8B-B14F-4D97-AF65-F5344CB8AC3E}">
        <p14:creationId xmlns:p14="http://schemas.microsoft.com/office/powerpoint/2010/main" val="30826608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215" y="179884"/>
            <a:ext cx="5522665" cy="317489"/>
          </a:xfrm>
        </p:spPr>
        <p:txBody>
          <a:bodyPr>
            <a:noAutofit/>
          </a:bodyPr>
          <a:lstStyle/>
          <a:p>
            <a:r>
              <a:rPr lang="ru-RU" sz="1400" dirty="0">
                <a:solidFill>
                  <a:srgbClr val="002060"/>
                </a:solidFill>
                <a:ea typeface="+mn-ea"/>
              </a:rPr>
              <a:t>Гистологический парафиновый блок для МГТ: требования к фиксации материала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6"/>
          </p:nvPr>
        </p:nvSpPr>
        <p:spPr>
          <a:xfrm>
            <a:off x="490336" y="678114"/>
            <a:ext cx="4694439" cy="1687365"/>
          </a:xfrm>
        </p:spPr>
        <p:txBody>
          <a:bodyPr>
            <a:normAutofit/>
          </a:bodyPr>
          <a:lstStyle/>
          <a:p>
            <a:pPr marL="135017" indent="-135017">
              <a:spcBef>
                <a:spcPts val="284"/>
              </a:spcBef>
            </a:pPr>
            <a:r>
              <a:rPr lang="ru-RU" sz="1100" b="1" u="sng" dirty="0"/>
              <a:t>Время фиксации </a:t>
            </a:r>
            <a:r>
              <a:rPr lang="ru-RU" sz="1100" dirty="0"/>
              <a:t>зависит от размера образца</a:t>
            </a:r>
            <a:r>
              <a:rPr lang="ru-RU" dirty="0"/>
              <a:t>:</a:t>
            </a:r>
          </a:p>
          <a:p>
            <a:pPr marL="135017" indent="-135017">
              <a:spcBef>
                <a:spcPts val="284"/>
              </a:spcBef>
            </a:pPr>
            <a:endParaRPr lang="ru-RU" dirty="0"/>
          </a:p>
          <a:p>
            <a:pPr marL="351044" lvl="1" indent="-135017">
              <a:spcBef>
                <a:spcPts val="284"/>
              </a:spcBef>
            </a:pPr>
            <a:r>
              <a:rPr lang="ru-RU" i="1" dirty="0"/>
              <a:t>начальная скорость проникновения формалина – около 1 мм</a:t>
            </a:r>
            <a:r>
              <a:rPr lang="en-US" i="1" dirty="0"/>
              <a:t>/</a:t>
            </a:r>
            <a:r>
              <a:rPr lang="ru-RU" i="1" dirty="0"/>
              <a:t>ч, но с глубиной падает до 1 см</a:t>
            </a:r>
            <a:r>
              <a:rPr lang="en-US" i="1" dirty="0"/>
              <a:t>/</a:t>
            </a:r>
            <a:r>
              <a:rPr lang="ru-RU" i="1" dirty="0"/>
              <a:t>сутки</a:t>
            </a:r>
          </a:p>
          <a:p>
            <a:pPr marL="351044" lvl="1" indent="-135017">
              <a:spcBef>
                <a:spcPts val="284"/>
              </a:spcBef>
            </a:pPr>
            <a:r>
              <a:rPr lang="ru-RU" dirty="0"/>
              <a:t>кусочки </a:t>
            </a:r>
            <a:r>
              <a:rPr lang="ru-RU" b="1" dirty="0"/>
              <a:t>операционного</a:t>
            </a:r>
            <a:r>
              <a:rPr lang="ru-RU" dirty="0"/>
              <a:t> материала (стандартный размер около 3…5х10х10 мм) фиксируются </a:t>
            </a:r>
            <a:r>
              <a:rPr lang="ru-RU" b="1" dirty="0"/>
              <a:t>12-24</a:t>
            </a:r>
            <a:r>
              <a:rPr lang="ru-RU" dirty="0"/>
              <a:t> часа</a:t>
            </a:r>
          </a:p>
          <a:p>
            <a:pPr marL="567071" lvl="2" indent="-135017">
              <a:spcBef>
                <a:spcPts val="284"/>
              </a:spcBef>
            </a:pPr>
            <a:r>
              <a:rPr lang="ru-RU" sz="900" i="1" dirty="0"/>
              <a:t>минимальное время фиксации для кусочка толщиной 3 мм – 6 часов</a:t>
            </a:r>
          </a:p>
          <a:p>
            <a:pPr marL="351044" lvl="1" indent="-135017">
              <a:spcBef>
                <a:spcPts val="284"/>
              </a:spcBef>
            </a:pPr>
            <a:r>
              <a:rPr lang="ru-RU" b="1" dirty="0" err="1"/>
              <a:t>биоптаты</a:t>
            </a:r>
            <a:r>
              <a:rPr lang="ru-RU" dirty="0"/>
              <a:t> (в т.ч. от игольчатой биопсии) фиксируются не дольше </a:t>
            </a:r>
            <a:r>
              <a:rPr lang="ru-RU" b="1" dirty="0"/>
              <a:t>6-8</a:t>
            </a:r>
            <a:r>
              <a:rPr lang="ru-RU" dirty="0"/>
              <a:t> часов</a:t>
            </a:r>
          </a:p>
          <a:p>
            <a:pPr>
              <a:spcBef>
                <a:spcPts val="284"/>
              </a:spcBef>
            </a:pPr>
            <a:endParaRPr lang="ru-RU" dirty="0"/>
          </a:p>
        </p:txBody>
      </p:sp>
      <p:sp>
        <p:nvSpPr>
          <p:cNvPr id="6" name="Rectangle 5"/>
          <p:cNvSpPr/>
          <p:nvPr/>
        </p:nvSpPr>
        <p:spPr>
          <a:xfrm>
            <a:off x="72207" y="2919461"/>
            <a:ext cx="5688831" cy="320627"/>
          </a:xfrm>
          <a:prstGeom prst="rect">
            <a:avLst/>
          </a:prstGeom>
        </p:spPr>
        <p:txBody>
          <a:bodyPr wrap="square" lIns="43205" tIns="21603" rIns="43205" bIns="21603">
            <a:spAutoFit/>
          </a:bodyPr>
          <a:lstStyle/>
          <a:p>
            <a:r>
              <a:rPr lang="it-IT" sz="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Prof. Dr. Giorgio </a:t>
            </a:r>
            <a:r>
              <a:rPr lang="it-IT" sz="6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Stanta</a:t>
            </a:r>
            <a:r>
              <a:rPr lang="it-IT" sz="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en-US" sz="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Guidelines for molecular analysis in archive tissues. Springer-Verlag Berlin Heidelberg 2011; 323 p.;</a:t>
            </a:r>
          </a:p>
          <a:p>
            <a:r>
              <a:rPr lang="en-US" sz="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Maria </a:t>
            </a:r>
            <a:r>
              <a:rPr lang="en-US" sz="6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Comanescu</a:t>
            </a:r>
            <a:r>
              <a:rPr lang="ru-RU" sz="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et al. </a:t>
            </a:r>
            <a:r>
              <a:rPr lang="fr-FR" sz="6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Recent</a:t>
            </a:r>
            <a:r>
              <a:rPr lang="fr-FR" sz="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Patents on DNA &amp; Gene </a:t>
            </a:r>
            <a:r>
              <a:rPr lang="fr-FR" sz="6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Sequences</a:t>
            </a:r>
            <a:r>
              <a:rPr lang="fr-FR" sz="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2012, 6, 22-32; </a:t>
            </a:r>
          </a:p>
          <a:p>
            <a:r>
              <a:rPr lang="en-US" sz="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George L. Kumar, John A. Kiernan. Special Stains and H &amp; E. Second edition, </a:t>
            </a:r>
            <a:r>
              <a:rPr lang="en-US" sz="6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Dako</a:t>
            </a:r>
            <a:r>
              <a:rPr lang="en-US" sz="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North America, </a:t>
            </a:r>
            <a:r>
              <a:rPr lang="en-US" sz="6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Carpinteria</a:t>
            </a:r>
            <a:r>
              <a:rPr lang="en-US" sz="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California, 2010; 301 p.</a:t>
            </a:r>
            <a:endParaRPr lang="ru-RU" sz="6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8697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28458" y="133412"/>
            <a:ext cx="3108295" cy="282771"/>
          </a:xfrm>
          <a:prstGeom prst="rect">
            <a:avLst/>
          </a:prstGeom>
          <a:noFill/>
        </p:spPr>
        <p:txBody>
          <a:bodyPr wrap="square" lIns="51435" tIns="25718" rIns="51435" bIns="25718" rtlCol="0">
            <a:spAutoFit/>
          </a:bodyPr>
          <a:lstStyle>
            <a:defPPr>
              <a:defRPr lang="ru-RU"/>
            </a:defPPr>
            <a:lvl1pPr>
              <a:defRPr sz="2000" b="1">
                <a:solidFill>
                  <a:srgbClr val="83005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ru-RU" sz="1500" dirty="0">
                <a:solidFill>
                  <a:srgbClr val="002060"/>
                </a:solidFill>
                <a:ea typeface="+mn-ea"/>
              </a:rPr>
              <a:t>Онкологические заболевания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7971" y="1041696"/>
            <a:ext cx="1816667" cy="282771"/>
          </a:xfrm>
          <a:prstGeom prst="rect">
            <a:avLst/>
          </a:prstGeom>
          <a:noFill/>
        </p:spPr>
        <p:txBody>
          <a:bodyPr wrap="square" lIns="51435" tIns="25718" rIns="51435" bIns="25718" rtlCol="0">
            <a:spAutoFit/>
          </a:bodyPr>
          <a:lstStyle>
            <a:defPPr>
              <a:defRPr lang="ru-RU"/>
            </a:defPPr>
            <a:lvl1pPr>
              <a:defRPr sz="2000" b="1">
                <a:solidFill>
                  <a:srgbClr val="83005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ru-RU" sz="1500" dirty="0">
                <a:solidFill>
                  <a:srgbClr val="002060"/>
                </a:solidFill>
                <a:ea typeface="+mn-ea"/>
              </a:rPr>
              <a:t>Спорадические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07182" y="1041697"/>
            <a:ext cx="1979282" cy="282771"/>
          </a:xfrm>
          <a:prstGeom prst="rect">
            <a:avLst/>
          </a:prstGeom>
          <a:noFill/>
        </p:spPr>
        <p:txBody>
          <a:bodyPr wrap="square" lIns="51435" tIns="25718" rIns="51435" bIns="25718" rtlCol="0">
            <a:spAutoFit/>
          </a:bodyPr>
          <a:lstStyle>
            <a:defPPr>
              <a:defRPr lang="ru-RU"/>
            </a:defPPr>
            <a:lvl1pPr>
              <a:defRPr sz="2000" b="1">
                <a:solidFill>
                  <a:srgbClr val="83005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ru-RU" sz="1500" dirty="0">
                <a:solidFill>
                  <a:srgbClr val="002060"/>
                </a:solidFill>
                <a:ea typeface="+mn-ea"/>
              </a:rPr>
              <a:t>Наследственные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1864" y="1324467"/>
            <a:ext cx="2183996" cy="298160"/>
          </a:xfrm>
          <a:prstGeom prst="rect">
            <a:avLst/>
          </a:prstGeom>
          <a:noFill/>
        </p:spPr>
        <p:txBody>
          <a:bodyPr wrap="none" lIns="51435" tIns="25718" rIns="51435" bIns="25718" rtlCol="0"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</a:rPr>
              <a:t>Соматические мутации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78363" y="1324468"/>
            <a:ext cx="2242537" cy="298160"/>
          </a:xfrm>
          <a:prstGeom prst="rect">
            <a:avLst/>
          </a:prstGeom>
          <a:noFill/>
        </p:spPr>
        <p:txBody>
          <a:bodyPr wrap="none" lIns="51435" tIns="25718" rIns="51435" bIns="25718" rtlCol="0">
            <a:spAutoFit/>
          </a:bodyPr>
          <a:lstStyle/>
          <a:p>
            <a:r>
              <a:rPr lang="ru-RU" sz="1600" b="1" dirty="0" err="1">
                <a:solidFill>
                  <a:srgbClr val="FF0000"/>
                </a:solidFill>
              </a:rPr>
              <a:t>Герминальные</a:t>
            </a:r>
            <a:r>
              <a:rPr lang="ru-RU" sz="1600" b="1" dirty="0">
                <a:solidFill>
                  <a:srgbClr val="FF0000"/>
                </a:solidFill>
              </a:rPr>
              <a:t> мутации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6747" y="1620044"/>
            <a:ext cx="2544965" cy="729047"/>
          </a:xfrm>
          <a:prstGeom prst="rect">
            <a:avLst/>
          </a:prstGeom>
          <a:noFill/>
        </p:spPr>
        <p:txBody>
          <a:bodyPr wrap="square" lIns="51435" tIns="25718" rIns="51435" bIns="25718" rtlCol="0">
            <a:spAutoFit/>
          </a:bodyPr>
          <a:lstStyle/>
          <a:p>
            <a:pPr marL="160734" indent="-160734">
              <a:buFont typeface="Wingdings" pitchFamily="2" charset="2"/>
              <a:buChar char="ü"/>
            </a:pPr>
            <a:r>
              <a:rPr lang="ru-RU" sz="1100" dirty="0"/>
              <a:t>Происходят в соматической клетке</a:t>
            </a:r>
          </a:p>
          <a:p>
            <a:pPr marL="160734" indent="-160734">
              <a:buFont typeface="Wingdings" pitchFamily="2" charset="2"/>
              <a:buChar char="ü"/>
            </a:pPr>
            <a:r>
              <a:rPr lang="ru-RU" sz="1100" dirty="0"/>
              <a:t>Не передаются по наследству</a:t>
            </a:r>
          </a:p>
          <a:p>
            <a:pPr marL="160734" indent="-160734">
              <a:buFont typeface="Wingdings" pitchFamily="2" charset="2"/>
              <a:buChar char="ü"/>
            </a:pPr>
            <a:r>
              <a:rPr lang="ru-RU" sz="1100" dirty="0"/>
              <a:t>Обуславливают 90% всех злокачественных новообразований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78364" y="1620044"/>
            <a:ext cx="2359112" cy="975268"/>
          </a:xfrm>
          <a:prstGeom prst="rect">
            <a:avLst/>
          </a:prstGeom>
          <a:noFill/>
        </p:spPr>
        <p:txBody>
          <a:bodyPr wrap="square" lIns="51435" tIns="25718" rIns="51435" bIns="25718" rtlCol="0">
            <a:spAutoFit/>
          </a:bodyPr>
          <a:lstStyle/>
          <a:p>
            <a:pPr marL="160734" indent="-160734">
              <a:buFont typeface="Wingdings" pitchFamily="2" charset="2"/>
              <a:buChar char="ü"/>
            </a:pPr>
            <a:r>
              <a:rPr lang="ru-RU" sz="1200" dirty="0"/>
              <a:t>Происходят в половых клетках</a:t>
            </a:r>
          </a:p>
          <a:p>
            <a:pPr marL="160734" indent="-160734">
              <a:buFont typeface="Wingdings" pitchFamily="2" charset="2"/>
              <a:buChar char="ü"/>
            </a:pPr>
            <a:r>
              <a:rPr lang="ru-RU" sz="1200" dirty="0"/>
              <a:t>Передаются по наследству</a:t>
            </a:r>
          </a:p>
          <a:p>
            <a:pPr marL="160734" indent="-160734">
              <a:buFont typeface="Wingdings" pitchFamily="2" charset="2"/>
              <a:buChar char="ü"/>
            </a:pPr>
            <a:r>
              <a:rPr lang="ru-RU" sz="1200" dirty="0"/>
              <a:t>Обуславливают наследственные онкологические синдромы</a:t>
            </a:r>
          </a:p>
        </p:txBody>
      </p:sp>
      <p:sp>
        <p:nvSpPr>
          <p:cNvPr id="9" name="Стрелка вниз 8"/>
          <p:cNvSpPr/>
          <p:nvPr/>
        </p:nvSpPr>
        <p:spPr>
          <a:xfrm>
            <a:off x="1713836" y="491119"/>
            <a:ext cx="363923" cy="32127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3672607" y="482342"/>
            <a:ext cx="363923" cy="32127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2">
            <a:extLst>
              <a:ext uri="{FF2B5EF4-FFF2-40B4-BE49-F238E27FC236}">
                <a16:creationId xmlns:a16="http://schemas.microsoft.com/office/drawing/2014/main" id="{E148BA21-9E88-4C7E-9150-2839F9A1A810}"/>
              </a:ext>
            </a:extLst>
          </p:cNvPr>
          <p:cNvSpPr/>
          <p:nvPr/>
        </p:nvSpPr>
        <p:spPr>
          <a:xfrm>
            <a:off x="3012196" y="3048903"/>
            <a:ext cx="2725280" cy="144271"/>
          </a:xfrm>
          <a:prstGeom prst="rect">
            <a:avLst/>
          </a:prstGeom>
        </p:spPr>
        <p:txBody>
          <a:bodyPr wrap="square" lIns="51435" tIns="25718" rIns="51435" bIns="25718">
            <a:spAutoFit/>
          </a:bodyPr>
          <a:lstStyle/>
          <a:p>
            <a:r>
              <a:rPr lang="en-US" sz="600" i="1" dirty="0">
                <a:solidFill>
                  <a:schemeClr val="tx1">
                    <a:lumMod val="50000"/>
                    <a:lumOff val="50000"/>
                  </a:schemeClr>
                </a:solidFill>
                <a:hlinkClick r:id="rId2"/>
              </a:rPr>
              <a:t>https://</a:t>
            </a:r>
            <a:r>
              <a:rPr lang="en-US" sz="600" i="1" dirty="0" err="1">
                <a:solidFill>
                  <a:schemeClr val="tx1">
                    <a:lumMod val="50000"/>
                    <a:lumOff val="50000"/>
                  </a:schemeClr>
                </a:solidFill>
                <a:hlinkClick r:id="rId2"/>
              </a:rPr>
              <a:t>unim.su</a:t>
            </a:r>
            <a:r>
              <a:rPr lang="en-US" sz="600" i="1" dirty="0">
                <a:solidFill>
                  <a:schemeClr val="tx1">
                    <a:lumMod val="50000"/>
                    <a:lumOff val="50000"/>
                  </a:schemeClr>
                </a:solidFill>
                <a:hlinkClick r:id="rId2"/>
              </a:rPr>
              <a:t>/blog/</a:t>
            </a:r>
            <a:r>
              <a:rPr lang="en-US" sz="600" i="1" dirty="0" err="1">
                <a:solidFill>
                  <a:schemeClr val="tx1">
                    <a:lumMod val="50000"/>
                    <a:lumOff val="50000"/>
                  </a:schemeClr>
                </a:solidFill>
                <a:hlinkClick r:id="rId2"/>
              </a:rPr>
              <a:t>stadirovanie-onkologicheskih-zabolevanij</a:t>
            </a:r>
            <a:r>
              <a:rPr lang="en-US" sz="600" i="1" dirty="0">
                <a:solidFill>
                  <a:schemeClr val="tx1">
                    <a:lumMod val="50000"/>
                    <a:lumOff val="50000"/>
                  </a:schemeClr>
                </a:solidFill>
                <a:hlinkClick r:id="rId2"/>
              </a:rPr>
              <a:t>/</a:t>
            </a:r>
            <a:r>
              <a:rPr lang="ru-RU" sz="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827299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23" y="251892"/>
            <a:ext cx="5256583" cy="317489"/>
          </a:xfrm>
        </p:spPr>
        <p:txBody>
          <a:bodyPr>
            <a:noAutofit/>
          </a:bodyPr>
          <a:lstStyle/>
          <a:p>
            <a:pPr algn="ctr"/>
            <a:r>
              <a:rPr lang="ru-RU" sz="1400" dirty="0">
                <a:solidFill>
                  <a:srgbClr val="002060"/>
                </a:solidFill>
                <a:ea typeface="+mn-ea"/>
              </a:rPr>
              <a:t>Гистологический материал для МГТ: </a:t>
            </a:r>
            <a:br>
              <a:rPr lang="ru-RU" sz="1400" dirty="0">
                <a:solidFill>
                  <a:srgbClr val="002060"/>
                </a:solidFill>
                <a:ea typeface="+mn-ea"/>
              </a:rPr>
            </a:br>
            <a:r>
              <a:rPr lang="ru-RU" sz="1400" dirty="0">
                <a:solidFill>
                  <a:srgbClr val="002060"/>
                </a:solidFill>
                <a:ea typeface="+mn-ea"/>
              </a:rPr>
              <a:t>требования к количеству клеток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90803" y="812231"/>
            <a:ext cx="4024692" cy="218115"/>
          </a:xfrm>
          <a:prstGeom prst="rect">
            <a:avLst/>
          </a:prstGeom>
          <a:solidFill>
            <a:srgbClr val="DAD0EF"/>
          </a:solidFill>
        </p:spPr>
        <p:txBody>
          <a:bodyPr wrap="none" lIns="43205" tIns="21603" rIns="43205" bIns="21603" rtlCol="0">
            <a:spAutoFit/>
          </a:bodyPr>
          <a:lstStyle/>
          <a:p>
            <a:pPr algn="ctr"/>
            <a:r>
              <a:rPr lang="ru-RU" sz="1100" b="1" dirty="0"/>
              <a:t>Минимальное количество опухолевых клеток в образце = 200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45462" y="1233824"/>
            <a:ext cx="4115375" cy="218115"/>
          </a:xfrm>
          <a:prstGeom prst="rect">
            <a:avLst/>
          </a:prstGeom>
          <a:solidFill>
            <a:srgbClr val="DAD0EF"/>
          </a:solidFill>
        </p:spPr>
        <p:txBody>
          <a:bodyPr wrap="square" lIns="43205" tIns="21603" rIns="43205" bIns="21603" rtlCol="0">
            <a:spAutoFit/>
          </a:bodyPr>
          <a:lstStyle/>
          <a:p>
            <a:pPr algn="ctr"/>
            <a:r>
              <a:rPr lang="ru-RU" sz="1100" b="1" dirty="0"/>
              <a:t>Доля опухолевых клеток </a:t>
            </a:r>
            <a:r>
              <a:rPr lang="en-US" sz="1100" b="1" dirty="0"/>
              <a:t>≥20% (</a:t>
            </a:r>
            <a:r>
              <a:rPr lang="ru-RU" sz="1100" b="1" dirty="0"/>
              <a:t>предпочтительно </a:t>
            </a:r>
            <a:r>
              <a:rPr lang="en-US" sz="1100" b="1" dirty="0"/>
              <a:t>≥</a:t>
            </a:r>
            <a:r>
              <a:rPr lang="ru-RU" sz="1100" b="1" dirty="0"/>
              <a:t>5</a:t>
            </a:r>
            <a:r>
              <a:rPr lang="en-US" sz="1100" b="1" dirty="0"/>
              <a:t>0%</a:t>
            </a:r>
            <a:r>
              <a:rPr lang="ru-RU" sz="1100" b="1" dirty="0"/>
              <a:t>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45462" y="1659085"/>
            <a:ext cx="4115375" cy="392608"/>
          </a:xfrm>
          <a:prstGeom prst="rect">
            <a:avLst/>
          </a:prstGeom>
          <a:solidFill>
            <a:srgbClr val="DAD0EF"/>
          </a:solidFill>
        </p:spPr>
        <p:txBody>
          <a:bodyPr wrap="square" lIns="43205" tIns="21603" rIns="43205" bIns="21603" rtlCol="0">
            <a:spAutoFit/>
          </a:bodyPr>
          <a:lstStyle/>
          <a:p>
            <a:pPr algn="ctr"/>
            <a:r>
              <a:rPr lang="ru-RU" sz="1100" b="1" dirty="0"/>
              <a:t>Количество клеток в образце сильно зависит от техники получения материала для анализа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16223" y="2916188"/>
            <a:ext cx="5448600" cy="228294"/>
          </a:xfrm>
          <a:prstGeom prst="rect">
            <a:avLst/>
          </a:prstGeom>
        </p:spPr>
        <p:txBody>
          <a:bodyPr wrap="square" lIns="43205" tIns="21603" rIns="43205" bIns="21603">
            <a:spAutoFit/>
          </a:bodyPr>
          <a:lstStyle/>
          <a:p>
            <a:r>
              <a:rPr lang="ru-RU" sz="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Требования к качеству материала для определения мутации гена EGFR</a:t>
            </a:r>
            <a:r>
              <a:rPr lang="en-US" sz="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ru-RU" sz="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Информационный портал молекулярно-генетической диагностики онкологических заболеваний. </a:t>
            </a:r>
            <a:r>
              <a:rPr lang="en-US" sz="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[</a:t>
            </a:r>
            <a:r>
              <a:rPr lang="ru-RU" sz="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Электронный ресурс</a:t>
            </a:r>
            <a:r>
              <a:rPr lang="en-US" sz="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|</a:t>
            </a:r>
            <a:r>
              <a:rPr lang="ru-RU" sz="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24.04.2017. </a:t>
            </a:r>
            <a:r>
              <a:rPr lang="en-US" sz="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URL: </a:t>
            </a:r>
            <a:r>
              <a:rPr lang="en-US" sz="600" i="1" dirty="0">
                <a:solidFill>
                  <a:schemeClr val="tx1">
                    <a:lumMod val="50000"/>
                    <a:lumOff val="50000"/>
                  </a:schemeClr>
                </a:solidFill>
                <a:hlinkClick r:id="rId2"/>
              </a:rPr>
              <a:t>http://www.cancergenome.ru/page40</a:t>
            </a:r>
            <a:r>
              <a:rPr lang="en-US" sz="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endParaRPr lang="ru-RU" sz="6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5857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F6AA8A2-47B1-EE7A-76A9-22F3E0673F58}"/>
              </a:ext>
            </a:extLst>
          </p:cNvPr>
          <p:cNvSpPr txBox="1"/>
          <p:nvPr/>
        </p:nvSpPr>
        <p:spPr>
          <a:xfrm>
            <a:off x="360239" y="251892"/>
            <a:ext cx="5112568" cy="2690506"/>
          </a:xfrm>
          <a:prstGeom prst="rect">
            <a:avLst/>
          </a:prstGeom>
          <a:noFill/>
        </p:spPr>
        <p:txBody>
          <a:bodyPr wrap="square" lIns="43205" tIns="21603" rIns="43205" bIns="21603">
            <a:spAutoFit/>
          </a:bodyPr>
          <a:lstStyle/>
          <a:p>
            <a:pPr algn="just"/>
            <a:r>
              <a:rPr lang="ru-RU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Какой материал должен направляться на тестирование?</a:t>
            </a:r>
          </a:p>
          <a:p>
            <a:pPr algn="just"/>
            <a:endParaRPr lang="ru-RU" sz="1000" dirty="0"/>
          </a:p>
          <a:p>
            <a:pPr algn="just"/>
            <a:r>
              <a:rPr lang="ru-RU" sz="1000" dirty="0"/>
              <a:t>На тестирование направляется </a:t>
            </a:r>
            <a:r>
              <a:rPr lang="ru-RU" sz="1000" dirty="0" err="1"/>
              <a:t>биопсийный</a:t>
            </a:r>
            <a:r>
              <a:rPr lang="ru-RU" sz="1000" dirty="0"/>
              <a:t>/операционный материал первичной опухоли или метастаза в виде парафинового блока и соответствующего гистологического стекла.</a:t>
            </a:r>
          </a:p>
          <a:p>
            <a:pPr algn="just"/>
            <a:r>
              <a:rPr lang="ru-RU" sz="1000" dirty="0"/>
              <a:t>Образец должен быть обязательно просмотрен </a:t>
            </a:r>
            <a:r>
              <a:rPr lang="ru-RU" sz="1000" dirty="0" err="1"/>
              <a:t>патоморфологом</a:t>
            </a:r>
            <a:r>
              <a:rPr lang="ru-RU" sz="1000" dirty="0"/>
              <a:t> для оценки количества содержащейся опухолевой ткани. </a:t>
            </a:r>
          </a:p>
          <a:p>
            <a:pPr algn="just"/>
            <a:endParaRPr lang="ru-RU" sz="1000" dirty="0"/>
          </a:p>
          <a:p>
            <a:pPr algn="just"/>
            <a:r>
              <a:rPr lang="ru-RU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Требования к материалу?</a:t>
            </a:r>
          </a:p>
          <a:p>
            <a:pPr algn="just"/>
            <a:endParaRPr lang="ru-RU" sz="1000" dirty="0"/>
          </a:p>
          <a:p>
            <a:pPr marL="135017" indent="-135017" algn="just">
              <a:buFont typeface="Arial" panose="020B0604020202020204" pitchFamily="34" charset="0"/>
              <a:buChar char="•"/>
            </a:pPr>
            <a:r>
              <a:rPr lang="ru-RU" sz="1000" dirty="0"/>
              <a:t>Оптимально образец должен содержать 50% и более опухолевой ткани,                опционально – не менее 20% опухолевой ткани.</a:t>
            </a:r>
          </a:p>
          <a:p>
            <a:pPr marL="135017" indent="-135017" algn="just">
              <a:buFont typeface="Arial" panose="020B0604020202020204" pitchFamily="34" charset="0"/>
              <a:buChar char="•"/>
            </a:pPr>
            <a:r>
              <a:rPr lang="ru-RU" sz="1000" dirty="0"/>
              <a:t> К исследованию допускаются архивные образцы возрастом не старше 5 лет.                  Более старые образцы могут быть приготовлены с существенными нарушениями и подвергнуться существенному окислению с разрушением нуклеиновых кислот.</a:t>
            </a:r>
          </a:p>
          <a:p>
            <a:pPr algn="just"/>
            <a:endParaRPr lang="ru-RU" sz="1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E074F3-1279-4824-C450-78C4863D9A64}"/>
              </a:ext>
            </a:extLst>
          </p:cNvPr>
          <p:cNvSpPr txBox="1"/>
          <p:nvPr/>
        </p:nvSpPr>
        <p:spPr>
          <a:xfrm>
            <a:off x="4176663" y="3090958"/>
            <a:ext cx="1424886" cy="135961"/>
          </a:xfrm>
          <a:prstGeom prst="rect">
            <a:avLst/>
          </a:prstGeom>
          <a:noFill/>
        </p:spPr>
        <p:txBody>
          <a:bodyPr wrap="square" lIns="43205" tIns="21603" rIns="43205" bIns="21603" rtlCol="0">
            <a:spAutoFit/>
          </a:bodyPr>
          <a:lstStyle/>
          <a:p>
            <a:r>
              <a:rPr lang="en-US" sz="600" i="1" dirty="0"/>
              <a:t>http://www.cancergenome.ru</a:t>
            </a:r>
            <a:r>
              <a:rPr lang="ru-RU" sz="600" i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59142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953" y="1181577"/>
            <a:ext cx="2173482" cy="1303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5"/>
          <p:cNvSpPr txBox="1">
            <a:spLocks/>
          </p:cNvSpPr>
          <p:nvPr/>
        </p:nvSpPr>
        <p:spPr>
          <a:xfrm>
            <a:off x="396072" y="172505"/>
            <a:ext cx="4968895" cy="1361882"/>
          </a:xfrm>
          <a:prstGeom prst="rect">
            <a:avLst/>
          </a:prstGeom>
        </p:spPr>
        <p:txBody>
          <a:bodyPr lIns="43205" tIns="21603" rIns="43205" bIns="21603"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" sz="1400" b="1" dirty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  <a:t>Технологии </a:t>
            </a:r>
            <a:r>
              <a:rPr lang="ru-RU" sz="1400" b="1" dirty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  <a:t>молекулярно-генетического тестирования</a:t>
            </a:r>
          </a:p>
          <a:p>
            <a:endParaRPr lang="ru-RU" sz="9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ru-RU" sz="11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162020" indent="-162020">
              <a:buFont typeface="Arial" panose="020B0604020202020204" pitchFamily="34" charset="0"/>
              <a:buChar char="•"/>
            </a:pPr>
            <a:r>
              <a:rPr lang="ru-RU" sz="11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ПЦР в реальном времени</a:t>
            </a:r>
          </a:p>
          <a:p>
            <a:pPr marL="162020" indent="-162020">
              <a:buFont typeface="Arial" panose="020B0604020202020204" pitchFamily="34" charset="0"/>
              <a:buChar char="•"/>
            </a:pPr>
            <a:endParaRPr lang="ru-RU" sz="11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endParaRPr lang="ru" sz="9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5AF5BBF-AD34-0437-C39E-47F2BFA05C6D}"/>
              </a:ext>
            </a:extLst>
          </p:cNvPr>
          <p:cNvSpPr txBox="1"/>
          <p:nvPr/>
        </p:nvSpPr>
        <p:spPr>
          <a:xfrm>
            <a:off x="2664495" y="820076"/>
            <a:ext cx="2718097" cy="1428622"/>
          </a:xfrm>
          <a:prstGeom prst="rect">
            <a:avLst/>
          </a:prstGeom>
          <a:noFill/>
        </p:spPr>
        <p:txBody>
          <a:bodyPr wrap="square" lIns="43205" tIns="21603" rIns="43205" bIns="21603" rtlCol="0">
            <a:spAutoFit/>
          </a:bodyPr>
          <a:lstStyle/>
          <a:p>
            <a:pPr algn="just"/>
            <a:r>
              <a:rPr lang="ru-RU" sz="900" dirty="0"/>
              <a:t>Возможно исследовать опухоли любой локализации, любой материал (тканевая, жидкостная биопсия)</a:t>
            </a:r>
          </a:p>
          <a:p>
            <a:pPr algn="just"/>
            <a:r>
              <a:rPr lang="ru-RU" sz="900" dirty="0"/>
              <a:t>Время результата 3-10 дней</a:t>
            </a:r>
          </a:p>
          <a:p>
            <a:pPr algn="just"/>
            <a:r>
              <a:rPr lang="ru-RU" sz="900" dirty="0"/>
              <a:t>Возможно определение соматических точечных мутаций, </a:t>
            </a:r>
            <a:r>
              <a:rPr lang="ru-RU" sz="900" dirty="0" err="1"/>
              <a:t>инсерций</a:t>
            </a:r>
            <a:r>
              <a:rPr lang="ru-RU" sz="900" dirty="0"/>
              <a:t>, </a:t>
            </a:r>
            <a:r>
              <a:rPr lang="ru-RU" sz="900" dirty="0" err="1"/>
              <a:t>делеций</a:t>
            </a:r>
            <a:r>
              <a:rPr lang="ru-RU" sz="900" dirty="0"/>
              <a:t>, </a:t>
            </a:r>
            <a:r>
              <a:rPr lang="ru-RU" sz="900" dirty="0" err="1"/>
              <a:t>микросателлитной</a:t>
            </a:r>
            <a:r>
              <a:rPr lang="ru-RU" sz="900" dirty="0"/>
              <a:t> нестабильности, экспрессии генов и т.д., цель МГТ должна быть заранее известна. Определение мутаций </a:t>
            </a:r>
            <a:r>
              <a:rPr lang="en-US" sz="900" dirty="0"/>
              <a:t>de novo </a:t>
            </a:r>
            <a:r>
              <a:rPr lang="ru-RU" sz="900" dirty="0"/>
              <a:t>невозможно</a:t>
            </a:r>
          </a:p>
          <a:p>
            <a:pPr algn="just"/>
            <a:r>
              <a:rPr lang="ru-RU" sz="900" dirty="0"/>
              <a:t>Наиболее распространенный и относительно недорогой метод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79519" y="3027596"/>
            <a:ext cx="1031423" cy="135961"/>
          </a:xfrm>
          <a:prstGeom prst="rect">
            <a:avLst/>
          </a:prstGeom>
        </p:spPr>
        <p:txBody>
          <a:bodyPr wrap="none" lIns="43205" tIns="21603" rIns="43205" bIns="21603">
            <a:spAutoFit/>
          </a:bodyPr>
          <a:lstStyle/>
          <a:p>
            <a:r>
              <a:rPr lang="en-US" sz="600" i="1" dirty="0">
                <a:hlinkClick r:id="rId3"/>
              </a:rPr>
              <a:t>http://www.cancergenome.ru</a:t>
            </a:r>
            <a:endParaRPr lang="ru-RU" sz="600" i="1" dirty="0"/>
          </a:p>
        </p:txBody>
      </p:sp>
    </p:spTree>
    <p:extLst>
      <p:ext uri="{BB962C8B-B14F-4D97-AF65-F5344CB8AC3E}">
        <p14:creationId xmlns:p14="http://schemas.microsoft.com/office/powerpoint/2010/main" val="4430449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Секвенатор MiSeq от Illumina - АЛЬБИОГЕН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25" y="1200300"/>
            <a:ext cx="1888226" cy="1061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5"/>
          <p:cNvSpPr txBox="1">
            <a:spLocks/>
          </p:cNvSpPr>
          <p:nvPr/>
        </p:nvSpPr>
        <p:spPr>
          <a:xfrm>
            <a:off x="396072" y="172505"/>
            <a:ext cx="4968895" cy="1361882"/>
          </a:xfrm>
          <a:prstGeom prst="rect">
            <a:avLst/>
          </a:prstGeom>
        </p:spPr>
        <p:txBody>
          <a:bodyPr lIns="43205" tIns="21603" rIns="43205" bIns="21603"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" sz="1400" b="1" dirty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  <a:t>Технологии </a:t>
            </a:r>
            <a:r>
              <a:rPr lang="ru-RU" sz="1400" b="1" dirty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  <a:t>молекулярно-генетического тестирования</a:t>
            </a:r>
          </a:p>
          <a:p>
            <a:endParaRPr lang="ru-RU" sz="9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ru-RU" sz="11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162020" indent="-162020">
              <a:buFont typeface="Arial" panose="020B0604020202020204" pitchFamily="34" charset="0"/>
              <a:buChar char="•"/>
            </a:pPr>
            <a:r>
              <a:rPr lang="ru-RU" sz="1100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Секвенирование</a:t>
            </a:r>
            <a:r>
              <a:rPr lang="ru-RU" sz="11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нового поколения</a:t>
            </a:r>
          </a:p>
          <a:p>
            <a:endParaRPr lang="ru" sz="9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5AF5BBF-AD34-0437-C39E-47F2BFA05C6D}"/>
              </a:ext>
            </a:extLst>
          </p:cNvPr>
          <p:cNvSpPr txBox="1"/>
          <p:nvPr/>
        </p:nvSpPr>
        <p:spPr>
          <a:xfrm>
            <a:off x="3024544" y="642848"/>
            <a:ext cx="2483547" cy="1783078"/>
          </a:xfrm>
          <a:prstGeom prst="rect">
            <a:avLst/>
          </a:prstGeom>
          <a:noFill/>
        </p:spPr>
        <p:txBody>
          <a:bodyPr wrap="square" lIns="43205" tIns="21603" rIns="43205" bIns="21603" rtlCol="0">
            <a:spAutoFit/>
          </a:bodyPr>
          <a:lstStyle/>
          <a:p>
            <a:pPr algn="just"/>
            <a:r>
              <a:rPr lang="ru-RU" sz="900" dirty="0"/>
              <a:t>Возможно исследовать опухоли любой локализации, любой материал (тканевая, жидкостная биопсия)</a:t>
            </a:r>
          </a:p>
          <a:p>
            <a:pPr algn="just"/>
            <a:r>
              <a:rPr lang="ru-RU" sz="900" dirty="0"/>
              <a:t>Время результата 10 -30 дней</a:t>
            </a:r>
          </a:p>
          <a:p>
            <a:pPr algn="just">
              <a:lnSpc>
                <a:spcPct val="107000"/>
              </a:lnSpc>
              <a:spcAft>
                <a:spcPts val="378"/>
              </a:spcAft>
            </a:pPr>
            <a:r>
              <a:rPr lang="ru-RU" sz="900" dirty="0"/>
              <a:t>Возможно определение соматических точечных мутаций, </a:t>
            </a:r>
            <a:r>
              <a:rPr lang="ru-RU" sz="900" dirty="0" err="1"/>
              <a:t>инсерций</a:t>
            </a:r>
            <a:r>
              <a:rPr lang="ru-RU" sz="900" dirty="0"/>
              <a:t>, </a:t>
            </a:r>
            <a:r>
              <a:rPr lang="ru-RU" sz="900" dirty="0" err="1"/>
              <a:t>делеций</a:t>
            </a:r>
            <a:r>
              <a:rPr lang="ru-RU" sz="900" dirty="0"/>
              <a:t>, </a:t>
            </a:r>
            <a:r>
              <a:rPr lang="ru-RU" altLang="ru-RU" sz="900" dirty="0" err="1">
                <a:ea typeface="Calibri" pitchFamily="34" charset="0"/>
                <a:cs typeface="Times New Roman" pitchFamily="18" charset="0"/>
              </a:rPr>
              <a:t>микросателлитной</a:t>
            </a:r>
            <a:r>
              <a:rPr lang="ru-RU" altLang="ru-RU" sz="900" dirty="0">
                <a:ea typeface="Calibri" pitchFamily="34" charset="0"/>
                <a:cs typeface="Times New Roman" pitchFamily="18" charset="0"/>
              </a:rPr>
              <a:t> нестабильности, хромосомных перестроек, изменения </a:t>
            </a:r>
            <a:r>
              <a:rPr lang="ru-RU" altLang="ru-RU" sz="900" dirty="0" err="1">
                <a:ea typeface="Calibri" pitchFamily="34" charset="0"/>
                <a:cs typeface="Times New Roman" pitchFamily="18" charset="0"/>
              </a:rPr>
              <a:t>копийности</a:t>
            </a:r>
            <a:r>
              <a:rPr lang="ru-RU" altLang="ru-RU" sz="900" dirty="0">
                <a:ea typeface="Calibri" pitchFamily="34" charset="0"/>
                <a:cs typeface="Times New Roman" pitchFamily="18" charset="0"/>
              </a:rPr>
              <a:t> хромосом, определение </a:t>
            </a:r>
            <a:r>
              <a:rPr lang="ru-RU" altLang="ru-RU" sz="900" dirty="0" err="1">
                <a:ea typeface="Calibri" pitchFamily="34" charset="0"/>
                <a:cs typeface="Times New Roman" pitchFamily="18" charset="0"/>
              </a:rPr>
              <a:t>метилирования</a:t>
            </a:r>
            <a:r>
              <a:rPr lang="ru-RU" altLang="ru-RU" sz="900" dirty="0">
                <a:ea typeface="Calibri" pitchFamily="34" charset="0"/>
                <a:cs typeface="Times New Roman" pitchFamily="18" charset="0"/>
              </a:rPr>
              <a:t> и др. модификаций ДНК. </a:t>
            </a:r>
            <a:r>
              <a:rPr lang="ru-RU" sz="900" dirty="0"/>
              <a:t>Возможно определение мутаций </a:t>
            </a:r>
            <a:r>
              <a:rPr lang="en-US" sz="900" dirty="0"/>
              <a:t>de novo</a:t>
            </a:r>
            <a:r>
              <a:rPr lang="ru-RU" sz="900" dirty="0"/>
              <a:t>.</a:t>
            </a:r>
            <a:r>
              <a:rPr lang="en-US" sz="900" dirty="0"/>
              <a:t> </a:t>
            </a:r>
            <a:r>
              <a:rPr lang="ru-RU" sz="900" dirty="0"/>
              <a:t>Наиболее полная информация об опухоли, молекулярно-генетический профиль опухоли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79519" y="3027596"/>
            <a:ext cx="1031423" cy="135961"/>
          </a:xfrm>
          <a:prstGeom prst="rect">
            <a:avLst/>
          </a:prstGeom>
        </p:spPr>
        <p:txBody>
          <a:bodyPr wrap="none" lIns="43205" tIns="21603" rIns="43205" bIns="21603">
            <a:spAutoFit/>
          </a:bodyPr>
          <a:lstStyle/>
          <a:p>
            <a:r>
              <a:rPr lang="en-US" sz="600" i="1" dirty="0">
                <a:hlinkClick r:id="rId3"/>
              </a:rPr>
              <a:t>http://www.cancergenome.ru</a:t>
            </a:r>
            <a:endParaRPr lang="ru-RU" sz="600" i="1" dirty="0"/>
          </a:p>
        </p:txBody>
      </p:sp>
    </p:spTree>
    <p:extLst>
      <p:ext uri="{BB962C8B-B14F-4D97-AF65-F5344CB8AC3E}">
        <p14:creationId xmlns:p14="http://schemas.microsoft.com/office/powerpoint/2010/main" val="23648062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9996" t="8622" b="8622"/>
          <a:stretch/>
        </p:blipFill>
        <p:spPr>
          <a:xfrm>
            <a:off x="576263" y="297528"/>
            <a:ext cx="5184334" cy="268135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505282" y="259567"/>
            <a:ext cx="2750474" cy="159844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algn="ctr"/>
            <a:r>
              <a:rPr lang="ru-RU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Частота мутаций при раке молочной железы</a:t>
            </a:r>
            <a:r>
              <a:rPr lang="ru-RU" sz="756" baseline="30000" dirty="0">
                <a:latin typeface="Arial"/>
              </a:rPr>
              <a:t>1,2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339891" y="476653"/>
            <a:ext cx="1317731" cy="203045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>
              <a:lnSpc>
                <a:spcPct val="109000"/>
              </a:lnSpc>
            </a:pPr>
            <a:r>
              <a:rPr lang="ru-RU" sz="662" dirty="0">
                <a:solidFill>
                  <a:srgbClr val="505150"/>
                </a:solidFill>
                <a:latin typeface="Arial"/>
              </a:rPr>
              <a:t>Высокая пенетрантность</a:t>
            </a:r>
          </a:p>
          <a:p>
            <a:pPr>
              <a:lnSpc>
                <a:spcPct val="109000"/>
              </a:lnSpc>
            </a:pPr>
            <a:r>
              <a:rPr lang="ru-RU" sz="662" dirty="0">
                <a:solidFill>
                  <a:srgbClr val="505150"/>
                </a:solidFill>
                <a:latin typeface="Arial"/>
              </a:rPr>
              <a:t>(-22% наследуемых генов)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348531" y="698419"/>
            <a:ext cx="355690" cy="165604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algn="r"/>
            <a:r>
              <a:rPr lang="ru-RU" sz="662" b="1" i="1">
                <a:solidFill>
                  <a:srgbClr val="4C4D4C"/>
                </a:solidFill>
                <a:latin typeface="Arial"/>
              </a:rPr>
              <a:t>• BRCA1</a:t>
            </a:r>
          </a:p>
          <a:p>
            <a:pPr algn="r"/>
            <a:r>
              <a:rPr lang="ru-RU" sz="662" b="1" i="1">
                <a:solidFill>
                  <a:srgbClr val="4C4D4C"/>
                </a:solidFill>
                <a:latin typeface="Arial"/>
              </a:rPr>
              <a:t>• BRCA2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849665" y="686899"/>
            <a:ext cx="338409" cy="184325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r>
              <a:rPr lang="ru-RU" sz="662" i="1">
                <a:solidFill>
                  <a:srgbClr val="505150"/>
                </a:solidFill>
                <a:latin typeface="Arial"/>
              </a:rPr>
              <a:t>• TP53</a:t>
            </a:r>
          </a:p>
          <a:p>
            <a:r>
              <a:rPr lang="ru-RU" sz="662" i="1">
                <a:solidFill>
                  <a:srgbClr val="505150"/>
                </a:solidFill>
                <a:latin typeface="Arial"/>
              </a:rPr>
              <a:t>• STK11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347092" y="1116030"/>
            <a:ext cx="1272551" cy="483853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>
              <a:lnSpc>
                <a:spcPct val="109000"/>
              </a:lnSpc>
            </a:pPr>
            <a:r>
              <a:rPr lang="ru-RU" sz="662" dirty="0">
                <a:solidFill>
                  <a:srgbClr val="505150"/>
                </a:solidFill>
                <a:latin typeface="Arial"/>
              </a:rPr>
              <a:t>Умеренная пенетрантность (&lt;3% наследуемых генов)</a:t>
            </a:r>
          </a:p>
          <a:p>
            <a:pPr>
              <a:lnSpc>
                <a:spcPct val="109000"/>
              </a:lnSpc>
            </a:pPr>
            <a:r>
              <a:rPr lang="ru-RU" sz="662" i="1" dirty="0">
                <a:solidFill>
                  <a:srgbClr val="505150"/>
                </a:solidFill>
                <a:latin typeface="Arial"/>
              </a:rPr>
              <a:t>• CHEK2</a:t>
            </a:r>
          </a:p>
          <a:p>
            <a:pPr>
              <a:lnSpc>
                <a:spcPct val="109000"/>
              </a:lnSpc>
            </a:pPr>
            <a:r>
              <a:rPr lang="ru-RU" sz="662" i="1" dirty="0">
                <a:solidFill>
                  <a:srgbClr val="505150"/>
                </a:solidFill>
                <a:latin typeface="Arial"/>
              </a:rPr>
              <a:t>• ATM-PALB2</a:t>
            </a:r>
          </a:p>
          <a:p>
            <a:pPr>
              <a:lnSpc>
                <a:spcPct val="109000"/>
              </a:lnSpc>
            </a:pPr>
            <a:r>
              <a:rPr lang="ru-RU" sz="662" i="1" dirty="0">
                <a:solidFill>
                  <a:srgbClr val="505150"/>
                </a:solidFill>
                <a:latin typeface="Arial"/>
              </a:rPr>
              <a:t>• BRIP1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339891" y="1838210"/>
            <a:ext cx="645137" cy="80642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r>
              <a:rPr lang="ru-RU" sz="662" dirty="0">
                <a:solidFill>
                  <a:srgbClr val="505150"/>
                </a:solidFill>
                <a:latin typeface="Arial"/>
              </a:rPr>
              <a:t>Низкая пенетрантность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3348516" y="1664325"/>
            <a:ext cx="1012347" cy="154804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r>
              <a:rPr lang="ru-RU" sz="662" dirty="0">
                <a:solidFill>
                  <a:srgbClr val="505150"/>
                </a:solidFill>
                <a:latin typeface="Arial"/>
              </a:rPr>
              <a:t>(-5% наследуемых генов)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3326931" y="1952693"/>
            <a:ext cx="414731" cy="396011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r>
              <a:rPr lang="ru-RU" sz="662" i="1" dirty="0">
                <a:solidFill>
                  <a:srgbClr val="505150"/>
                </a:solidFill>
                <a:latin typeface="Arial"/>
              </a:rPr>
              <a:t>• CASP8</a:t>
            </a:r>
          </a:p>
          <a:p>
            <a:r>
              <a:rPr lang="ru-RU" sz="662" i="1" dirty="0">
                <a:solidFill>
                  <a:srgbClr val="505150"/>
                </a:solidFill>
                <a:latin typeface="Arial"/>
              </a:rPr>
              <a:t>• TNRCQ</a:t>
            </a:r>
          </a:p>
          <a:p>
            <a:r>
              <a:rPr lang="ru-RU" sz="662" i="1" dirty="0">
                <a:solidFill>
                  <a:srgbClr val="505150"/>
                </a:solidFill>
                <a:latin typeface="Arial"/>
              </a:rPr>
              <a:t>• MAP3K1</a:t>
            </a:r>
          </a:p>
          <a:p>
            <a:r>
              <a:rPr lang="ru-RU" sz="662" i="1" dirty="0">
                <a:solidFill>
                  <a:srgbClr val="505150"/>
                </a:solidFill>
                <a:latin typeface="Arial"/>
              </a:rPr>
              <a:t>• LSP1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854689" y="1956293"/>
            <a:ext cx="362890" cy="413291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r>
              <a:rPr lang="ru-RU" sz="662" i="1" dirty="0">
                <a:solidFill>
                  <a:srgbClr val="505150"/>
                </a:solidFill>
                <a:latin typeface="Arial"/>
              </a:rPr>
              <a:t>• FGFR2</a:t>
            </a:r>
          </a:p>
          <a:p>
            <a:r>
              <a:rPr lang="ru-RU" sz="662" i="1" dirty="0">
                <a:solidFill>
                  <a:srgbClr val="505150"/>
                </a:solidFill>
                <a:latin typeface="Arial"/>
              </a:rPr>
              <a:t>• 2q35</a:t>
            </a:r>
          </a:p>
          <a:p>
            <a:r>
              <a:rPr lang="ru-RU" sz="662" i="1" dirty="0">
                <a:solidFill>
                  <a:srgbClr val="505150"/>
                </a:solidFill>
                <a:latin typeface="Arial"/>
              </a:rPr>
              <a:t>• 5p12</a:t>
            </a:r>
          </a:p>
          <a:p>
            <a:r>
              <a:rPr lang="ru-RU" sz="662" i="1" dirty="0">
                <a:solidFill>
                  <a:srgbClr val="505150"/>
                </a:solidFill>
                <a:latin typeface="Arial"/>
              </a:rPr>
              <a:t>• 8q24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3332691" y="2473987"/>
            <a:ext cx="738740" cy="80642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r>
              <a:rPr lang="ru-RU" sz="662">
                <a:solidFill>
                  <a:srgbClr val="505150"/>
                </a:solidFill>
                <a:latin typeface="Arial"/>
              </a:rPr>
              <a:t>Дополнительные варианты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3339892" y="2579110"/>
            <a:ext cx="1012347" cy="97923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r>
              <a:rPr lang="ru-RU" sz="662">
                <a:solidFill>
                  <a:srgbClr val="505150"/>
                </a:solidFill>
                <a:latin typeface="Arial"/>
              </a:rPr>
              <a:t>(-70% наследуемых генов)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58749" y="2940293"/>
            <a:ext cx="3643312" cy="228206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r>
              <a:rPr lang="ru-RU" sz="378" dirty="0">
                <a:solidFill>
                  <a:srgbClr val="181818"/>
                </a:solidFill>
                <a:latin typeface="Arial"/>
              </a:rPr>
              <a:t>ATM = атаксия-</a:t>
            </a:r>
            <a:r>
              <a:rPr lang="ru-RU" sz="378" dirty="0" err="1">
                <a:solidFill>
                  <a:srgbClr val="181818"/>
                </a:solidFill>
                <a:latin typeface="Arial"/>
              </a:rPr>
              <a:t>телеангиэктазия</a:t>
            </a:r>
            <a:r>
              <a:rPr lang="ru-RU" sz="378" dirty="0">
                <a:solidFill>
                  <a:srgbClr val="181818"/>
                </a:solidFill>
                <a:latin typeface="Arial"/>
              </a:rPr>
              <a:t> с мутацией; </a:t>
            </a:r>
            <a:r>
              <a:rPr lang="ru-RU" sz="378" i="1" dirty="0">
                <a:solidFill>
                  <a:srgbClr val="181818"/>
                </a:solidFill>
                <a:latin typeface="Arial"/>
              </a:rPr>
              <a:t>BRCA</a:t>
            </a:r>
            <a:r>
              <a:rPr lang="ru-RU" sz="378" dirty="0">
                <a:solidFill>
                  <a:srgbClr val="181818"/>
                </a:solidFill>
                <a:latin typeface="Arial"/>
              </a:rPr>
              <a:t> = ген предрасположенности к раку молочной железы; </a:t>
            </a:r>
            <a:r>
              <a:rPr lang="ru-RU" sz="378" i="1" dirty="0">
                <a:solidFill>
                  <a:srgbClr val="181818"/>
                </a:solidFill>
                <a:latin typeface="Arial"/>
              </a:rPr>
              <a:t>BRIP1</a:t>
            </a:r>
            <a:r>
              <a:rPr lang="ru-RU" sz="378" dirty="0">
                <a:solidFill>
                  <a:srgbClr val="181818"/>
                </a:solidFill>
                <a:latin typeface="Arial"/>
              </a:rPr>
              <a:t> = белок 1, взаимодействующий с </a:t>
            </a:r>
            <a:r>
              <a:rPr lang="ru-RU" sz="378" i="1" dirty="0">
                <a:solidFill>
                  <a:srgbClr val="181818"/>
                </a:solidFill>
                <a:latin typeface="Arial"/>
              </a:rPr>
              <a:t>BRCA1</a:t>
            </a:r>
            <a:r>
              <a:rPr lang="ru-RU" sz="378" dirty="0">
                <a:solidFill>
                  <a:srgbClr val="181818"/>
                </a:solidFill>
                <a:latin typeface="Arial"/>
              </a:rPr>
              <a:t>;</a:t>
            </a:r>
          </a:p>
          <a:p>
            <a:r>
              <a:rPr lang="ru-RU" sz="378" dirty="0">
                <a:solidFill>
                  <a:srgbClr val="181818"/>
                </a:solidFill>
                <a:latin typeface="Arial"/>
              </a:rPr>
              <a:t>CASP8 = </a:t>
            </a:r>
            <a:r>
              <a:rPr lang="ru-RU" sz="378" dirty="0" err="1">
                <a:solidFill>
                  <a:srgbClr val="181818"/>
                </a:solidFill>
                <a:latin typeface="Arial"/>
              </a:rPr>
              <a:t>каспаза</a:t>
            </a:r>
            <a:r>
              <a:rPr lang="ru-RU" sz="378" dirty="0">
                <a:solidFill>
                  <a:srgbClr val="181818"/>
                </a:solidFill>
                <a:latin typeface="Arial"/>
              </a:rPr>
              <a:t> 8; CHEK2 = </a:t>
            </a:r>
            <a:r>
              <a:rPr lang="ru-RU" sz="378" dirty="0" err="1">
                <a:solidFill>
                  <a:srgbClr val="181818"/>
                </a:solidFill>
                <a:latin typeface="Arial"/>
              </a:rPr>
              <a:t>киназа</a:t>
            </a:r>
            <a:r>
              <a:rPr lang="ru-RU" sz="378" dirty="0">
                <a:solidFill>
                  <a:srgbClr val="181818"/>
                </a:solidFill>
                <a:latin typeface="Arial"/>
              </a:rPr>
              <a:t> 2 контрольной точки; FGFR2 = рецептор 2 фактора роста фибробластов; LSP1 = белок 1, специфичный для лимфоцитов;</a:t>
            </a:r>
          </a:p>
          <a:p>
            <a:r>
              <a:rPr lang="ru-RU" sz="378" dirty="0">
                <a:solidFill>
                  <a:srgbClr val="181818"/>
                </a:solidFill>
                <a:latin typeface="Arial"/>
              </a:rPr>
              <a:t>MAP3K1 = </a:t>
            </a:r>
            <a:r>
              <a:rPr lang="ru-RU" sz="378" dirty="0" err="1">
                <a:solidFill>
                  <a:srgbClr val="181818"/>
                </a:solidFill>
                <a:latin typeface="Arial"/>
              </a:rPr>
              <a:t>митоген</a:t>
            </a:r>
            <a:r>
              <a:rPr lang="ru-RU" sz="378" dirty="0">
                <a:solidFill>
                  <a:srgbClr val="181818"/>
                </a:solidFill>
                <a:latin typeface="Arial"/>
              </a:rPr>
              <a:t>-активируемая протеин-3 </a:t>
            </a:r>
            <a:r>
              <a:rPr lang="ru-RU" sz="378" dirty="0" err="1">
                <a:solidFill>
                  <a:srgbClr val="181818"/>
                </a:solidFill>
                <a:latin typeface="Arial"/>
              </a:rPr>
              <a:t>киназа</a:t>
            </a:r>
            <a:r>
              <a:rPr lang="ru-RU" sz="378" dirty="0">
                <a:solidFill>
                  <a:srgbClr val="181818"/>
                </a:solidFill>
                <a:latin typeface="Arial"/>
              </a:rPr>
              <a:t> 1; PALB2 = партнер и локализатор BRCA2; PTEN = гомолог фосфатазы и </a:t>
            </a:r>
            <a:r>
              <a:rPr lang="ru-RU" sz="378" dirty="0" err="1">
                <a:solidFill>
                  <a:srgbClr val="181818"/>
                </a:solidFill>
                <a:latin typeface="Arial"/>
              </a:rPr>
              <a:t>тензина</a:t>
            </a:r>
            <a:r>
              <a:rPr lang="ru-RU" sz="378" dirty="0">
                <a:solidFill>
                  <a:srgbClr val="181818"/>
                </a:solidFill>
                <a:latin typeface="Arial"/>
              </a:rPr>
              <a:t>; STK11 = </a:t>
            </a:r>
            <a:r>
              <a:rPr lang="ru-RU" sz="378" dirty="0" err="1">
                <a:solidFill>
                  <a:srgbClr val="181818"/>
                </a:solidFill>
                <a:latin typeface="Arial"/>
              </a:rPr>
              <a:t>серин</a:t>
            </a:r>
            <a:r>
              <a:rPr lang="ru-RU" sz="378" dirty="0">
                <a:solidFill>
                  <a:srgbClr val="181818"/>
                </a:solidFill>
                <a:latin typeface="Arial"/>
              </a:rPr>
              <a:t>/</a:t>
            </a:r>
            <a:r>
              <a:rPr lang="ru-RU" sz="378" dirty="0" err="1">
                <a:solidFill>
                  <a:srgbClr val="181818"/>
                </a:solidFill>
                <a:latin typeface="Arial"/>
              </a:rPr>
              <a:t>треонинкиназа</a:t>
            </a:r>
            <a:r>
              <a:rPr lang="ru-RU" sz="378" dirty="0">
                <a:solidFill>
                  <a:srgbClr val="181818"/>
                </a:solidFill>
                <a:latin typeface="Arial"/>
              </a:rPr>
              <a:t> 11; TNRC9 = ген рака молочной железы, содержащий </a:t>
            </a:r>
            <a:r>
              <a:rPr lang="ru-RU" sz="378" dirty="0" err="1">
                <a:solidFill>
                  <a:srgbClr val="181818"/>
                </a:solidFill>
                <a:latin typeface="Arial"/>
              </a:rPr>
              <a:t>тринуклеотидный</a:t>
            </a:r>
            <a:r>
              <a:rPr lang="ru-RU" sz="378" dirty="0">
                <a:solidFill>
                  <a:srgbClr val="181818"/>
                </a:solidFill>
                <a:latin typeface="Arial"/>
              </a:rPr>
              <a:t> повтор 9; TP53 = опухолевый белок 53.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2061137" y="642258"/>
            <a:ext cx="656658" cy="128163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r>
              <a:rPr lang="ru-RU" sz="662" b="1">
                <a:solidFill>
                  <a:srgbClr val="A91365"/>
                </a:solidFill>
                <a:latin typeface="Arial"/>
              </a:rPr>
              <a:t>Наследственные 30%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1678284" y="1496200"/>
            <a:ext cx="538147" cy="207366"/>
          </a:xfrm>
          <a:prstGeom prst="rect">
            <a:avLst/>
          </a:prstGeom>
          <a:solidFill>
            <a:srgbClr val="1789C8"/>
          </a:solidFill>
        </p:spPr>
        <p:txBody>
          <a:bodyPr lIns="0" tIns="0" rIns="0" bIns="0">
            <a:noAutofit/>
          </a:bodyPr>
          <a:lstStyle/>
          <a:p>
            <a:pPr algn="ctr">
              <a:lnSpc>
                <a:spcPct val="109000"/>
              </a:lnSpc>
            </a:pPr>
            <a:r>
              <a:rPr lang="ru-RU" sz="662" b="1" dirty="0">
                <a:solidFill>
                  <a:srgbClr val="FFFFFF"/>
                </a:solidFill>
                <a:latin typeface="Arial"/>
              </a:rPr>
              <a:t>Случайные 70%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3326931" y="908665"/>
            <a:ext cx="316809" cy="84962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algn="ctr"/>
            <a:r>
              <a:rPr lang="ru-RU" sz="662" i="1">
                <a:solidFill>
                  <a:srgbClr val="505150"/>
                </a:solidFill>
                <a:latin typeface="Arial"/>
              </a:rPr>
              <a:t>• PTEN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9423CD97-E453-741B-F9AF-E7F633C682AB}"/>
              </a:ext>
            </a:extLst>
          </p:cNvPr>
          <p:cNvSpPr txBox="1">
            <a:spLocks/>
          </p:cNvSpPr>
          <p:nvPr/>
        </p:nvSpPr>
        <p:spPr>
          <a:xfrm>
            <a:off x="3038924" y="2982686"/>
            <a:ext cx="2721673" cy="123111"/>
          </a:xfrm>
          <a:prstGeom prst="rect">
            <a:avLst/>
          </a:prstGeom>
        </p:spPr>
        <p:txBody>
          <a:bodyPr/>
          <a:lstStyle>
            <a:lvl1pPr marL="108014" indent="-108014" algn="l" defTabSz="432054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4041" indent="-108014" algn="l" defTabSz="432054" rtl="0" eaLnBrk="1" latinLnBrk="0" hangingPunct="1">
              <a:lnSpc>
                <a:spcPct val="90000"/>
              </a:lnSpc>
              <a:spcBef>
                <a:spcPts val="236"/>
              </a:spcBef>
              <a:buFont typeface="Arial" panose="020B0604020202020204" pitchFamily="34" charset="0"/>
              <a:buChar char="•"/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68" indent="-108014" algn="l" defTabSz="432054" rtl="0" eaLnBrk="1" latinLnBrk="0" hangingPunct="1">
              <a:lnSpc>
                <a:spcPct val="90000"/>
              </a:lnSpc>
              <a:spcBef>
                <a:spcPts val="236"/>
              </a:spcBef>
              <a:buFont typeface="Arial" panose="020B0604020202020204" pitchFamily="34" charset="0"/>
              <a:buChar char="•"/>
              <a:defRPr sz="9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6095" indent="-108014" algn="l" defTabSz="432054" rtl="0" eaLnBrk="1" latinLnBrk="0" hangingPunct="1">
              <a:lnSpc>
                <a:spcPct val="90000"/>
              </a:lnSpc>
              <a:spcBef>
                <a:spcPts val="236"/>
              </a:spcBef>
              <a:buFont typeface="Arial" panose="020B0604020202020204" pitchFamily="34" charset="0"/>
              <a:buChar char="•"/>
              <a:defRPr sz="8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72122" indent="-108014" algn="l" defTabSz="432054" rtl="0" eaLnBrk="1" latinLnBrk="0" hangingPunct="1">
              <a:lnSpc>
                <a:spcPct val="90000"/>
              </a:lnSpc>
              <a:spcBef>
                <a:spcPts val="236"/>
              </a:spcBef>
              <a:buFont typeface="Arial" panose="020B0604020202020204" pitchFamily="34" charset="0"/>
              <a:buChar char="•"/>
              <a:defRPr sz="8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88149" indent="-108014" algn="l" defTabSz="432054" rtl="0" eaLnBrk="1" latinLnBrk="0" hangingPunct="1">
              <a:lnSpc>
                <a:spcPct val="90000"/>
              </a:lnSpc>
              <a:spcBef>
                <a:spcPts val="236"/>
              </a:spcBef>
              <a:buFont typeface="Arial" panose="020B0604020202020204" pitchFamily="34" charset="0"/>
              <a:buChar char="•"/>
              <a:defRPr sz="8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04176" indent="-108014" algn="l" defTabSz="432054" rtl="0" eaLnBrk="1" latinLnBrk="0" hangingPunct="1">
              <a:lnSpc>
                <a:spcPct val="90000"/>
              </a:lnSpc>
              <a:spcBef>
                <a:spcPts val="236"/>
              </a:spcBef>
              <a:buFont typeface="Arial" panose="020B0604020202020204" pitchFamily="34" charset="0"/>
              <a:buChar char="•"/>
              <a:defRPr sz="8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0203" indent="-108014" algn="l" defTabSz="432054" rtl="0" eaLnBrk="1" latinLnBrk="0" hangingPunct="1">
              <a:lnSpc>
                <a:spcPct val="90000"/>
              </a:lnSpc>
              <a:spcBef>
                <a:spcPts val="236"/>
              </a:spcBef>
              <a:buFont typeface="Arial" panose="020B0604020202020204" pitchFamily="34" charset="0"/>
              <a:buChar char="•"/>
              <a:defRPr sz="8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36230" indent="-108014" algn="l" defTabSz="432054" rtl="0" eaLnBrk="1" latinLnBrk="0" hangingPunct="1">
              <a:lnSpc>
                <a:spcPct val="90000"/>
              </a:lnSpc>
              <a:spcBef>
                <a:spcPts val="236"/>
              </a:spcBef>
              <a:buFont typeface="Arial" panose="020B0604020202020204" pitchFamily="34" charset="0"/>
              <a:buChar char="•"/>
              <a:defRPr sz="8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it-IT" altLang="en-US" sz="600" b="1" dirty="0"/>
              <a:t>1. </a:t>
            </a:r>
            <a:r>
              <a:rPr lang="it-IT" altLang="en-US" sz="600" dirty="0"/>
              <a:t>Ellsworth RE, et al. </a:t>
            </a:r>
            <a:r>
              <a:rPr lang="it-IT" altLang="en-US" sz="600" i="1" dirty="0"/>
              <a:t>Curr Genomics.</a:t>
            </a:r>
            <a:r>
              <a:rPr lang="it-IT" altLang="en-US" sz="600" dirty="0"/>
              <a:t> 2010;11:146-161. </a:t>
            </a:r>
            <a:br>
              <a:rPr lang="it-IT" altLang="en-US" sz="600" dirty="0"/>
            </a:br>
            <a:r>
              <a:rPr lang="it-IT" altLang="en-US" sz="600" b="1" dirty="0"/>
              <a:t>2. </a:t>
            </a:r>
            <a:r>
              <a:rPr lang="it-IT" altLang="en-US" sz="600" dirty="0"/>
              <a:t>Kleibl Z, et al. </a:t>
            </a:r>
            <a:r>
              <a:rPr lang="it-IT" altLang="en-US" sz="600" i="1" dirty="0"/>
              <a:t>Breast. </a:t>
            </a:r>
            <a:r>
              <a:rPr lang="it-IT" altLang="en-US" sz="600" dirty="0"/>
              <a:t>2016;28:136-144.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56" r="34019" b="24559"/>
          <a:stretch/>
        </p:blipFill>
        <p:spPr bwMode="auto">
          <a:xfrm>
            <a:off x="360239" y="827956"/>
            <a:ext cx="4968552" cy="1612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3492" y="170068"/>
            <a:ext cx="5677546" cy="590547"/>
          </a:xfrm>
          <a:prstGeom prst="rect">
            <a:avLst/>
          </a:prstGeom>
          <a:noFill/>
        </p:spPr>
        <p:txBody>
          <a:bodyPr wrap="square" lIns="51435" tIns="25718" rIns="51435" bIns="25718" rtlCol="0">
            <a:spAutoFit/>
          </a:bodyPr>
          <a:lstStyle>
            <a:defPPr>
              <a:defRPr lang="ru-RU"/>
            </a:defPPr>
            <a:lvl1pPr>
              <a:defRPr sz="2000" b="1">
                <a:solidFill>
                  <a:srgbClr val="83005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ru-RU" sz="1500" dirty="0">
                <a:solidFill>
                  <a:srgbClr val="002060"/>
                </a:solidFill>
                <a:ea typeface="+mn-ea"/>
              </a:rPr>
              <a:t>Частоты</a:t>
            </a:r>
            <a:r>
              <a:rPr lang="ru-RU" dirty="0"/>
              <a:t> </a:t>
            </a:r>
            <a:r>
              <a:rPr lang="ru-RU" sz="1500" dirty="0">
                <a:solidFill>
                  <a:srgbClr val="002060"/>
                </a:solidFill>
                <a:ea typeface="+mn-ea"/>
              </a:rPr>
              <a:t>мутаций в генах, ассоциированных с наследственным РМЖ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515665" y="2953838"/>
            <a:ext cx="2086907" cy="282771"/>
          </a:xfrm>
          <a:prstGeom prst="rect">
            <a:avLst/>
          </a:prstGeom>
        </p:spPr>
        <p:txBody>
          <a:bodyPr wrap="square" lIns="51435" tIns="25718" rIns="51435" bIns="25718">
            <a:spAutoFit/>
          </a:bodyPr>
          <a:lstStyle/>
          <a:p>
            <a:r>
              <a:rPr lang="en-US" sz="5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Comprehensive molecular portraits of human breast </a:t>
            </a:r>
            <a:r>
              <a:rPr lang="en-US" sz="500" b="1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tumours</a:t>
            </a:r>
            <a:endParaRPr lang="en-US" sz="500" b="1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500" i="1" dirty="0">
                <a:solidFill>
                  <a:schemeClr val="tx1">
                    <a:lumMod val="50000"/>
                    <a:lumOff val="50000"/>
                  </a:schemeClr>
                </a:solidFill>
                <a:hlinkClick r:id="rId3"/>
              </a:rPr>
              <a:t>Cancer Genome Atlas Network</a:t>
            </a:r>
            <a:r>
              <a:rPr lang="ru-RU" sz="5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  <a:p>
            <a:r>
              <a:rPr lang="en-US" sz="5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Nature. 2012 Oct 4;490(7418):61-70.</a:t>
            </a:r>
          </a:p>
        </p:txBody>
      </p:sp>
    </p:spTree>
    <p:extLst>
      <p:ext uri="{BB962C8B-B14F-4D97-AF65-F5344CB8AC3E}">
        <p14:creationId xmlns:p14="http://schemas.microsoft.com/office/powerpoint/2010/main" val="9036297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7496" t="9733" b="11200"/>
          <a:stretch/>
        </p:blipFill>
        <p:spPr>
          <a:xfrm>
            <a:off x="296967" y="373602"/>
            <a:ext cx="5328350" cy="256183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44215" y="180607"/>
            <a:ext cx="5483898" cy="152644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algn="ctr"/>
            <a:r>
              <a:rPr lang="ru-RU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Распространенность мутаций gBRCA при раке молочной железы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75182" y="1094430"/>
            <a:ext cx="1679085" cy="525614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marL="42756">
              <a:spcAft>
                <a:spcPts val="66"/>
              </a:spcAft>
            </a:pPr>
            <a:r>
              <a:rPr lang="ru-RU" sz="756" b="1" dirty="0">
                <a:solidFill>
                  <a:srgbClr val="1F19BA"/>
                </a:solidFill>
                <a:latin typeface="Arial"/>
              </a:rPr>
              <a:t>Рак молочной железы у женщин</a:t>
            </a:r>
          </a:p>
          <a:p>
            <a:pPr>
              <a:spcAft>
                <a:spcPts val="66"/>
              </a:spcAft>
            </a:pPr>
            <a:r>
              <a:rPr lang="ru-RU" sz="662" dirty="0">
                <a:solidFill>
                  <a:srgbClr val="0042A6"/>
                </a:solidFill>
                <a:latin typeface="Arial"/>
              </a:rPr>
              <a:t>• </a:t>
            </a:r>
            <a:r>
              <a:rPr lang="ru-RU" sz="662" dirty="0">
                <a:solidFill>
                  <a:srgbClr val="666666"/>
                </a:solidFill>
                <a:latin typeface="Arial"/>
              </a:rPr>
              <a:t>~3%-6% </a:t>
            </a:r>
            <a:r>
              <a:rPr lang="ru-RU" sz="662" b="1" dirty="0">
                <a:solidFill>
                  <a:srgbClr val="666666"/>
                </a:solidFill>
                <a:latin typeface="Arial"/>
              </a:rPr>
              <a:t>всех пациенток с раком молочной железы</a:t>
            </a:r>
            <a:r>
              <a:rPr lang="ru-RU" sz="662" baseline="30000" dirty="0">
                <a:solidFill>
                  <a:srgbClr val="666666"/>
                </a:solidFill>
                <a:latin typeface="Arial"/>
              </a:rPr>
              <a:t>1</a:t>
            </a:r>
          </a:p>
          <a:p>
            <a:pPr>
              <a:spcAft>
                <a:spcPts val="66"/>
              </a:spcAft>
            </a:pPr>
            <a:r>
              <a:rPr lang="ru-RU" sz="662" dirty="0">
                <a:solidFill>
                  <a:srgbClr val="0042A6"/>
                </a:solidFill>
                <a:latin typeface="Arial"/>
              </a:rPr>
              <a:t>• </a:t>
            </a:r>
            <a:r>
              <a:rPr lang="ru-RU" sz="662" dirty="0">
                <a:solidFill>
                  <a:srgbClr val="666666"/>
                </a:solidFill>
                <a:latin typeface="Arial"/>
              </a:rPr>
              <a:t>2,7%-4,3% среди пациенток с </a:t>
            </a:r>
            <a:r>
              <a:rPr lang="ru-RU" sz="662" b="1" dirty="0">
                <a:solidFill>
                  <a:srgbClr val="666666"/>
                </a:solidFill>
                <a:latin typeface="Arial"/>
              </a:rPr>
              <a:t>мРМЖ</a:t>
            </a:r>
            <a:r>
              <a:rPr lang="ru-RU" sz="662" baseline="30000" dirty="0">
                <a:solidFill>
                  <a:srgbClr val="666666"/>
                </a:solidFill>
                <a:latin typeface="Arial"/>
              </a:rPr>
              <a:t>2,3</a:t>
            </a:r>
          </a:p>
          <a:p>
            <a:pPr>
              <a:spcAft>
                <a:spcPts val="66"/>
              </a:spcAft>
            </a:pPr>
            <a:r>
              <a:rPr lang="ru-RU" sz="662" dirty="0">
                <a:solidFill>
                  <a:srgbClr val="0042A6"/>
                </a:solidFill>
                <a:latin typeface="Arial"/>
              </a:rPr>
              <a:t>• </a:t>
            </a:r>
            <a:r>
              <a:rPr lang="ru-RU" sz="662" dirty="0">
                <a:solidFill>
                  <a:srgbClr val="666666"/>
                </a:solidFill>
                <a:latin typeface="Arial"/>
              </a:rPr>
              <a:t>9,7% среди пациенток с </a:t>
            </a:r>
            <a:r>
              <a:rPr lang="ru-RU" sz="662" b="1" dirty="0">
                <a:solidFill>
                  <a:srgbClr val="666666"/>
                </a:solidFill>
                <a:latin typeface="Arial"/>
              </a:rPr>
              <a:t>HER2- мРМЖ</a:t>
            </a:r>
            <a:r>
              <a:rPr lang="ru-RU" sz="662" baseline="30000" dirty="0">
                <a:solidFill>
                  <a:srgbClr val="666666"/>
                </a:solidFill>
                <a:latin typeface="Arial"/>
              </a:rPr>
              <a:t>4</a:t>
            </a:r>
          </a:p>
          <a:p>
            <a:r>
              <a:rPr lang="ru-RU" sz="662" dirty="0">
                <a:solidFill>
                  <a:srgbClr val="0042A6"/>
                </a:solidFill>
                <a:latin typeface="Arial"/>
              </a:rPr>
              <a:t>• </a:t>
            </a:r>
            <a:r>
              <a:rPr lang="ru-RU" sz="662" dirty="0">
                <a:solidFill>
                  <a:srgbClr val="666666"/>
                </a:solidFill>
                <a:latin typeface="Arial"/>
              </a:rPr>
              <a:t>9,3%-15,4% при </a:t>
            </a:r>
            <a:r>
              <a:rPr lang="ru-RU" sz="662" b="1" dirty="0">
                <a:solidFill>
                  <a:srgbClr val="666666"/>
                </a:solidFill>
                <a:latin typeface="Arial"/>
              </a:rPr>
              <a:t>ТНРМЖ</a:t>
            </a:r>
            <a:r>
              <a:rPr lang="ru-RU" sz="662" baseline="30000" dirty="0">
                <a:solidFill>
                  <a:srgbClr val="666666"/>
                </a:solidFill>
                <a:latin typeface="Arial"/>
              </a:rPr>
              <a:t>1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485917" y="1107992"/>
            <a:ext cx="1186592" cy="192965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algn="ctr"/>
            <a:r>
              <a:rPr lang="ru-RU" sz="756" b="1" dirty="0">
                <a:solidFill>
                  <a:srgbClr val="1F19BA"/>
                </a:solidFill>
                <a:latin typeface="Arial"/>
              </a:rPr>
              <a:t>Рак молочной железы у мужчин</a:t>
            </a:r>
          </a:p>
          <a:p>
            <a:pPr algn="ctr"/>
            <a:r>
              <a:rPr lang="ru-RU" sz="756" b="1" dirty="0">
                <a:solidFill>
                  <a:srgbClr val="1F19BA"/>
                </a:solidFill>
                <a:latin typeface="Arial"/>
              </a:rPr>
              <a:t> </a:t>
            </a:r>
            <a:r>
              <a:rPr lang="ru-RU" sz="662" dirty="0">
                <a:solidFill>
                  <a:srgbClr val="666666"/>
                </a:solidFill>
                <a:latin typeface="Arial"/>
              </a:rPr>
              <a:t>16% всех случаев рака молочной железы у мужчин.</a:t>
            </a:r>
            <a:r>
              <a:rPr lang="ru-RU" sz="662" baseline="30000" dirty="0">
                <a:solidFill>
                  <a:srgbClr val="666666"/>
                </a:solidFill>
                <a:latin typeface="Arial"/>
              </a:rPr>
              <a:t>5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876171" y="1116750"/>
            <a:ext cx="1321956" cy="208806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algn="ctr"/>
            <a:r>
              <a:rPr lang="ru-RU" sz="756" b="1" dirty="0">
                <a:solidFill>
                  <a:srgbClr val="1F19BA"/>
                </a:solidFill>
                <a:latin typeface="Arial"/>
              </a:rPr>
              <a:t>Наследственный рак молочной железы</a:t>
            </a:r>
          </a:p>
          <a:p>
            <a:pPr algn="ctr"/>
            <a:r>
              <a:rPr lang="ru-RU" sz="756" b="1" dirty="0">
                <a:solidFill>
                  <a:srgbClr val="1F19BA"/>
                </a:solidFill>
                <a:latin typeface="Arial"/>
              </a:rPr>
              <a:t> </a:t>
            </a:r>
            <a:r>
              <a:rPr lang="ru-RU" sz="662" dirty="0">
                <a:solidFill>
                  <a:srgbClr val="666666"/>
                </a:solidFill>
                <a:latin typeface="Arial"/>
              </a:rPr>
              <a:t> ~ 25% наследственных раков молочной железы</a:t>
            </a:r>
            <a:r>
              <a:rPr lang="ru-RU" sz="662" baseline="30000" dirty="0">
                <a:solidFill>
                  <a:srgbClr val="666666"/>
                </a:solidFill>
                <a:latin typeface="Arial"/>
              </a:rPr>
              <a:t>6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210901" y="1864851"/>
            <a:ext cx="2715913" cy="436332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>
              <a:spcAft>
                <a:spcPts val="165"/>
              </a:spcAft>
            </a:pPr>
            <a:r>
              <a:rPr lang="ru-RU" sz="756" b="1" dirty="0">
                <a:solidFill>
                  <a:srgbClr val="1F19BA"/>
                </a:solidFill>
                <a:latin typeface="Arial"/>
              </a:rPr>
              <a:t>Более молодой возраст при постановке диагноза</a:t>
            </a:r>
          </a:p>
          <a:p>
            <a:pPr>
              <a:lnSpc>
                <a:spcPct val="94000"/>
              </a:lnSpc>
              <a:spcAft>
                <a:spcPts val="165"/>
              </a:spcAft>
            </a:pPr>
            <a:r>
              <a:rPr lang="ru-RU" sz="662" dirty="0">
                <a:latin typeface="Arial"/>
              </a:rPr>
              <a:t>У людей с мутациями </a:t>
            </a:r>
            <a:r>
              <a:rPr lang="ru-RU" sz="662" dirty="0" err="1">
                <a:latin typeface="Arial"/>
              </a:rPr>
              <a:t>g</a:t>
            </a:r>
            <a:r>
              <a:rPr lang="ru-RU" sz="662" i="1" dirty="0" err="1">
                <a:latin typeface="Arial"/>
              </a:rPr>
              <a:t>BRCA</a:t>
            </a:r>
            <a:r>
              <a:rPr lang="ru-RU" sz="662" dirty="0">
                <a:latin typeface="Arial"/>
              </a:rPr>
              <a:t> диагностируется рак молочной железы примерно на 20 лет раньше, чем у общей популяции больных раком молочной железы</a:t>
            </a:r>
            <a:r>
              <a:rPr lang="ru-RU" sz="662" baseline="30000" dirty="0">
                <a:solidFill>
                  <a:srgbClr val="FF0000"/>
                </a:solidFill>
                <a:latin typeface="Arial"/>
              </a:rPr>
              <a:t>7</a:t>
            </a:r>
          </a:p>
          <a:p>
            <a:r>
              <a:rPr lang="ru-RU" sz="567" dirty="0">
                <a:solidFill>
                  <a:srgbClr val="666666"/>
                </a:solidFill>
                <a:latin typeface="Arial"/>
              </a:rPr>
              <a:t>• </a:t>
            </a:r>
            <a:r>
              <a:rPr lang="ru-RU" sz="567" dirty="0">
                <a:latin typeface="Arial"/>
              </a:rPr>
              <a:t>Женщины с мутациями </a:t>
            </a:r>
            <a:r>
              <a:rPr lang="ru-RU" sz="567" dirty="0" err="1">
                <a:latin typeface="Arial"/>
              </a:rPr>
              <a:t>g</a:t>
            </a:r>
            <a:r>
              <a:rPr lang="ru-RU" sz="567" i="1" dirty="0" err="1">
                <a:latin typeface="Arial"/>
              </a:rPr>
              <a:t>BRCA</a:t>
            </a:r>
            <a:r>
              <a:rPr lang="ru-RU" sz="567" dirty="0">
                <a:latin typeface="Arial"/>
              </a:rPr>
              <a:t> более склонны к развитию повторного рака молочной железы</a:t>
            </a:r>
            <a:r>
              <a:rPr lang="ru-RU" sz="567" baseline="30000" dirty="0">
                <a:solidFill>
                  <a:srgbClr val="FF0000"/>
                </a:solidFill>
                <a:latin typeface="Arial"/>
              </a:rPr>
              <a:t>8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73411" y="2803756"/>
            <a:ext cx="2511428" cy="120963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r>
              <a:rPr lang="ru-RU" sz="378" i="1" dirty="0">
                <a:latin typeface="Arial"/>
              </a:rPr>
              <a:t>BRCA</a:t>
            </a:r>
            <a:r>
              <a:rPr lang="ru-RU" sz="378" dirty="0">
                <a:latin typeface="Arial"/>
              </a:rPr>
              <a:t> = ген предрасположенности к раку молочной железы; </a:t>
            </a:r>
            <a:r>
              <a:rPr lang="ru-RU" sz="378" dirty="0" err="1">
                <a:latin typeface="Arial"/>
              </a:rPr>
              <a:t>g</a:t>
            </a:r>
            <a:r>
              <a:rPr lang="ru-RU" sz="378" i="1" dirty="0" err="1">
                <a:latin typeface="Arial"/>
              </a:rPr>
              <a:t>BRCA</a:t>
            </a:r>
            <a:r>
              <a:rPr lang="ru-RU" sz="378" dirty="0">
                <a:latin typeface="Arial"/>
              </a:rPr>
              <a:t> = </a:t>
            </a:r>
            <a:r>
              <a:rPr lang="ru-RU" sz="378" dirty="0" err="1">
                <a:latin typeface="Arial"/>
              </a:rPr>
              <a:t>герминальный</a:t>
            </a:r>
            <a:r>
              <a:rPr lang="ru-RU" sz="378" dirty="0">
                <a:latin typeface="Arial"/>
              </a:rPr>
              <a:t> </a:t>
            </a:r>
            <a:r>
              <a:rPr lang="ru-RU" sz="378" i="1" dirty="0">
                <a:latin typeface="Arial"/>
              </a:rPr>
              <a:t>BRCA</a:t>
            </a:r>
            <a:r>
              <a:rPr lang="ru-RU" sz="378" dirty="0">
                <a:latin typeface="Arial"/>
              </a:rPr>
              <a:t>; HER2 = рецептор 2 </a:t>
            </a:r>
            <a:r>
              <a:rPr lang="ru-RU" sz="378" dirty="0" err="1">
                <a:latin typeface="Arial"/>
              </a:rPr>
              <a:t>эпидермального</a:t>
            </a:r>
            <a:r>
              <a:rPr lang="ru-RU" sz="378" dirty="0">
                <a:latin typeface="Arial"/>
              </a:rPr>
              <a:t> фактора роста человека; </a:t>
            </a:r>
            <a:r>
              <a:rPr lang="ru-RU" sz="378" dirty="0" err="1">
                <a:latin typeface="Arial"/>
              </a:rPr>
              <a:t>мРМЖ</a:t>
            </a:r>
            <a:r>
              <a:rPr lang="ru-RU" sz="378" dirty="0">
                <a:latin typeface="Arial"/>
              </a:rPr>
              <a:t> = метастатический рак молочной железы; ТНРМЖ = тройной негативный рак молочной железы.</a:t>
            </a:r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FEF33CD6-18AD-7106-B596-A7EED589E956}"/>
              </a:ext>
            </a:extLst>
          </p:cNvPr>
          <p:cNvSpPr txBox="1">
            <a:spLocks/>
          </p:cNvSpPr>
          <p:nvPr/>
        </p:nvSpPr>
        <p:spPr>
          <a:xfrm>
            <a:off x="2958487" y="2863071"/>
            <a:ext cx="2804489" cy="615553"/>
          </a:xfrm>
          <a:prstGeom prst="rect">
            <a:avLst/>
          </a:prstGeom>
        </p:spPr>
        <p:txBody>
          <a:bodyPr/>
          <a:lstStyle>
            <a:lvl1pPr marL="108014" indent="-108014" algn="l" defTabSz="432054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4041" indent="-108014" algn="l" defTabSz="432054" rtl="0" eaLnBrk="1" latinLnBrk="0" hangingPunct="1">
              <a:lnSpc>
                <a:spcPct val="90000"/>
              </a:lnSpc>
              <a:spcBef>
                <a:spcPts val="236"/>
              </a:spcBef>
              <a:buFont typeface="Arial" panose="020B0604020202020204" pitchFamily="34" charset="0"/>
              <a:buChar char="•"/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68" indent="-108014" algn="l" defTabSz="432054" rtl="0" eaLnBrk="1" latinLnBrk="0" hangingPunct="1">
              <a:lnSpc>
                <a:spcPct val="90000"/>
              </a:lnSpc>
              <a:spcBef>
                <a:spcPts val="236"/>
              </a:spcBef>
              <a:buFont typeface="Arial" panose="020B0604020202020204" pitchFamily="34" charset="0"/>
              <a:buChar char="•"/>
              <a:defRPr sz="9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6095" indent="-108014" algn="l" defTabSz="432054" rtl="0" eaLnBrk="1" latinLnBrk="0" hangingPunct="1">
              <a:lnSpc>
                <a:spcPct val="90000"/>
              </a:lnSpc>
              <a:spcBef>
                <a:spcPts val="236"/>
              </a:spcBef>
              <a:buFont typeface="Arial" panose="020B0604020202020204" pitchFamily="34" charset="0"/>
              <a:buChar char="•"/>
              <a:defRPr sz="8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72122" indent="-108014" algn="l" defTabSz="432054" rtl="0" eaLnBrk="1" latinLnBrk="0" hangingPunct="1">
              <a:lnSpc>
                <a:spcPct val="90000"/>
              </a:lnSpc>
              <a:spcBef>
                <a:spcPts val="236"/>
              </a:spcBef>
              <a:buFont typeface="Arial" panose="020B0604020202020204" pitchFamily="34" charset="0"/>
              <a:buChar char="•"/>
              <a:defRPr sz="8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88149" indent="-108014" algn="l" defTabSz="432054" rtl="0" eaLnBrk="1" latinLnBrk="0" hangingPunct="1">
              <a:lnSpc>
                <a:spcPct val="90000"/>
              </a:lnSpc>
              <a:spcBef>
                <a:spcPts val="236"/>
              </a:spcBef>
              <a:buFont typeface="Arial" panose="020B0604020202020204" pitchFamily="34" charset="0"/>
              <a:buChar char="•"/>
              <a:defRPr sz="8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04176" indent="-108014" algn="l" defTabSz="432054" rtl="0" eaLnBrk="1" latinLnBrk="0" hangingPunct="1">
              <a:lnSpc>
                <a:spcPct val="90000"/>
              </a:lnSpc>
              <a:spcBef>
                <a:spcPts val="236"/>
              </a:spcBef>
              <a:buFont typeface="Arial" panose="020B0604020202020204" pitchFamily="34" charset="0"/>
              <a:buChar char="•"/>
              <a:defRPr sz="8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0203" indent="-108014" algn="l" defTabSz="432054" rtl="0" eaLnBrk="1" latinLnBrk="0" hangingPunct="1">
              <a:lnSpc>
                <a:spcPct val="90000"/>
              </a:lnSpc>
              <a:spcBef>
                <a:spcPts val="236"/>
              </a:spcBef>
              <a:buFont typeface="Arial" panose="020B0604020202020204" pitchFamily="34" charset="0"/>
              <a:buChar char="•"/>
              <a:defRPr sz="8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36230" indent="-108014" algn="l" defTabSz="432054" rtl="0" eaLnBrk="1" latinLnBrk="0" hangingPunct="1">
              <a:lnSpc>
                <a:spcPct val="90000"/>
              </a:lnSpc>
              <a:spcBef>
                <a:spcPts val="236"/>
              </a:spcBef>
              <a:buFont typeface="Arial" panose="020B0604020202020204" pitchFamily="34" charset="0"/>
              <a:buChar char="•"/>
              <a:defRPr sz="8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altLang="en-US" sz="400" b="1" dirty="0"/>
              <a:t>1. </a:t>
            </a:r>
            <a:r>
              <a:rPr lang="en-US" altLang="en-US" sz="400" dirty="0"/>
              <a:t>Armstrong N, et al. </a:t>
            </a:r>
            <a:r>
              <a:rPr lang="en-US" altLang="en-US" sz="400" i="1" dirty="0"/>
              <a:t>Clin Epidemiol</a:t>
            </a:r>
            <a:r>
              <a:rPr lang="en-US" altLang="en-US" sz="400" dirty="0"/>
              <a:t>. 2019:11;543-561</a:t>
            </a:r>
            <a:r>
              <a:rPr lang="en-US" sz="400" dirty="0"/>
              <a:t>. </a:t>
            </a:r>
            <a:r>
              <a:rPr lang="en-US" sz="400" b="1" dirty="0"/>
              <a:t>2.</a:t>
            </a:r>
            <a:r>
              <a:rPr lang="en-US" sz="400" dirty="0"/>
              <a:t> </a:t>
            </a:r>
            <a:r>
              <a:rPr lang="en-US" sz="400" dirty="0" err="1"/>
              <a:t>Meynard</a:t>
            </a:r>
            <a:r>
              <a:rPr lang="en-US" sz="400" dirty="0"/>
              <a:t> G, et al. </a:t>
            </a:r>
            <a:r>
              <a:rPr lang="en-US" sz="400" i="1" dirty="0"/>
              <a:t>Oncol Rep</a:t>
            </a:r>
            <a:r>
              <a:rPr lang="en-US" sz="400" dirty="0"/>
              <a:t>. 2017;37:1573-1578. </a:t>
            </a:r>
            <a:br>
              <a:rPr lang="en-US" sz="400" dirty="0"/>
            </a:br>
            <a:r>
              <a:rPr lang="en-US" sz="400" b="1" dirty="0"/>
              <a:t>3.</a:t>
            </a:r>
            <a:r>
              <a:rPr lang="en-US" sz="400" dirty="0"/>
              <a:t> Fasching PA, et al. SABCS 2017. Abstract PD1-02. </a:t>
            </a:r>
            <a:r>
              <a:rPr lang="en-US" sz="400" b="1" dirty="0"/>
              <a:t>4. </a:t>
            </a:r>
            <a:r>
              <a:rPr lang="en-US" sz="400" dirty="0"/>
              <a:t>O'Shaughnessy J, et al. </a:t>
            </a:r>
            <a:r>
              <a:rPr lang="en-US" sz="400" i="1" dirty="0"/>
              <a:t>Breast Cancer Res</a:t>
            </a:r>
            <a:r>
              <a:rPr lang="en-US" sz="400" dirty="0"/>
              <a:t>. 2020;22:114. </a:t>
            </a:r>
            <a:r>
              <a:rPr lang="en-US" sz="400" b="1" dirty="0"/>
              <a:t>5. </a:t>
            </a:r>
            <a:r>
              <a:rPr lang="en-US" sz="400" dirty="0"/>
              <a:t>Giordano SH. </a:t>
            </a:r>
            <a:r>
              <a:rPr lang="en-US" sz="400" i="1" dirty="0"/>
              <a:t>N </a:t>
            </a:r>
            <a:r>
              <a:rPr lang="en-US" sz="400" i="1" dirty="0" err="1"/>
              <a:t>Engl</a:t>
            </a:r>
            <a:r>
              <a:rPr lang="en-US" sz="400" i="1" dirty="0"/>
              <a:t> J Med. </a:t>
            </a:r>
            <a:r>
              <a:rPr lang="en-US" sz="400" dirty="0"/>
              <a:t>2018 Jun 14;378(24):2311-2320. </a:t>
            </a:r>
            <a:r>
              <a:rPr lang="en-US" sz="400" b="1" dirty="0"/>
              <a:t>6.</a:t>
            </a:r>
            <a:r>
              <a:rPr lang="en-US" sz="400" dirty="0"/>
              <a:t> </a:t>
            </a:r>
            <a:r>
              <a:rPr lang="en-US" sz="400" dirty="0" err="1"/>
              <a:t>Arpino</a:t>
            </a:r>
            <a:r>
              <a:rPr lang="en-US" sz="400" dirty="0"/>
              <a:t> G, et al. </a:t>
            </a:r>
            <a:r>
              <a:rPr lang="en-US" sz="400" i="1" dirty="0"/>
              <a:t>BMC Cancer. </a:t>
            </a:r>
            <a:r>
              <a:rPr lang="en-US" sz="400" dirty="0"/>
              <a:t>2016 Nov 29;16(1):924. </a:t>
            </a:r>
            <a:r>
              <a:rPr lang="en-US" sz="400" b="1" dirty="0"/>
              <a:t>7.</a:t>
            </a:r>
            <a:r>
              <a:rPr lang="en-US" sz="400" dirty="0"/>
              <a:t> Kim R, et al. Poster P5-08-28. SABCS 2016. </a:t>
            </a:r>
            <a:r>
              <a:rPr lang="en-US" sz="400" b="1" dirty="0"/>
              <a:t>8. </a:t>
            </a:r>
            <a:r>
              <a:rPr lang="en-US" sz="400" dirty="0"/>
              <a:t>Godet I, et al.</a:t>
            </a:r>
            <a:r>
              <a:rPr lang="en-US" sz="400" i="1" dirty="0"/>
              <a:t> </a:t>
            </a:r>
            <a:r>
              <a:rPr lang="en-US" sz="400" i="1" dirty="0" err="1"/>
              <a:t>Integr</a:t>
            </a:r>
            <a:r>
              <a:rPr lang="en-US" sz="400" i="1" dirty="0"/>
              <a:t> Cancer Sci </a:t>
            </a:r>
            <a:r>
              <a:rPr lang="en-US" sz="400" i="1" dirty="0" err="1"/>
              <a:t>Ther</a:t>
            </a:r>
            <a:r>
              <a:rPr lang="en-US" sz="400" dirty="0"/>
              <a:t>. 2017 Feb;4(1). doi:10.15761/ICST.1000228.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4215" y="213664"/>
            <a:ext cx="3086003" cy="159844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defTabSz="432054"/>
            <a:r>
              <a:rPr lang="ru-RU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Дополнительные гены предрасположенности к раку молочной железы</a:t>
            </a:r>
            <a:r>
              <a:rPr lang="ru-RU" sz="756" baseline="30000" dirty="0">
                <a:solidFill>
                  <a:prstClr val="black"/>
                </a:solidFill>
                <a:latin typeface="Arial"/>
              </a:rPr>
              <a:t>1,2</a:t>
            </a: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860145" y="502574"/>
          <a:ext cx="4310036" cy="2214775"/>
        </p:xfrm>
        <a:graphic>
          <a:graphicData uri="http://schemas.openxmlformats.org/drawingml/2006/table">
            <a:tbl>
              <a:tblPr/>
              <a:tblGrid>
                <a:gridCol w="7027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67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94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310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68485">
                <a:tc>
                  <a:txBody>
                    <a:bodyPr/>
                    <a:lstStyle/>
                    <a:p>
                      <a:pPr marL="0" marR="0" indent="88900"/>
                      <a:r>
                        <a:rPr lang="ru-RU" sz="600" b="1">
                          <a:solidFill>
                            <a:srgbClr val="FFFFFF"/>
                          </a:solidFill>
                          <a:latin typeface="Arial"/>
                        </a:rPr>
                        <a:t>Ген или Локус</a:t>
                      </a:r>
                    </a:p>
                  </a:txBody>
                  <a:tcPr marL="0" marR="0" marT="0" marB="0" anchor="ctr">
                    <a:solidFill>
                      <a:srgbClr val="00A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/>
                      <a:r>
                        <a:rPr lang="ru-RU" sz="600" b="1">
                          <a:solidFill>
                            <a:srgbClr val="FFFFFF"/>
                          </a:solidFill>
                          <a:latin typeface="Arial"/>
                        </a:rPr>
                        <a:t>Описание</a:t>
                      </a:r>
                    </a:p>
                  </a:txBody>
                  <a:tcPr marL="0" marR="0" marT="0" marB="0" anchor="ctr">
                    <a:solidFill>
                      <a:srgbClr val="00A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/>
                      <a:r>
                        <a:rPr lang="ru-RU" sz="600" b="1">
                          <a:solidFill>
                            <a:srgbClr val="FFFFFF"/>
                          </a:solidFill>
                          <a:latin typeface="Arial"/>
                        </a:rPr>
                        <a:t>Синдром</a:t>
                      </a:r>
                    </a:p>
                  </a:txBody>
                  <a:tcPr marL="0" marR="0" marT="0" marB="0" anchor="ctr">
                    <a:solidFill>
                      <a:srgbClr val="00A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/>
                      <a:r>
                        <a:rPr lang="ru-RU" sz="600" b="1">
                          <a:solidFill>
                            <a:srgbClr val="FFFFFF"/>
                          </a:solidFill>
                          <a:latin typeface="Arial"/>
                        </a:rPr>
                        <a:t>Риск рака молочной железы</a:t>
                      </a:r>
                    </a:p>
                  </a:txBody>
                  <a:tcPr marL="0" marR="0" marT="0" marB="0" anchor="ctr">
                    <a:solidFill>
                      <a:srgbClr val="00AD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3924">
                <a:tc gridSpan="4">
                  <a:txBody>
                    <a:bodyPr/>
                    <a:lstStyle/>
                    <a:p>
                      <a:pPr marL="0" marR="0" indent="88900"/>
                      <a:r>
                        <a:rPr lang="ru-RU" sz="600" b="1" i="1">
                          <a:solidFill>
                            <a:srgbClr val="FFFFFF"/>
                          </a:solidFill>
                          <a:latin typeface="Arial"/>
                        </a:rPr>
                        <a:t>Гены с высокой пенетрантностью</a:t>
                      </a:r>
                    </a:p>
                  </a:txBody>
                  <a:tcPr marL="0" marR="0" marT="0" marB="0" anchor="ctr">
                    <a:solidFill>
                      <a:srgbClr val="1F19B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sz="140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sz="140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sz="140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2805">
                <a:tc>
                  <a:txBody>
                    <a:bodyPr/>
                    <a:lstStyle/>
                    <a:p>
                      <a:pPr marL="0" marR="0" indent="88900"/>
                      <a:r>
                        <a:rPr lang="ru-RU" sz="500" b="1" i="1">
                          <a:latin typeface="Arial"/>
                        </a:rPr>
                        <a:t>TP53</a:t>
                      </a:r>
                    </a:p>
                  </a:txBody>
                  <a:tcPr marL="0" marR="0" marT="0" marB="0" anchor="ctr">
                    <a:solidFill>
                      <a:srgbClr val="E6ED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/>
                      <a:r>
                        <a:rPr lang="ru-RU" sz="500">
                          <a:latin typeface="Arial"/>
                        </a:rPr>
                        <a:t>Решающее значение для регуляции роста клеток</a:t>
                      </a:r>
                    </a:p>
                  </a:txBody>
                  <a:tcPr marL="0" marR="0" marT="0" marB="0" anchor="ctr">
                    <a:solidFill>
                      <a:srgbClr val="E6ED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/>
                      <a:r>
                        <a:rPr lang="ru-RU" sz="500" dirty="0">
                          <a:latin typeface="Arial"/>
                        </a:rPr>
                        <a:t>Синдром Ли-</a:t>
                      </a:r>
                      <a:r>
                        <a:rPr lang="ru-RU" sz="500" dirty="0" err="1">
                          <a:latin typeface="Arial"/>
                        </a:rPr>
                        <a:t>Фраумени</a:t>
                      </a:r>
                      <a:endParaRPr lang="ru-RU" sz="500" dirty="0">
                        <a:latin typeface="Arial"/>
                      </a:endParaRPr>
                    </a:p>
                  </a:txBody>
                  <a:tcPr marL="0" marR="0" marT="0" marB="0" anchor="ctr">
                    <a:solidFill>
                      <a:srgbClr val="E6ED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/>
                      <a:r>
                        <a:rPr lang="ru-RU" sz="500">
                          <a:latin typeface="Arial"/>
                        </a:rPr>
                        <a:t>Пожизненный риск до 90%</a:t>
                      </a:r>
                    </a:p>
                  </a:txBody>
                  <a:tcPr marL="0" marR="0" marT="0" marB="0" anchor="ctr">
                    <a:solidFill>
                      <a:srgbClr val="E6ED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7606">
                <a:tc>
                  <a:txBody>
                    <a:bodyPr/>
                    <a:lstStyle/>
                    <a:p>
                      <a:pPr marL="0" marR="0" indent="88900"/>
                      <a:r>
                        <a:rPr lang="ru-RU" sz="500" b="1" i="1">
                          <a:latin typeface="Arial"/>
                        </a:rPr>
                        <a:t>PTEN</a:t>
                      </a:r>
                    </a:p>
                  </a:txBody>
                  <a:tcPr marL="0" marR="0" marT="0" marB="0" anchor="ctr">
                    <a:solidFill>
                      <a:srgbClr val="CAD9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/>
                      <a:r>
                        <a:rPr lang="ru-RU" sz="500">
                          <a:latin typeface="Arial"/>
                        </a:rPr>
                        <a:t>Дисфункция приводит к неспособности активировать остановку клеточного цикла и апоптоз</a:t>
                      </a:r>
                    </a:p>
                  </a:txBody>
                  <a:tcPr marL="0" marR="0" marT="0" marB="0" anchor="ctr">
                    <a:solidFill>
                      <a:srgbClr val="CAD9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/>
                      <a:r>
                        <a:rPr lang="ru-RU" sz="500">
                          <a:latin typeface="Arial"/>
                        </a:rPr>
                        <a:t>Синдром Каудена</a:t>
                      </a:r>
                    </a:p>
                  </a:txBody>
                  <a:tcPr marL="0" marR="0" marT="0" marB="0" anchor="ctr">
                    <a:solidFill>
                      <a:srgbClr val="CAD9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/>
                      <a:r>
                        <a:rPr lang="ru-RU" sz="500">
                          <a:latin typeface="Arial"/>
                        </a:rPr>
                        <a:t>Пожизненный риск до 50%</a:t>
                      </a:r>
                    </a:p>
                  </a:txBody>
                  <a:tcPr marL="0" marR="0" marT="0" marB="0" anchor="ctr">
                    <a:solidFill>
                      <a:srgbClr val="CAD9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2408">
                <a:tc>
                  <a:txBody>
                    <a:bodyPr/>
                    <a:lstStyle/>
                    <a:p>
                      <a:pPr marL="0" marR="0" indent="88900"/>
                      <a:r>
                        <a:rPr lang="ru-RU" sz="500" b="1" i="1">
                          <a:latin typeface="Arial"/>
                        </a:rPr>
                        <a:t>STK11</a:t>
                      </a:r>
                    </a:p>
                  </a:txBody>
                  <a:tcPr marL="0" marR="0" marT="0" marB="0" anchor="ctr">
                    <a:solidFill>
                      <a:srgbClr val="E6ED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/>
                      <a:r>
                        <a:rPr lang="ru-RU" sz="500">
                          <a:latin typeface="Arial"/>
                        </a:rPr>
                        <a:t>Участвует в связывании мембран и апоптозе; отрицательно регулирует метаболический путь мишени рапамицина в клетках</a:t>
                      </a:r>
                    </a:p>
                  </a:txBody>
                  <a:tcPr marL="0" marR="0" marT="0" marB="0" anchor="ctr">
                    <a:solidFill>
                      <a:srgbClr val="E6ED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/>
                      <a:r>
                        <a:rPr lang="ru-RU" sz="500">
                          <a:latin typeface="Arial"/>
                        </a:rPr>
                        <a:t>Синдром Пейтца-Егерса</a:t>
                      </a:r>
                    </a:p>
                  </a:txBody>
                  <a:tcPr marL="0" marR="0" marT="0" marB="0" anchor="ctr">
                    <a:solidFill>
                      <a:srgbClr val="E6ED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/>
                      <a:r>
                        <a:rPr lang="ru-RU" sz="500">
                          <a:latin typeface="Arial"/>
                        </a:rPr>
                        <a:t>Пожизненный риск до 50%</a:t>
                      </a:r>
                    </a:p>
                  </a:txBody>
                  <a:tcPr marL="0" marR="0" marT="0" marB="0" anchor="ctr">
                    <a:solidFill>
                      <a:srgbClr val="E6ED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7446">
                <a:tc>
                  <a:txBody>
                    <a:bodyPr/>
                    <a:lstStyle/>
                    <a:p>
                      <a:pPr marL="0" marR="0" indent="88900"/>
                      <a:r>
                        <a:rPr lang="ru-RU" sz="500" b="1" i="1">
                          <a:latin typeface="Arial"/>
                        </a:rPr>
                        <a:t>CDH1</a:t>
                      </a:r>
                    </a:p>
                  </a:txBody>
                  <a:tcPr marL="0" marR="0" marT="0" marB="0" anchor="ctr">
                    <a:solidFill>
                      <a:srgbClr val="CAD9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/>
                      <a:r>
                        <a:rPr lang="ru-RU" sz="500" dirty="0">
                          <a:latin typeface="Arial"/>
                        </a:rPr>
                        <a:t>Молекула межклеточной адгезии экспрессируется в соединениях между эпителиальными клетками</a:t>
                      </a:r>
                    </a:p>
                  </a:txBody>
                  <a:tcPr marL="0" marR="0" marT="0" marB="0" anchor="ctr">
                    <a:solidFill>
                      <a:srgbClr val="CAD9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/>
                      <a:r>
                        <a:rPr lang="ru-RU" sz="500">
                          <a:latin typeface="Arial"/>
                        </a:rPr>
                        <a:t>Наследственный диффузный рак желудка</a:t>
                      </a:r>
                    </a:p>
                  </a:txBody>
                  <a:tcPr marL="0" marR="0" marT="0" marB="0" anchor="ctr">
                    <a:solidFill>
                      <a:srgbClr val="CAD9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/>
                      <a:r>
                        <a:rPr lang="ru-RU" sz="500">
                          <a:latin typeface="Arial"/>
                        </a:rPr>
                        <a:t>Пожизненный риск до 39%</a:t>
                      </a:r>
                    </a:p>
                  </a:txBody>
                  <a:tcPr marL="0" marR="0" marT="0" marB="0" anchor="ctr">
                    <a:solidFill>
                      <a:srgbClr val="CAD9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1044">
                <a:tc gridSpan="4">
                  <a:txBody>
                    <a:bodyPr/>
                    <a:lstStyle/>
                    <a:p>
                      <a:pPr marL="0" marR="0" indent="88900"/>
                      <a:r>
                        <a:rPr lang="ru-RU" sz="600" b="1" i="1" dirty="0">
                          <a:solidFill>
                            <a:srgbClr val="FFFFFF"/>
                          </a:solidFill>
                          <a:latin typeface="Arial"/>
                        </a:rPr>
                        <a:t>Умеренно пенетрантные гены</a:t>
                      </a:r>
                    </a:p>
                  </a:txBody>
                  <a:tcPr marL="0" marR="0" marT="0" marB="0" anchor="ctr">
                    <a:solidFill>
                      <a:srgbClr val="1F19B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sz="140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sz="140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sz="140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7606">
                <a:tc>
                  <a:txBody>
                    <a:bodyPr/>
                    <a:lstStyle/>
                    <a:p>
                      <a:pPr marL="0" marR="0" indent="88900"/>
                      <a:r>
                        <a:rPr lang="ru-RU" sz="500" b="1" i="1">
                          <a:latin typeface="Arial"/>
                        </a:rPr>
                        <a:t>CHEK2</a:t>
                      </a:r>
                    </a:p>
                  </a:txBody>
                  <a:tcPr marL="0" marR="0" marT="0" marB="0" anchor="ctr">
                    <a:solidFill>
                      <a:srgbClr val="CAD9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/>
                      <a:r>
                        <a:rPr lang="ru-RU" sz="500" dirty="0">
                          <a:latin typeface="Arial"/>
                        </a:rPr>
                        <a:t>Кодирует STK, активируемую в ответ на ДР ДНК; </a:t>
                      </a:r>
                      <a:r>
                        <a:rPr lang="ru-RU" sz="500" dirty="0" err="1">
                          <a:latin typeface="Arial"/>
                        </a:rPr>
                        <a:t>фосфорилирует</a:t>
                      </a:r>
                      <a:r>
                        <a:rPr lang="ru-RU" sz="500" i="1" dirty="0">
                          <a:latin typeface="Arial"/>
                        </a:rPr>
                        <a:t> BRCA1</a:t>
                      </a:r>
                    </a:p>
                  </a:txBody>
                  <a:tcPr marL="0" marR="0" marT="0" marB="0" anchor="ctr">
                    <a:solidFill>
                      <a:srgbClr val="CAD9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/>
                      <a:r>
                        <a:rPr lang="ru-RU" sz="500">
                          <a:latin typeface="Arial"/>
                        </a:rPr>
                        <a:t>Связанный с </a:t>
                      </a:r>
                      <a:r>
                        <a:rPr lang="ru-RU" sz="500" i="1">
                          <a:latin typeface="Arial"/>
                        </a:rPr>
                        <a:t>CHEK2</a:t>
                      </a:r>
                    </a:p>
                  </a:txBody>
                  <a:tcPr marL="0" marR="0" marT="0" marB="0" anchor="ctr">
                    <a:solidFill>
                      <a:srgbClr val="CAD9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/>
                      <a:r>
                        <a:rPr lang="ru-RU" sz="500">
                          <a:latin typeface="Arial"/>
                        </a:rPr>
                        <a:t>Пожизненный риск до 37%</a:t>
                      </a:r>
                    </a:p>
                  </a:txBody>
                  <a:tcPr marL="0" marR="0" marT="0" marB="0" anchor="ctr">
                    <a:solidFill>
                      <a:srgbClr val="CAD9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2408">
                <a:tc>
                  <a:txBody>
                    <a:bodyPr/>
                    <a:lstStyle/>
                    <a:p>
                      <a:pPr marL="0" marR="0" indent="88900"/>
                      <a:r>
                        <a:rPr lang="ru-RU" sz="500" b="1" i="1">
                          <a:latin typeface="Arial"/>
                        </a:rPr>
                        <a:t>PALB2</a:t>
                      </a:r>
                    </a:p>
                  </a:txBody>
                  <a:tcPr marL="0" marR="0" marT="0" marB="0" anchor="ctr">
                    <a:solidFill>
                      <a:srgbClr val="E6ED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/>
                      <a:r>
                        <a:rPr lang="ru-RU" sz="500" dirty="0">
                          <a:latin typeface="Arial"/>
                        </a:rPr>
                        <a:t>Кодирует белок, который взаимодействует с </a:t>
                      </a:r>
                      <a:r>
                        <a:rPr lang="ru-RU" sz="500" i="1" dirty="0">
                          <a:latin typeface="Arial"/>
                        </a:rPr>
                        <a:t>BRCA2</a:t>
                      </a:r>
                      <a:r>
                        <a:rPr lang="ru-RU" sz="500" dirty="0">
                          <a:latin typeface="Arial"/>
                        </a:rPr>
                        <a:t> во время гомологичной рекомбинации и репарации ДР</a:t>
                      </a:r>
                    </a:p>
                  </a:txBody>
                  <a:tcPr marL="0" marR="0" marT="0" marB="0" anchor="ctr">
                    <a:solidFill>
                      <a:srgbClr val="E6ED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/>
                      <a:r>
                        <a:rPr lang="ru-RU" sz="500">
                          <a:latin typeface="Arial"/>
                        </a:rPr>
                        <a:t>Связанный с </a:t>
                      </a:r>
                      <a:r>
                        <a:rPr lang="ru-RU" sz="500" i="1">
                          <a:latin typeface="Arial"/>
                        </a:rPr>
                        <a:t>PALB2</a:t>
                      </a:r>
                    </a:p>
                  </a:txBody>
                  <a:tcPr marL="0" marR="0" marT="0" marB="0" anchor="ctr">
                    <a:solidFill>
                      <a:srgbClr val="E6ED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/>
                      <a:r>
                        <a:rPr lang="ru-RU" sz="500">
                          <a:latin typeface="Arial"/>
                        </a:rPr>
                        <a:t>Пожизненный риск до 35%</a:t>
                      </a:r>
                    </a:p>
                  </a:txBody>
                  <a:tcPr marL="0" marR="0" marT="0" marB="0" anchor="ctr">
                    <a:solidFill>
                      <a:srgbClr val="E6ED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4164">
                <a:tc>
                  <a:txBody>
                    <a:bodyPr/>
                    <a:lstStyle/>
                    <a:p>
                      <a:pPr marL="0" marR="0" indent="88900"/>
                      <a:r>
                        <a:rPr lang="ru-RU" sz="500" b="1" i="1">
                          <a:latin typeface="Arial"/>
                        </a:rPr>
                        <a:t>ATM</a:t>
                      </a:r>
                    </a:p>
                  </a:txBody>
                  <a:tcPr marL="0" marR="0" marT="0" marB="0" anchor="ctr">
                    <a:solidFill>
                      <a:srgbClr val="CAD9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/>
                      <a:r>
                        <a:rPr lang="ru-RU" sz="500">
                          <a:latin typeface="Arial"/>
                        </a:rPr>
                        <a:t>Ключевой момент в репарации ДР</a:t>
                      </a:r>
                    </a:p>
                  </a:txBody>
                  <a:tcPr marL="0" marR="0" marT="0" marB="0" anchor="ctr">
                    <a:solidFill>
                      <a:srgbClr val="CAD9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/>
                      <a:r>
                        <a:rPr lang="ru-RU" sz="500" dirty="0">
                          <a:latin typeface="Arial"/>
                        </a:rPr>
                        <a:t>Связанный с </a:t>
                      </a:r>
                      <a:r>
                        <a:rPr lang="ru-RU" sz="500" i="1" dirty="0">
                          <a:latin typeface="Arial"/>
                        </a:rPr>
                        <a:t>ATM</a:t>
                      </a:r>
                    </a:p>
                  </a:txBody>
                  <a:tcPr marL="0" marR="0" marT="0" marB="0" anchor="ctr">
                    <a:solidFill>
                      <a:srgbClr val="CAD9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/>
                      <a:r>
                        <a:rPr lang="ru-RU" sz="500">
                          <a:latin typeface="Arial"/>
                        </a:rPr>
                        <a:t>До 5 раз выше риск</a:t>
                      </a:r>
                    </a:p>
                  </a:txBody>
                  <a:tcPr marL="0" marR="0" marT="0" marB="0" anchor="ctr">
                    <a:solidFill>
                      <a:srgbClr val="CAD9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32484">
                <a:tc>
                  <a:txBody>
                    <a:bodyPr/>
                    <a:lstStyle/>
                    <a:p>
                      <a:pPr marL="0" marR="0" indent="88900"/>
                      <a:r>
                        <a:rPr lang="ru-RU" sz="500" b="1" i="1">
                          <a:latin typeface="Arial"/>
                        </a:rPr>
                        <a:t>BRIP1</a:t>
                      </a:r>
                    </a:p>
                  </a:txBody>
                  <a:tcPr marL="0" marR="0" marT="0" marB="0" anchor="ctr">
                    <a:solidFill>
                      <a:srgbClr val="E6ED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/>
                      <a:r>
                        <a:rPr lang="ru-RU" sz="500">
                          <a:latin typeface="Arial"/>
                        </a:rPr>
                        <a:t>Кодирует партнера по связыванию </a:t>
                      </a:r>
                      <a:r>
                        <a:rPr lang="ru-RU" sz="500" i="1">
                          <a:latin typeface="Arial"/>
                        </a:rPr>
                        <a:t>BRCA1</a:t>
                      </a:r>
                    </a:p>
                  </a:txBody>
                  <a:tcPr marL="0" marR="0" marT="0" marB="0" anchor="ctr">
                    <a:solidFill>
                      <a:srgbClr val="E6ED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/>
                      <a:r>
                        <a:rPr lang="ru-RU" sz="500">
                          <a:latin typeface="Arial"/>
                        </a:rPr>
                        <a:t>Связанный с </a:t>
                      </a:r>
                      <a:r>
                        <a:rPr lang="ru-RU" sz="500" i="1">
                          <a:latin typeface="Arial"/>
                        </a:rPr>
                        <a:t>BRIP1</a:t>
                      </a:r>
                    </a:p>
                  </a:txBody>
                  <a:tcPr marL="0" marR="0" marT="0" marB="0" anchor="ctr">
                    <a:solidFill>
                      <a:srgbClr val="E6ED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/>
                      <a:r>
                        <a:rPr lang="ru-RU" sz="500" dirty="0">
                          <a:latin typeface="Arial"/>
                        </a:rPr>
                        <a:t>До 2 раз выше риск</a:t>
                      </a:r>
                    </a:p>
                  </a:txBody>
                  <a:tcPr marL="0" marR="0" marT="0" marB="0" anchor="ctr">
                    <a:solidFill>
                      <a:srgbClr val="E6ED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107004" y="2894034"/>
            <a:ext cx="3123214" cy="178565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defTabSz="432054"/>
            <a:r>
              <a:rPr lang="ru-RU" sz="378" i="1" dirty="0">
                <a:solidFill>
                  <a:srgbClr val="181818"/>
                </a:solidFill>
                <a:latin typeface="Arial"/>
              </a:rPr>
              <a:t>ATM</a:t>
            </a:r>
            <a:r>
              <a:rPr lang="ru-RU" sz="378" dirty="0">
                <a:solidFill>
                  <a:srgbClr val="181818"/>
                </a:solidFill>
                <a:latin typeface="Arial"/>
              </a:rPr>
              <a:t> = атаксия-телеангиэктазия с мутацией; </a:t>
            </a:r>
            <a:r>
              <a:rPr lang="ru-RU" sz="378" i="1" dirty="0">
                <a:solidFill>
                  <a:srgbClr val="181818"/>
                </a:solidFill>
                <a:latin typeface="Arial"/>
              </a:rPr>
              <a:t>BRCA</a:t>
            </a:r>
            <a:r>
              <a:rPr lang="ru-RU" sz="378" dirty="0">
                <a:solidFill>
                  <a:srgbClr val="181818"/>
                </a:solidFill>
                <a:latin typeface="Arial"/>
              </a:rPr>
              <a:t> = ген предрасположенности к раку молочной железы; </a:t>
            </a:r>
            <a:r>
              <a:rPr lang="ru-RU" sz="378" i="1" dirty="0">
                <a:solidFill>
                  <a:srgbClr val="181818"/>
                </a:solidFill>
                <a:latin typeface="Arial"/>
              </a:rPr>
              <a:t>BRIP1</a:t>
            </a:r>
            <a:r>
              <a:rPr lang="ru-RU" sz="378" dirty="0">
                <a:solidFill>
                  <a:srgbClr val="181818"/>
                </a:solidFill>
                <a:latin typeface="Arial"/>
              </a:rPr>
              <a:t> = белок 1, взаимодействующий с </a:t>
            </a:r>
            <a:r>
              <a:rPr lang="ru-RU" sz="378" i="1" dirty="0">
                <a:solidFill>
                  <a:srgbClr val="181818"/>
                </a:solidFill>
                <a:latin typeface="Arial"/>
              </a:rPr>
              <a:t>BRCA1</a:t>
            </a:r>
            <a:r>
              <a:rPr lang="ru-RU" sz="378" dirty="0">
                <a:solidFill>
                  <a:srgbClr val="181818"/>
                </a:solidFill>
                <a:latin typeface="Arial"/>
              </a:rPr>
              <a:t>; </a:t>
            </a:r>
            <a:r>
              <a:rPr lang="ru-RU" sz="378" i="1" dirty="0">
                <a:solidFill>
                  <a:srgbClr val="181818"/>
                </a:solidFill>
                <a:latin typeface="Arial"/>
              </a:rPr>
              <a:t>CDH1 </a:t>
            </a:r>
            <a:r>
              <a:rPr lang="ru-RU" sz="378" dirty="0">
                <a:solidFill>
                  <a:srgbClr val="181818"/>
                </a:solidFill>
                <a:latin typeface="Arial"/>
              </a:rPr>
              <a:t>= кадгерин 1; </a:t>
            </a:r>
            <a:r>
              <a:rPr lang="ru-RU" sz="378" i="1" dirty="0">
                <a:solidFill>
                  <a:srgbClr val="181818"/>
                </a:solidFill>
                <a:latin typeface="Arial"/>
              </a:rPr>
              <a:t>CHEK2</a:t>
            </a:r>
            <a:r>
              <a:rPr lang="ru-RU" sz="378" dirty="0">
                <a:solidFill>
                  <a:srgbClr val="181818"/>
                </a:solidFill>
                <a:latin typeface="Arial"/>
              </a:rPr>
              <a:t> = киназа 2 контрольной точки; ДР = двухцепочечный разрыв; </a:t>
            </a:r>
            <a:r>
              <a:rPr lang="ru-RU" sz="378" i="1" dirty="0">
                <a:solidFill>
                  <a:srgbClr val="181818"/>
                </a:solidFill>
                <a:latin typeface="Arial"/>
              </a:rPr>
              <a:t>PALB2</a:t>
            </a:r>
            <a:r>
              <a:rPr lang="ru-RU" sz="378" dirty="0">
                <a:solidFill>
                  <a:srgbClr val="181818"/>
                </a:solidFill>
                <a:latin typeface="Arial"/>
              </a:rPr>
              <a:t> = партнер и локализатор </a:t>
            </a:r>
            <a:r>
              <a:rPr lang="ru-RU" sz="378" i="1" dirty="0">
                <a:solidFill>
                  <a:srgbClr val="181818"/>
                </a:solidFill>
                <a:latin typeface="Arial"/>
              </a:rPr>
              <a:t>BRCA2</a:t>
            </a:r>
            <a:r>
              <a:rPr lang="ru-RU" sz="378" dirty="0">
                <a:solidFill>
                  <a:srgbClr val="181818"/>
                </a:solidFill>
                <a:latin typeface="Arial"/>
              </a:rPr>
              <a:t>; </a:t>
            </a:r>
            <a:r>
              <a:rPr lang="ru-RU" sz="378" i="1" dirty="0">
                <a:solidFill>
                  <a:srgbClr val="181818"/>
                </a:solidFill>
                <a:latin typeface="Arial"/>
              </a:rPr>
              <a:t>PTEN</a:t>
            </a:r>
            <a:r>
              <a:rPr lang="ru-RU" sz="378" dirty="0">
                <a:solidFill>
                  <a:srgbClr val="181818"/>
                </a:solidFill>
                <a:latin typeface="Arial"/>
              </a:rPr>
              <a:t> = гомолог фосфатазы и тензина; </a:t>
            </a:r>
            <a:r>
              <a:rPr lang="ru-RU" sz="378" i="1" dirty="0">
                <a:solidFill>
                  <a:srgbClr val="181818"/>
                </a:solidFill>
                <a:latin typeface="Arial"/>
              </a:rPr>
              <a:t>STK11</a:t>
            </a:r>
            <a:r>
              <a:rPr lang="ru-RU" sz="378" dirty="0">
                <a:solidFill>
                  <a:srgbClr val="181818"/>
                </a:solidFill>
                <a:latin typeface="Arial"/>
              </a:rPr>
              <a:t> = серин/треонинкиназа 11; </a:t>
            </a:r>
            <a:r>
              <a:rPr lang="ru-RU" sz="378" i="1" dirty="0">
                <a:solidFill>
                  <a:srgbClr val="181818"/>
                </a:solidFill>
                <a:latin typeface="Arial"/>
              </a:rPr>
              <a:t>TP53</a:t>
            </a:r>
            <a:r>
              <a:rPr lang="ru-RU" sz="378" dirty="0">
                <a:solidFill>
                  <a:srgbClr val="181818"/>
                </a:solidFill>
                <a:latin typeface="Arial"/>
              </a:rPr>
              <a:t> = опухолевый белок 53.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48311A-CB03-942B-0B59-4977F06C0F0C}"/>
              </a:ext>
            </a:extLst>
          </p:cNvPr>
          <p:cNvSpPr txBox="1">
            <a:spLocks/>
          </p:cNvSpPr>
          <p:nvPr/>
        </p:nvSpPr>
        <p:spPr>
          <a:xfrm>
            <a:off x="-30758" y="3052797"/>
            <a:ext cx="5577839" cy="92333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800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65760" indent="-18288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Verdana" panose="020B0604030504040204" pitchFamily="34" charset="0"/>
              <a:buChar char="‒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8640" indent="-18288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Verdana" panose="020B0604030504040204" pitchFamily="34" charset="0"/>
              <a:buChar char="‒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300" b="1" i="0" u="none" strike="noStrike" kern="1200" cap="none" spc="0" normalizeH="0" baseline="0" noProof="0">
                <a:ln>
                  <a:noFill/>
                </a:ln>
                <a:solidFill>
                  <a:srgbClr val="F5F5F5">
                    <a:lumMod val="1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1. </a:t>
            </a:r>
            <a:r>
              <a:rPr kumimoji="0" lang="en-US" altLang="en-US" sz="300" b="0" i="0" u="none" strike="noStrike" kern="1200" cap="none" spc="0" normalizeH="0" baseline="0" noProof="0">
                <a:ln>
                  <a:noFill/>
                </a:ln>
                <a:solidFill>
                  <a:srgbClr val="F5F5F5">
                    <a:lumMod val="1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Economopoulou P, et al. </a:t>
            </a:r>
            <a:r>
              <a:rPr kumimoji="0" lang="en-US" altLang="en-US" sz="300" b="0" i="1" u="none" strike="noStrike" kern="1200" cap="none" spc="0" normalizeH="0" baseline="0" noProof="0">
                <a:ln>
                  <a:noFill/>
                </a:ln>
                <a:solidFill>
                  <a:srgbClr val="F5F5F5">
                    <a:lumMod val="1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Cancer Treat Rev</a:t>
            </a:r>
            <a:r>
              <a:rPr kumimoji="0" lang="en-US" altLang="en-US" sz="300" b="0" i="0" u="none" strike="noStrike" kern="1200" cap="none" spc="0" normalizeH="0" baseline="0" noProof="0">
                <a:ln>
                  <a:noFill/>
                </a:ln>
                <a:solidFill>
                  <a:srgbClr val="F5F5F5">
                    <a:lumMod val="1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 2015;41:1-8. </a:t>
            </a:r>
            <a:br>
              <a:rPr kumimoji="0" lang="en-US" altLang="en-US" sz="300" b="0" i="0" u="none" strike="noStrike" kern="1200" cap="none" spc="0" normalizeH="0" baseline="0" noProof="0">
                <a:ln>
                  <a:noFill/>
                </a:ln>
                <a:solidFill>
                  <a:srgbClr val="F5F5F5">
                    <a:lumMod val="1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US" altLang="en-US" sz="300" b="1" i="0" u="none" strike="noStrike" kern="1200" cap="none" spc="0" normalizeH="0" baseline="0" noProof="0">
                <a:ln>
                  <a:noFill/>
                </a:ln>
                <a:solidFill>
                  <a:srgbClr val="F5F5F5">
                    <a:lumMod val="1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2. </a:t>
            </a:r>
            <a:r>
              <a:rPr kumimoji="0" lang="en-US" altLang="en-US" sz="300" b="0" i="0" u="none" strike="noStrike" kern="1200" cap="none" spc="0" normalizeH="0" baseline="0" noProof="0">
                <a:ln>
                  <a:noFill/>
                </a:ln>
                <a:solidFill>
                  <a:srgbClr val="F5F5F5">
                    <a:lumMod val="1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Apostolou P, et al. </a:t>
            </a:r>
            <a:r>
              <a:rPr kumimoji="0" lang="en-US" altLang="en-US" sz="300" b="0" i="1" u="none" strike="noStrike" kern="1200" cap="none" spc="0" normalizeH="0" baseline="0" noProof="0">
                <a:ln>
                  <a:noFill/>
                </a:ln>
                <a:solidFill>
                  <a:srgbClr val="F5F5F5">
                    <a:lumMod val="1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Biomed Res Int</a:t>
            </a:r>
            <a:r>
              <a:rPr kumimoji="0" lang="en-US" altLang="en-US" sz="300" b="0" i="0" u="none" strike="noStrike" kern="1200" cap="none" spc="0" normalizeH="0" baseline="0" noProof="0">
                <a:ln>
                  <a:noFill/>
                </a:ln>
                <a:solidFill>
                  <a:srgbClr val="F5F5F5">
                    <a:lumMod val="1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 2013;2013:747318. </a:t>
            </a:r>
            <a:endParaRPr kumimoji="0" lang="en-US" altLang="en-US" sz="300" b="0" i="0" u="none" strike="noStrike" kern="1200" cap="none" spc="0" normalizeH="0" baseline="0" noProof="0" dirty="0">
              <a:ln>
                <a:noFill/>
              </a:ln>
              <a:solidFill>
                <a:srgbClr val="F5F5F5">
                  <a:lumMod val="1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9DF6D0E-3702-4998-9CD0-2259C78D3D6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4223" y="1555239"/>
            <a:ext cx="4607800" cy="1443233"/>
          </a:xfrm>
          <a:prstGeom prst="rect">
            <a:avLst/>
          </a:prstGeom>
          <a:noFill/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1C9DCC7D-C11E-4DBC-8666-946288009B22}"/>
              </a:ext>
            </a:extLst>
          </p:cNvPr>
          <p:cNvSpPr txBox="1">
            <a:spLocks/>
          </p:cNvSpPr>
          <p:nvPr/>
        </p:nvSpPr>
        <p:spPr bwMode="auto">
          <a:xfrm>
            <a:off x="258820" y="1"/>
            <a:ext cx="5350698" cy="589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21600" rIns="43163" bIns="21600" numCol="1" anchor="b" anchorCtr="0" compatLnSpc="1">
            <a:prstTxWarp prst="textNoShape">
              <a:avLst/>
            </a:prstTxWarp>
          </a:bodyPr>
          <a:lstStyle>
            <a:lvl1pPr algn="l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0D0D0D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algn="l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D0D0D"/>
                </a:solidFill>
                <a:latin typeface="Arial" pitchFamily="34" charset="0"/>
              </a:defRPr>
            </a:lvl2pPr>
            <a:lvl3pPr algn="l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D0D0D"/>
                </a:solidFill>
                <a:latin typeface="Arial" pitchFamily="34" charset="0"/>
              </a:defRPr>
            </a:lvl3pPr>
            <a:lvl4pPr algn="l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D0D0D"/>
                </a:solidFill>
                <a:latin typeface="Arial" pitchFamily="34" charset="0"/>
              </a:defRPr>
            </a:lvl4pPr>
            <a:lvl5pPr algn="l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D0D0D"/>
                </a:solidFill>
                <a:latin typeface="Arial" pitchFamily="34" charset="0"/>
              </a:defRPr>
            </a:lvl5pPr>
            <a:lvl6pPr marL="457200" algn="l" defTabSz="9128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D0D0D"/>
                </a:solidFill>
                <a:latin typeface="Calibri" pitchFamily="34" charset="0"/>
              </a:defRPr>
            </a:lvl6pPr>
            <a:lvl7pPr marL="914400" algn="l" defTabSz="9128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D0D0D"/>
                </a:solidFill>
                <a:latin typeface="Calibri" pitchFamily="34" charset="0"/>
              </a:defRPr>
            </a:lvl7pPr>
            <a:lvl8pPr marL="1371600" algn="l" defTabSz="9128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D0D0D"/>
                </a:solidFill>
                <a:latin typeface="Calibri" pitchFamily="34" charset="0"/>
              </a:defRPr>
            </a:lvl8pPr>
            <a:lvl9pPr marL="1828800" algn="l" defTabSz="9128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D0D0D"/>
                </a:solidFill>
                <a:latin typeface="Calibri" pitchFamily="34" charset="0"/>
              </a:defRPr>
            </a:lvl9pPr>
          </a:lstStyle>
          <a:p>
            <a:pPr algn="ctr" defTabSz="431304" eaLnBrk="1" hangingPunct="1">
              <a:defRPr/>
            </a:pPr>
            <a:r>
              <a:rPr lang="ru-RU" altLang="ru-RU" sz="1500" dirty="0">
                <a:solidFill>
                  <a:srgbClr val="002060"/>
                </a:solidFill>
                <a:ea typeface="+mn-ea"/>
                <a:cs typeface="Arial" panose="020B0604020202020204" pitchFamily="34" charset="0"/>
              </a:rPr>
              <a:t>Естественная роль генов </a:t>
            </a:r>
            <a:r>
              <a:rPr lang="en-US" altLang="ru-RU" sz="1500" dirty="0">
                <a:solidFill>
                  <a:srgbClr val="002060"/>
                </a:solidFill>
                <a:ea typeface="+mn-ea"/>
                <a:cs typeface="Arial" panose="020B0604020202020204" pitchFamily="34" charset="0"/>
              </a:rPr>
              <a:t>BRCA</a:t>
            </a:r>
            <a:r>
              <a:rPr lang="ru-RU" altLang="ru-RU" sz="1500" dirty="0">
                <a:solidFill>
                  <a:srgbClr val="002060"/>
                </a:solidFill>
                <a:ea typeface="+mn-ea"/>
                <a:cs typeface="Arial" panose="020B0604020202020204" pitchFamily="34" charset="0"/>
              </a:rPr>
              <a:t> в восстановлении повреждений ДНК</a:t>
            </a:r>
          </a:p>
        </p:txBody>
      </p:sp>
      <p:sp>
        <p:nvSpPr>
          <p:cNvPr id="8" name="TextBox 34">
            <a:extLst>
              <a:ext uri="{FF2B5EF4-FFF2-40B4-BE49-F238E27FC236}">
                <a16:creationId xmlns:a16="http://schemas.microsoft.com/office/drawing/2014/main" id="{8120CE03-CA75-4FD2-8EF7-9E44B5510C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4661" y="3060082"/>
            <a:ext cx="2544857" cy="15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7591" tIns="28796" rIns="57591" bIns="28796">
            <a:spAutoFit/>
          </a:bodyPr>
          <a:lstStyle>
            <a:lvl1pPr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itchFamily="34" charset="0"/>
              <a:buChar char="•"/>
              <a:defRPr sz="2400">
                <a:solidFill>
                  <a:srgbClr val="0D0D0D"/>
                </a:solidFill>
                <a:latin typeface="Arial" pitchFamily="34" charset="0"/>
              </a:defRPr>
            </a:lvl1pPr>
            <a:lvl2pPr marL="742950" indent="-285750">
              <a:spcAft>
                <a:spcPts val="600"/>
              </a:spcAft>
              <a:buClr>
                <a:schemeClr val="accent1"/>
              </a:buClr>
              <a:buFont typeface="Arial" pitchFamily="34" charset="0"/>
              <a:buChar char="–"/>
              <a:defRPr sz="2000">
                <a:solidFill>
                  <a:srgbClr val="0D0D0D"/>
                </a:solidFill>
                <a:latin typeface="Arial" pitchFamily="34" charset="0"/>
              </a:defRPr>
            </a:lvl2pPr>
            <a:lvl3pPr marL="1143000" indent="-228600">
              <a:spcAft>
                <a:spcPts val="600"/>
              </a:spcAft>
              <a:buClr>
                <a:schemeClr val="accent1"/>
              </a:buClr>
              <a:buFont typeface="Arial" pitchFamily="34" charset="0"/>
              <a:buChar char="•"/>
              <a:defRPr sz="1900">
                <a:solidFill>
                  <a:srgbClr val="0D0D0D"/>
                </a:solidFill>
                <a:latin typeface="Arial" pitchFamily="34" charset="0"/>
              </a:defRPr>
            </a:lvl3pPr>
            <a:lvl4pPr marL="1600200" indent="-228600">
              <a:spcAft>
                <a:spcPts val="600"/>
              </a:spcAft>
              <a:buClr>
                <a:schemeClr val="accent1"/>
              </a:buClr>
              <a:buFont typeface="Arial" pitchFamily="34" charset="0"/>
              <a:buChar char="–"/>
              <a:defRPr sz="1600">
                <a:solidFill>
                  <a:srgbClr val="0D0D0D"/>
                </a:solidFill>
                <a:latin typeface="Arial" pitchFamily="34" charset="0"/>
              </a:defRPr>
            </a:lvl4pPr>
            <a:lvl5pPr marL="2057400" indent="-228600">
              <a:spcAft>
                <a:spcPts val="600"/>
              </a:spcAft>
              <a:buClr>
                <a:schemeClr val="accent1"/>
              </a:buClr>
              <a:buFont typeface="Arial" pitchFamily="34" charset="0"/>
              <a:buChar char="•"/>
              <a:defRPr sz="1500">
                <a:solidFill>
                  <a:srgbClr val="0D0D0D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Arial" pitchFamily="34" charset="0"/>
              <a:buChar char="•"/>
              <a:defRPr sz="1500">
                <a:solidFill>
                  <a:srgbClr val="0D0D0D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Arial" pitchFamily="34" charset="0"/>
              <a:buChar char="•"/>
              <a:defRPr sz="1500">
                <a:solidFill>
                  <a:srgbClr val="0D0D0D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Arial" pitchFamily="34" charset="0"/>
              <a:buChar char="•"/>
              <a:defRPr sz="1500">
                <a:solidFill>
                  <a:srgbClr val="0D0D0D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Arial" pitchFamily="34" charset="0"/>
              <a:buChar char="•"/>
              <a:defRPr sz="1500">
                <a:solidFill>
                  <a:srgbClr val="0D0D0D"/>
                </a:solidFill>
                <a:latin typeface="Arial" pitchFamily="34" charset="0"/>
              </a:defRPr>
            </a:lvl9pPr>
          </a:lstStyle>
          <a:p>
            <a:pPr defTabSz="432054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r>
              <a:rPr lang="ru-RU" altLang="ru-RU" sz="6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Любченко Л. Н. и </a:t>
            </a:r>
            <a:r>
              <a:rPr lang="ru-RU" altLang="ru-RU" sz="6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соавт</a:t>
            </a:r>
            <a:r>
              <a:rPr lang="ru-RU" altLang="ru-RU" sz="6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. Успехи молекулярной онкологии, 2014 (2), 16-25.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2BFA41B-C9BB-4451-8246-132C9387E875}"/>
              </a:ext>
            </a:extLst>
          </p:cNvPr>
          <p:cNvSpPr/>
          <p:nvPr/>
        </p:nvSpPr>
        <p:spPr>
          <a:xfrm>
            <a:off x="258820" y="720020"/>
            <a:ext cx="5218606" cy="7771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957" lvl="1" indent="-135003" defTabSz="431261" eaLnBrk="0" fontAlgn="base" hangingPunct="0">
              <a:spcBef>
                <a:spcPct val="0"/>
              </a:spcBef>
              <a:spcAft>
                <a:spcPts val="284"/>
              </a:spcAft>
              <a:buFont typeface="Wingdings" panose="05000000000000000000" pitchFamily="2" charset="2"/>
              <a:buChar char="ü"/>
              <a:defRPr/>
            </a:pPr>
            <a:r>
              <a:rPr lang="ru-RU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Гены BRCA1 и BRCA2 </a:t>
            </a:r>
            <a:r>
              <a:rPr lang="ru-RU" sz="9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(перевод – гены предрасположенности к РМЖ) относятся к классу </a:t>
            </a:r>
            <a:r>
              <a:rPr lang="ru-RU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генов-супрессоров опухолевого роста</a:t>
            </a:r>
            <a:endParaRPr lang="en-US" sz="10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6957" lvl="1" indent="-135003" defTabSz="431261" eaLnBrk="0" fontAlgn="base" hangingPunct="0">
              <a:spcBef>
                <a:spcPct val="0"/>
              </a:spcBef>
              <a:spcAft>
                <a:spcPts val="284"/>
              </a:spcAft>
              <a:buFont typeface="Wingdings" panose="05000000000000000000" pitchFamily="2" charset="2"/>
              <a:buChar char="ü"/>
              <a:defRPr/>
            </a:pP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Играют ключевую роль в </a:t>
            </a:r>
            <a:r>
              <a:rPr lang="ru-RU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восстановлении 2-нитиевых разрывов ДНК путем гомологичной рекомбинации</a:t>
            </a:r>
          </a:p>
        </p:txBody>
      </p:sp>
    </p:spTree>
    <p:extLst>
      <p:ext uri="{BB962C8B-B14F-4D97-AF65-F5344CB8AC3E}">
        <p14:creationId xmlns:p14="http://schemas.microsoft.com/office/powerpoint/2010/main" val="498628123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1C9DCC7D-C11E-4DBC-8666-946288009B22}"/>
              </a:ext>
            </a:extLst>
          </p:cNvPr>
          <p:cNvSpPr txBox="1">
            <a:spLocks/>
          </p:cNvSpPr>
          <p:nvPr/>
        </p:nvSpPr>
        <p:spPr bwMode="auto">
          <a:xfrm>
            <a:off x="258820" y="1"/>
            <a:ext cx="5350698" cy="589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21600" rIns="43163" bIns="21600" numCol="1" anchor="b" anchorCtr="0" compatLnSpc="1">
            <a:prstTxWarp prst="textNoShape">
              <a:avLst/>
            </a:prstTxWarp>
          </a:bodyPr>
          <a:lstStyle>
            <a:lvl1pPr algn="l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0D0D0D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algn="l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D0D0D"/>
                </a:solidFill>
                <a:latin typeface="Arial" pitchFamily="34" charset="0"/>
              </a:defRPr>
            </a:lvl2pPr>
            <a:lvl3pPr algn="l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D0D0D"/>
                </a:solidFill>
                <a:latin typeface="Arial" pitchFamily="34" charset="0"/>
              </a:defRPr>
            </a:lvl3pPr>
            <a:lvl4pPr algn="l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D0D0D"/>
                </a:solidFill>
                <a:latin typeface="Arial" pitchFamily="34" charset="0"/>
              </a:defRPr>
            </a:lvl4pPr>
            <a:lvl5pPr algn="l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D0D0D"/>
                </a:solidFill>
                <a:latin typeface="Arial" pitchFamily="34" charset="0"/>
              </a:defRPr>
            </a:lvl5pPr>
            <a:lvl6pPr marL="457200" algn="l" defTabSz="9128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D0D0D"/>
                </a:solidFill>
                <a:latin typeface="Calibri" pitchFamily="34" charset="0"/>
              </a:defRPr>
            </a:lvl6pPr>
            <a:lvl7pPr marL="914400" algn="l" defTabSz="9128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D0D0D"/>
                </a:solidFill>
                <a:latin typeface="Calibri" pitchFamily="34" charset="0"/>
              </a:defRPr>
            </a:lvl7pPr>
            <a:lvl8pPr marL="1371600" algn="l" defTabSz="9128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D0D0D"/>
                </a:solidFill>
                <a:latin typeface="Calibri" pitchFamily="34" charset="0"/>
              </a:defRPr>
            </a:lvl8pPr>
            <a:lvl9pPr marL="1828800" algn="l" defTabSz="9128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D0D0D"/>
                </a:solidFill>
                <a:latin typeface="Calibri" pitchFamily="34" charset="0"/>
              </a:defRPr>
            </a:lvl9pPr>
          </a:lstStyle>
          <a:p>
            <a:pPr algn="ctr" defTabSz="431304" eaLnBrk="1" hangingPunct="1">
              <a:defRPr/>
            </a:pPr>
            <a:r>
              <a:rPr lang="ru-RU" altLang="ru-RU" sz="1500" dirty="0">
                <a:solidFill>
                  <a:srgbClr val="002060"/>
                </a:solidFill>
                <a:ea typeface="+mn-ea"/>
                <a:cs typeface="Arial" panose="020B0604020202020204" pitchFamily="34" charset="0"/>
              </a:rPr>
              <a:t>Роль врожденных мутации генов </a:t>
            </a:r>
            <a:r>
              <a:rPr lang="en-US" altLang="ru-RU" sz="1500" dirty="0">
                <a:solidFill>
                  <a:srgbClr val="002060"/>
                </a:solidFill>
                <a:ea typeface="+mn-ea"/>
                <a:cs typeface="Arial" panose="020B0604020202020204" pitchFamily="34" charset="0"/>
              </a:rPr>
              <a:t>BRCA </a:t>
            </a:r>
            <a:r>
              <a:rPr lang="ru-RU" altLang="ru-RU" sz="1500" dirty="0">
                <a:solidFill>
                  <a:srgbClr val="002060"/>
                </a:solidFill>
                <a:ea typeface="+mn-ea"/>
                <a:cs typeface="Arial" panose="020B0604020202020204" pitchFamily="34" charset="0"/>
              </a:rPr>
              <a:t>в развитии наследственного РМЖ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66F2BBF-D214-4CF7-A865-B5990C4854D7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461" y="708383"/>
            <a:ext cx="2298662" cy="242076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F55EBED-83CF-4B28-B4C6-19E4A069BD04}"/>
              </a:ext>
            </a:extLst>
          </p:cNvPr>
          <p:cNvSpPr/>
          <p:nvPr/>
        </p:nvSpPr>
        <p:spPr>
          <a:xfrm>
            <a:off x="2304455" y="1043980"/>
            <a:ext cx="3172923" cy="15545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6957" lvl="1" indent="-135003" defTabSz="431261" eaLnBrk="0" fontAlgn="base" hangingPunct="0">
              <a:spcBef>
                <a:spcPct val="0"/>
              </a:spcBef>
              <a:spcAft>
                <a:spcPts val="284"/>
              </a:spcAft>
              <a:buFont typeface="Wingdings" panose="05000000000000000000" pitchFamily="2" charset="2"/>
              <a:buChar char="ü"/>
              <a:defRPr/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В случае </a:t>
            </a:r>
            <a:r>
              <a:rPr lang="ru-RU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врожденного дефекта гена BRCA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восстановление поврежденной ДНК путем гомологичной рекомбинации невозможно 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ru-RU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активация альтернативных путей</a:t>
            </a:r>
          </a:p>
          <a:p>
            <a:pPr marL="176957" lvl="1" indent="-135003" defTabSz="431261" eaLnBrk="0" fontAlgn="base" hangingPunct="0">
              <a:spcBef>
                <a:spcPct val="0"/>
              </a:spcBef>
              <a:spcAft>
                <a:spcPts val="284"/>
              </a:spcAft>
              <a:buFont typeface="Wingdings" panose="05000000000000000000" pitchFamily="2" charset="2"/>
              <a:buChar char="ü"/>
              <a:defRPr/>
            </a:pPr>
            <a:endParaRPr lang="ru-RU" sz="851" dirty="0">
              <a:solidFill>
                <a:srgbClr val="0D0D0D"/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6957" lvl="1" indent="-135003" defTabSz="431261" eaLnBrk="0" fontAlgn="base" hangingPunct="0">
              <a:spcBef>
                <a:spcPct val="0"/>
              </a:spcBef>
              <a:spcAft>
                <a:spcPts val="284"/>
              </a:spcAft>
              <a:buFont typeface="Wingdings" panose="05000000000000000000" pitchFamily="2" charset="2"/>
              <a:buChar char="ü"/>
              <a:defRPr/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Результатом является либо гибель клетки, либо </a:t>
            </a:r>
            <a:r>
              <a:rPr lang="ru-RU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геномной нестабильности и образование опухоли</a:t>
            </a:r>
          </a:p>
          <a:p>
            <a:pPr marL="176957" lvl="1" indent="-135003" defTabSz="431261" eaLnBrk="0" fontAlgn="base" hangingPunct="0">
              <a:spcBef>
                <a:spcPct val="0"/>
              </a:spcBef>
              <a:spcAft>
                <a:spcPts val="284"/>
              </a:spcAft>
              <a:buFont typeface="Wingdings" panose="05000000000000000000" pitchFamily="2" charset="2"/>
              <a:buChar char="ü"/>
              <a:defRPr/>
            </a:pPr>
            <a:endParaRPr lang="ru-RU" sz="851" dirty="0">
              <a:solidFill>
                <a:srgbClr val="0D0D0D"/>
              </a:solidFill>
              <a:highlight>
                <a:srgbClr val="FFFF00"/>
              </a:highlight>
              <a:latin typeface="Arial"/>
              <a:cs typeface="Arial" panose="020B0604020202020204" pitchFamily="34" charset="0"/>
            </a:endParaRPr>
          </a:p>
        </p:txBody>
      </p:sp>
      <p:sp>
        <p:nvSpPr>
          <p:cNvPr id="9" name="TextBox 34">
            <a:extLst>
              <a:ext uri="{FF2B5EF4-FFF2-40B4-BE49-F238E27FC236}">
                <a16:creationId xmlns:a16="http://schemas.microsoft.com/office/drawing/2014/main" id="{F79C3ABC-A06D-4C33-A576-9671E6255C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8551" y="2982702"/>
            <a:ext cx="2544857" cy="242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7591" tIns="28796" rIns="57591" bIns="28796">
            <a:spAutoFit/>
          </a:bodyPr>
          <a:lstStyle>
            <a:lvl1pPr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itchFamily="34" charset="0"/>
              <a:buChar char="•"/>
              <a:defRPr sz="2400">
                <a:solidFill>
                  <a:srgbClr val="0D0D0D"/>
                </a:solidFill>
                <a:latin typeface="Arial" pitchFamily="34" charset="0"/>
              </a:defRPr>
            </a:lvl1pPr>
            <a:lvl2pPr marL="742950" indent="-285750">
              <a:spcAft>
                <a:spcPts val="600"/>
              </a:spcAft>
              <a:buClr>
                <a:schemeClr val="accent1"/>
              </a:buClr>
              <a:buFont typeface="Arial" pitchFamily="34" charset="0"/>
              <a:buChar char="–"/>
              <a:defRPr sz="2000">
                <a:solidFill>
                  <a:srgbClr val="0D0D0D"/>
                </a:solidFill>
                <a:latin typeface="Arial" pitchFamily="34" charset="0"/>
              </a:defRPr>
            </a:lvl2pPr>
            <a:lvl3pPr marL="1143000" indent="-228600">
              <a:spcAft>
                <a:spcPts val="600"/>
              </a:spcAft>
              <a:buClr>
                <a:schemeClr val="accent1"/>
              </a:buClr>
              <a:buFont typeface="Arial" pitchFamily="34" charset="0"/>
              <a:buChar char="•"/>
              <a:defRPr sz="1900">
                <a:solidFill>
                  <a:srgbClr val="0D0D0D"/>
                </a:solidFill>
                <a:latin typeface="Arial" pitchFamily="34" charset="0"/>
              </a:defRPr>
            </a:lvl3pPr>
            <a:lvl4pPr marL="1600200" indent="-228600">
              <a:spcAft>
                <a:spcPts val="600"/>
              </a:spcAft>
              <a:buClr>
                <a:schemeClr val="accent1"/>
              </a:buClr>
              <a:buFont typeface="Arial" pitchFamily="34" charset="0"/>
              <a:buChar char="–"/>
              <a:defRPr sz="1600">
                <a:solidFill>
                  <a:srgbClr val="0D0D0D"/>
                </a:solidFill>
                <a:latin typeface="Arial" pitchFamily="34" charset="0"/>
              </a:defRPr>
            </a:lvl4pPr>
            <a:lvl5pPr marL="2057400" indent="-228600">
              <a:spcAft>
                <a:spcPts val="600"/>
              </a:spcAft>
              <a:buClr>
                <a:schemeClr val="accent1"/>
              </a:buClr>
              <a:buFont typeface="Arial" pitchFamily="34" charset="0"/>
              <a:buChar char="•"/>
              <a:defRPr sz="1500">
                <a:solidFill>
                  <a:srgbClr val="0D0D0D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Arial" pitchFamily="34" charset="0"/>
              <a:buChar char="•"/>
              <a:defRPr sz="1500">
                <a:solidFill>
                  <a:srgbClr val="0D0D0D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Arial" pitchFamily="34" charset="0"/>
              <a:buChar char="•"/>
              <a:defRPr sz="1500">
                <a:solidFill>
                  <a:srgbClr val="0D0D0D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Arial" pitchFamily="34" charset="0"/>
              <a:buChar char="•"/>
              <a:defRPr sz="1500">
                <a:solidFill>
                  <a:srgbClr val="0D0D0D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Arial" pitchFamily="34" charset="0"/>
              <a:buChar char="•"/>
              <a:defRPr sz="1500">
                <a:solidFill>
                  <a:srgbClr val="0D0D0D"/>
                </a:solidFill>
                <a:latin typeface="Arial" pitchFamily="34" charset="0"/>
              </a:defRPr>
            </a:lvl9pPr>
          </a:lstStyle>
          <a:p>
            <a:pPr defTabSz="432054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r>
              <a:rPr lang="ru-RU" altLang="ru-RU" sz="6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Любченко Л. Н. и </a:t>
            </a:r>
            <a:r>
              <a:rPr lang="ru-RU" altLang="ru-RU" sz="6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соавт</a:t>
            </a:r>
            <a:r>
              <a:rPr lang="ru-RU" altLang="ru-RU" sz="6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. Успехи молекулярной онкологии, 2014 (2), 16-25.</a:t>
            </a:r>
            <a:endParaRPr lang="en-US" altLang="ru-RU" sz="600" i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  <a:p>
            <a:pPr defTabSz="432054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r>
              <a:rPr lang="sv-SE" altLang="ru-RU" sz="6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J. Clin. Med. 2019, 8, 435; doi:10.3390/jcm8040435</a:t>
            </a:r>
            <a:endParaRPr lang="ru-RU" altLang="ru-RU" sz="600" i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88610570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763</TotalTime>
  <Words>3892</Words>
  <Application>Microsoft Office PowerPoint</Application>
  <PresentationFormat>Custom</PresentationFormat>
  <Paragraphs>568</Paragraphs>
  <Slides>33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42" baseType="lpstr">
      <vt:lpstr>Arial</vt:lpstr>
      <vt:lpstr>Calibri</vt:lpstr>
      <vt:lpstr>Calibri Light</vt:lpstr>
      <vt:lpstr>MinionPro-Bold</vt:lpstr>
      <vt:lpstr>Times New Roman</vt:lpstr>
      <vt:lpstr>Verdana</vt:lpstr>
      <vt:lpstr>Wingdings</vt:lpstr>
      <vt:lpstr>Office Theme</vt:lpstr>
      <vt:lpstr>1_Office Theme</vt:lpstr>
      <vt:lpstr>Определение мутаций в генах BRCA1/2 при раке молочной железы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Наличие gBRCA мутации влияет на течение и прогноз выживаемости у пациентов с РМЖ/мРМЖ</vt:lpstr>
      <vt:lpstr>Ключевые области для развития  BRCA-диагностики</vt:lpstr>
      <vt:lpstr>Наша задача – изменить существующую парадигму в отношении gBRCA-диагностики…</vt:lpstr>
      <vt:lpstr>Международные клинические рекомендации</vt:lpstr>
      <vt:lpstr>Казахстанские клинические рекомендации</vt:lpstr>
      <vt:lpstr>Значение мутаций в генах BRCA в развитии РМЖ</vt:lpstr>
      <vt:lpstr>PowerPoint Presentation</vt:lpstr>
      <vt:lpstr>PowerPoint Presentation</vt:lpstr>
      <vt:lpstr>Талазопариб относится к классу PARP ингибиторов – инновационных лекарственных препаратов из группы синтетических малых молекул с двойным механизмом действия</vt:lpstr>
      <vt:lpstr>Оптимальный алгоритм последовательной терапии HER2- мРМЖ</vt:lpstr>
      <vt:lpstr>РКИ 3-й фазы EMBRACA: монотерапия талазопарибом в различных линиях gBRCA+ HER2- мРМЖ</vt:lpstr>
      <vt:lpstr>мВБП = 8,6 мес. в группе талазопариба, снижение риска прогрессирования 46%</vt:lpstr>
      <vt:lpstr>Достоверное увеличение мВБП в группе талазопариба доказано в обеих группах: ТН и HR+ мРМЖ</vt:lpstr>
      <vt:lpstr>Финальный анализ ОВ: 19% пациентов остаются на монотерапии талазопарибом ≥4 лет</vt:lpstr>
      <vt:lpstr>Талазопариб в терапии gBRCA+ HER2- мРМЖ обеспечивает</vt:lpstr>
      <vt:lpstr>PowerPoint Presentation</vt:lpstr>
      <vt:lpstr>PowerPoint Presentation</vt:lpstr>
      <vt:lpstr>Гистологический парафиновый блок для МГТ: требования к фиксации материала</vt:lpstr>
      <vt:lpstr>Гистологический парафиновый блок для МГТ: требования к фиксации материала</vt:lpstr>
      <vt:lpstr>Гистологический материал для МГТ:  требования к количеству клеток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Тимур</dc:creator>
  <cp:lastModifiedBy>Yelmukhambetova, Galiya</cp:lastModifiedBy>
  <cp:revision>25</cp:revision>
  <dcterms:created xsi:type="dcterms:W3CDTF">2021-04-21T03:58:31Z</dcterms:created>
  <dcterms:modified xsi:type="dcterms:W3CDTF">2023-06-27T13:51:06Z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791b42f-c435-42ca-9531-75a3f42aae3d_Enabled">
    <vt:lpwstr>true</vt:lpwstr>
  </property>
  <property fmtid="{D5CDD505-2E9C-101B-9397-08002B2CF9AE}" pid="3" name="MSIP_Label_4791b42f-c435-42ca-9531-75a3f42aae3d_SetDate">
    <vt:lpwstr>2023-06-27T10:16:41Z</vt:lpwstr>
  </property>
  <property fmtid="{D5CDD505-2E9C-101B-9397-08002B2CF9AE}" pid="4" name="MSIP_Label_4791b42f-c435-42ca-9531-75a3f42aae3d_Method">
    <vt:lpwstr>Privileged</vt:lpwstr>
  </property>
  <property fmtid="{D5CDD505-2E9C-101B-9397-08002B2CF9AE}" pid="5" name="MSIP_Label_4791b42f-c435-42ca-9531-75a3f42aae3d_Name">
    <vt:lpwstr>4791b42f-c435-42ca-9531-75a3f42aae3d</vt:lpwstr>
  </property>
  <property fmtid="{D5CDD505-2E9C-101B-9397-08002B2CF9AE}" pid="6" name="MSIP_Label_4791b42f-c435-42ca-9531-75a3f42aae3d_SiteId">
    <vt:lpwstr>7a916015-20ae-4ad1-9170-eefd915e9272</vt:lpwstr>
  </property>
  <property fmtid="{D5CDD505-2E9C-101B-9397-08002B2CF9AE}" pid="7" name="MSIP_Label_4791b42f-c435-42ca-9531-75a3f42aae3d_ActionId">
    <vt:lpwstr>4317ebda-a103-4076-a231-5d09f4dda6e6</vt:lpwstr>
  </property>
  <property fmtid="{D5CDD505-2E9C-101B-9397-08002B2CF9AE}" pid="8" name="MSIP_Label_4791b42f-c435-42ca-9531-75a3f42aae3d_ContentBits">
    <vt:lpwstr>0</vt:lpwstr>
  </property>
</Properties>
</file>